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920" r:id="rId1"/>
  </p:sldMasterIdLst>
  <p:notesMasterIdLst>
    <p:notesMasterId r:id="rId47"/>
  </p:notesMasterIdLst>
  <p:handoutMasterIdLst>
    <p:handoutMasterId r:id="rId48"/>
  </p:handoutMasterIdLst>
  <p:sldIdLst>
    <p:sldId id="256" r:id="rId2"/>
    <p:sldId id="258" r:id="rId3"/>
    <p:sldId id="260" r:id="rId4"/>
    <p:sldId id="263" r:id="rId5"/>
    <p:sldId id="265" r:id="rId6"/>
    <p:sldId id="266" r:id="rId7"/>
    <p:sldId id="862" r:id="rId8"/>
    <p:sldId id="268" r:id="rId9"/>
    <p:sldId id="269" r:id="rId10"/>
    <p:sldId id="270" r:id="rId11"/>
    <p:sldId id="273" r:id="rId12"/>
    <p:sldId id="271" r:id="rId13"/>
    <p:sldId id="274" r:id="rId14"/>
    <p:sldId id="277" r:id="rId15"/>
    <p:sldId id="278" r:id="rId16"/>
    <p:sldId id="311" r:id="rId17"/>
    <p:sldId id="870" r:id="rId18"/>
    <p:sldId id="310" r:id="rId19"/>
    <p:sldId id="872" r:id="rId20"/>
    <p:sldId id="298" r:id="rId21"/>
    <p:sldId id="299" r:id="rId22"/>
    <p:sldId id="300" r:id="rId23"/>
    <p:sldId id="821" r:id="rId24"/>
    <p:sldId id="851" r:id="rId25"/>
    <p:sldId id="852" r:id="rId26"/>
    <p:sldId id="854" r:id="rId27"/>
    <p:sldId id="855" r:id="rId28"/>
    <p:sldId id="858" r:id="rId29"/>
    <p:sldId id="859" r:id="rId30"/>
    <p:sldId id="875" r:id="rId31"/>
    <p:sldId id="876" r:id="rId32"/>
    <p:sldId id="877" r:id="rId33"/>
    <p:sldId id="878" r:id="rId34"/>
    <p:sldId id="879" r:id="rId35"/>
    <p:sldId id="880" r:id="rId36"/>
    <p:sldId id="881" r:id="rId37"/>
    <p:sldId id="882" r:id="rId38"/>
    <p:sldId id="883" r:id="rId39"/>
    <p:sldId id="884" r:id="rId40"/>
    <p:sldId id="885" r:id="rId41"/>
    <p:sldId id="886" r:id="rId42"/>
    <p:sldId id="887" r:id="rId43"/>
    <p:sldId id="857" r:id="rId44"/>
    <p:sldId id="860" r:id="rId45"/>
    <p:sldId id="88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B0A"/>
    <a:srgbClr val="EAECED"/>
    <a:srgbClr val="44C1A3"/>
    <a:srgbClr val="D3D6DA"/>
    <a:srgbClr val="C5B23F"/>
    <a:srgbClr val="E2DFCC"/>
    <a:srgbClr val="77A2BB"/>
    <a:srgbClr val="ECF0F3"/>
    <a:srgbClr val="D6E0E7"/>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7" autoAdjust="0"/>
    <p:restoredTop sz="94635" autoAdjust="0"/>
  </p:normalViewPr>
  <p:slideViewPr>
    <p:cSldViewPr snapToGrid="0">
      <p:cViewPr varScale="1">
        <p:scale>
          <a:sx n="81" d="100"/>
          <a:sy n="81" d="100"/>
        </p:scale>
        <p:origin x="654" y="126"/>
      </p:cViewPr>
      <p:guideLst/>
    </p:cSldViewPr>
  </p:slideViewPr>
  <p:outlineViewPr>
    <p:cViewPr>
      <p:scale>
        <a:sx n="33" d="100"/>
        <a:sy n="33" d="100"/>
      </p:scale>
      <p:origin x="0" y="-613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Times New Roman" panose="02020603050405020304" pitchFamily="18" charset="0"/>
                <a:ea typeface="+mn-ea"/>
                <a:cs typeface="Times New Roman" panose="02020603050405020304" pitchFamily="18" charset="0"/>
              </a:defRPr>
            </a:pPr>
            <a:r>
              <a:rPr lang="tr-TR">
                <a:latin typeface="Times New Roman" panose="02020603050405020304" pitchFamily="18" charset="0"/>
                <a:cs typeface="Times New Roman" panose="02020603050405020304" pitchFamily="18" charset="0"/>
              </a:rPr>
              <a:t>İDARİ PERSONELİN EĞİTİM DURUMU</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37621071702321E-2"/>
          <c:y val="0.19355900365395501"/>
          <c:w val="0.93888888888888888"/>
          <c:h val="0.75474518810148727"/>
        </c:manualLayout>
      </c:layout>
      <c:pie3DChart>
        <c:varyColors val="1"/>
        <c:ser>
          <c:idx val="0"/>
          <c:order val="0"/>
          <c:explosion val="14"/>
          <c:dPt>
            <c:idx val="0"/>
            <c:bubble3D val="0"/>
            <c:explosion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F181-4FB0-A3A4-421884D39A9A}"/>
              </c:ext>
            </c:extLst>
          </c:dPt>
          <c:dPt>
            <c:idx val="1"/>
            <c:bubble3D val="0"/>
            <c:explosion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F181-4FB0-A3A4-421884D39A9A}"/>
              </c:ext>
            </c:extLst>
          </c:dPt>
          <c:dPt>
            <c:idx val="2"/>
            <c:bubble3D val="0"/>
            <c:explosion val="4"/>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F181-4FB0-A3A4-421884D39A9A}"/>
              </c:ext>
            </c:extLst>
          </c:dPt>
          <c:dPt>
            <c:idx val="3"/>
            <c:bubble3D val="0"/>
            <c:explosion val="3"/>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F181-4FB0-A3A4-421884D39A9A}"/>
              </c:ext>
            </c:extLst>
          </c:dPt>
          <c:dPt>
            <c:idx val="4"/>
            <c:bubble3D val="0"/>
            <c:explosion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F181-4FB0-A3A4-421884D39A9A}"/>
              </c:ext>
            </c:extLst>
          </c:dPt>
          <c:dPt>
            <c:idx val="5"/>
            <c:bubble3D val="0"/>
            <c:explosion val="1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F181-4FB0-A3A4-421884D39A9A}"/>
              </c:ext>
            </c:extLst>
          </c:dPt>
          <c:dLbls>
            <c:dLbl>
              <c:idx val="0"/>
              <c:layout>
                <c:manualLayout>
                  <c:x val="-0.14378893456901964"/>
                  <c:y val="-3.1460552725027048E-2"/>
                </c:manualLayout>
              </c:layout>
              <c:tx>
                <c:rich>
                  <a:bodyPr/>
                  <a:lstStyle/>
                  <a:p>
                    <a:r>
                      <a:rPr lang="en-US"/>
                      <a:t>İlkokul; 1</a:t>
                    </a:r>
                  </a:p>
                </c:rich>
              </c:tx>
              <c:dLblPos val="bestFit"/>
              <c:showLegendKey val="1"/>
              <c:showVal val="1"/>
              <c:showCatName val="1"/>
              <c:showSerName val="1"/>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F181-4FB0-A3A4-421884D39A9A}"/>
                </c:ext>
              </c:extLst>
            </c:dLbl>
            <c:dLbl>
              <c:idx val="1"/>
              <c:layout>
                <c:manualLayout>
                  <c:x val="6.2389438598936198E-2"/>
                  <c:y val="-2.7687252461051654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r>
                      <a:rPr lang="en-US"/>
                      <a:t>Ortaokul; 3</a:t>
                    </a:r>
                  </a:p>
                </c:rich>
              </c:tx>
              <c:spPr>
                <a:noFill/>
                <a:ln>
                  <a:solidFill>
                    <a:srgbClr val="4F81BD">
                      <a:alpha val="95000"/>
                    </a:srgbClr>
                  </a:solid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2"/>
                      </a:solidFill>
                      <a:latin typeface="+mn-lt"/>
                      <a:ea typeface="+mn-ea"/>
                      <a:cs typeface="+mn-cs"/>
                    </a:defRPr>
                  </a:pPr>
                  <a:endParaRPr lang="tr-TR"/>
                </a:p>
              </c:txPr>
              <c:dLblPos val="bestFit"/>
              <c:showLegendKey val="1"/>
              <c:showVal val="1"/>
              <c:showCatName val="1"/>
              <c:showSerName val="1"/>
              <c:showPercent val="1"/>
              <c:showBubbleSize val="0"/>
              <c:separator>; </c:separator>
              <c:extLst>
                <c:ext xmlns:c15="http://schemas.microsoft.com/office/drawing/2012/chart" uri="{CE6537A1-D6FC-4f65-9D91-7224C49458BB}">
                  <c15:layout>
                    <c:manualLayout>
                      <c:w val="0.10654913969087196"/>
                      <c:h val="6.9032932415940482E-2"/>
                    </c:manualLayout>
                  </c15:layout>
                  <c15:showDataLabelsRange val="0"/>
                </c:ext>
                <c:ext xmlns:c16="http://schemas.microsoft.com/office/drawing/2014/chart" uri="{C3380CC4-5D6E-409C-BE32-E72D297353CC}">
                  <c16:uniqueId val="{00000003-F181-4FB0-A3A4-421884D39A9A}"/>
                </c:ext>
              </c:extLst>
            </c:dLbl>
            <c:dLbl>
              <c:idx val="2"/>
              <c:layout>
                <c:manualLayout>
                  <c:x val="8.4513274336283181E-2"/>
                  <c:y val="4.0971331025781162E-2"/>
                </c:manualLayout>
              </c:layout>
              <c:tx>
                <c:rich>
                  <a:bodyPr/>
                  <a:lstStyle/>
                  <a:p>
                    <a:r>
                      <a:rPr lang="en-US"/>
                      <a:t>Lise;</a:t>
                    </a:r>
                    <a:r>
                      <a:rPr lang="en-US" baseline="0"/>
                      <a:t> 6</a:t>
                    </a:r>
                    <a:endParaRPr lang="en-US"/>
                  </a:p>
                </c:rich>
              </c:tx>
              <c:dLblPos val="bestFit"/>
              <c:showLegendKey val="1"/>
              <c:showVal val="1"/>
              <c:showCatName val="1"/>
              <c:showSerName val="1"/>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F181-4FB0-A3A4-421884D39A9A}"/>
                </c:ext>
              </c:extLst>
            </c:dLbl>
            <c:dLbl>
              <c:idx val="3"/>
              <c:layout>
                <c:manualLayout>
                  <c:x val="6.9808143451095164E-2"/>
                  <c:y val="-8.7227901139606906E-2"/>
                </c:manualLayout>
              </c:layout>
              <c:tx>
                <c:rich>
                  <a:bodyPr/>
                  <a:lstStyle/>
                  <a:p>
                    <a:r>
                      <a:rPr lang="en-US"/>
                      <a:t>Ön</a:t>
                    </a:r>
                    <a:r>
                      <a:rPr lang="en-US" baseline="0"/>
                      <a:t> Lisans; 13</a:t>
                    </a:r>
                    <a:endParaRPr lang="en-US"/>
                  </a:p>
                </c:rich>
              </c:tx>
              <c:dLblPos val="bestFit"/>
              <c:showLegendKey val="1"/>
              <c:showVal val="1"/>
              <c:showCatName val="1"/>
              <c:showSerName val="1"/>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F181-4FB0-A3A4-421884D39A9A}"/>
                </c:ext>
              </c:extLst>
            </c:dLbl>
            <c:dLbl>
              <c:idx val="4"/>
              <c:layout>
                <c:manualLayout>
                  <c:x val="-2.4074074074074091E-2"/>
                  <c:y val="3.1088074446010784E-2"/>
                </c:manualLayout>
              </c:layout>
              <c:tx>
                <c:rich>
                  <a:bodyPr/>
                  <a:lstStyle/>
                  <a:p>
                    <a:r>
                      <a:rPr lang="en-US"/>
                      <a:t>Lisans; 17</a:t>
                    </a:r>
                  </a:p>
                </c:rich>
              </c:tx>
              <c:dLblPos val="bestFit"/>
              <c:showLegendKey val="1"/>
              <c:showVal val="1"/>
              <c:showCatName val="1"/>
              <c:showSerName val="1"/>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9-F181-4FB0-A3A4-421884D39A9A}"/>
                </c:ext>
              </c:extLst>
            </c:dLbl>
            <c:dLbl>
              <c:idx val="5"/>
              <c:layout>
                <c:manualLayout>
                  <c:x val="-7.1271688384084764E-2"/>
                  <c:y val="1.3630481279814316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r>
                      <a:rPr lang="es-ES"/>
                      <a:t>Y.L. ve Dokt.; 9</a:t>
                    </a:r>
                  </a:p>
                </c:rich>
              </c:tx>
              <c:numFmt formatCode="#,##0.00" sourceLinked="0"/>
              <c:spPr>
                <a:noFill/>
                <a:ln>
                  <a:solidFill>
                    <a:srgbClr val="4F81BD">
                      <a:alpha val="95000"/>
                    </a:srgb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tr-TR"/>
                </a:p>
              </c:txPr>
              <c:dLblPos val="bestFit"/>
              <c:showLegendKey val="1"/>
              <c:showVal val="1"/>
              <c:showCatName val="1"/>
              <c:showSerName val="1"/>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B-F181-4FB0-A3A4-421884D39A9A}"/>
                </c:ext>
              </c:extLst>
            </c:dLbl>
            <c:spPr>
              <a:noFill/>
              <a:ln>
                <a:solidFill>
                  <a:srgbClr val="4F81BD">
                    <a:alpha val="95000"/>
                  </a:srgb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tr-TR"/>
              </a:p>
            </c:txPr>
            <c:dLblPos val="outEnd"/>
            <c:showLegendKey val="1"/>
            <c:showVal val="1"/>
            <c:showCatName val="1"/>
            <c:showSerName val="1"/>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'EĞİTİM DURUMU '!$B$3:$G$3</c:f>
              <c:strCache>
                <c:ptCount val="6"/>
                <c:pt idx="0">
                  <c:v>İlkokul</c:v>
                </c:pt>
                <c:pt idx="1">
                  <c:v>Ortaokul</c:v>
                </c:pt>
                <c:pt idx="2">
                  <c:v>Lise</c:v>
                </c:pt>
                <c:pt idx="3">
                  <c:v>Ön Lisans</c:v>
                </c:pt>
                <c:pt idx="4">
                  <c:v>Lisans</c:v>
                </c:pt>
                <c:pt idx="5">
                  <c:v>Y.L. ve Dokt.</c:v>
                </c:pt>
              </c:strCache>
            </c:strRef>
          </c:cat>
          <c:val>
            <c:numRef>
              <c:f>'EĞİTİM DURUMU '!$B$4:$G$4</c:f>
              <c:numCache>
                <c:formatCode>General</c:formatCode>
                <c:ptCount val="6"/>
                <c:pt idx="0">
                  <c:v>1</c:v>
                </c:pt>
                <c:pt idx="1">
                  <c:v>3</c:v>
                </c:pt>
                <c:pt idx="2">
                  <c:v>6</c:v>
                </c:pt>
                <c:pt idx="3">
                  <c:v>13</c:v>
                </c:pt>
                <c:pt idx="4">
                  <c:v>17</c:v>
                </c:pt>
                <c:pt idx="5">
                  <c:v>9</c:v>
                </c:pt>
              </c:numCache>
            </c:numRef>
          </c:val>
          <c:extLst>
            <c:ext xmlns:c16="http://schemas.microsoft.com/office/drawing/2014/chart" uri="{C3380CC4-5D6E-409C-BE32-E72D297353CC}">
              <c16:uniqueId val="{0000000C-F181-4FB0-A3A4-421884D39A9A}"/>
            </c:ext>
          </c:extLst>
        </c:ser>
        <c:dLbls>
          <c:dLblPos val="bestFit"/>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lumMod val="20000"/>
        <a:lumOff val="80000"/>
      </a:schemeClr>
    </a:solidFill>
    <a:ln w="9525" cap="flat" cmpd="sng" algn="ctr">
      <a:solidFill>
        <a:schemeClr val="tx2">
          <a:lumMod val="15000"/>
          <a:lumOff val="85000"/>
        </a:schemeClr>
      </a:solidFill>
      <a:round/>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9A1BA-5BB4-4380-8A71-5F958A1E8C4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73CA3742-7F6C-4872-93A1-E553FD76E325}">
      <dgm:prSet phldrT="[Metin]" custT="1"/>
      <dgm:spPr>
        <a:solidFill>
          <a:srgbClr val="E26B0A"/>
        </a:solidFill>
      </dgm:spPr>
      <dgm:t>
        <a:bodyPr/>
        <a:lstStyle/>
        <a:p>
          <a:r>
            <a:rPr lang="tr-TR" sz="1800" b="1" dirty="0">
              <a:solidFill>
                <a:schemeClr val="tx1"/>
              </a:solidFill>
            </a:rPr>
            <a:t>YAPI İŞLERİ VE TEKNİK DAİRE BAŞKANLIĞI</a:t>
          </a:r>
        </a:p>
      </dgm:t>
    </dgm:pt>
    <dgm:pt modelId="{0C116F11-216A-4D84-8816-DE0880D737A5}" type="parTrans" cxnId="{A2A3534F-9F5E-4E3F-8B1B-0363005FC919}">
      <dgm:prSet/>
      <dgm:spPr/>
      <dgm:t>
        <a:bodyPr/>
        <a:lstStyle/>
        <a:p>
          <a:endParaRPr lang="tr-TR"/>
        </a:p>
      </dgm:t>
    </dgm:pt>
    <dgm:pt modelId="{2D9A07EC-D85B-4EC9-A86B-8EA012E6BCB3}" type="sibTrans" cxnId="{A2A3534F-9F5E-4E3F-8B1B-0363005FC919}">
      <dgm:prSet/>
      <dgm:spPr/>
      <dgm:t>
        <a:bodyPr/>
        <a:lstStyle/>
        <a:p>
          <a:endParaRPr lang="tr-TR"/>
        </a:p>
      </dgm:t>
    </dgm:pt>
    <dgm:pt modelId="{95FE495F-CA06-4730-92DD-518F15D8C87B}" type="asst">
      <dgm:prSet phldrT="[Metin]" custT="1"/>
      <dgm:spPr>
        <a:solidFill>
          <a:srgbClr val="FFC000"/>
        </a:solidFill>
      </dgm:spPr>
      <dgm:t>
        <a:bodyPr/>
        <a:lstStyle/>
        <a:p>
          <a:r>
            <a:rPr lang="tr-TR" sz="1200" kern="1200" dirty="0">
              <a:solidFill>
                <a:prstClr val="black"/>
              </a:solidFill>
              <a:latin typeface="Franklin Gothic Book" panose="020B0503020102020204"/>
              <a:ea typeface="+mn-ea"/>
              <a:cs typeface="+mn-cs"/>
            </a:rPr>
            <a:t>DAİRE BAŞKAN YARDIMCISI</a:t>
          </a:r>
        </a:p>
      </dgm:t>
    </dgm:pt>
    <dgm:pt modelId="{42DE02FD-9874-4BE5-BD6F-1615051916FF}" type="parTrans" cxnId="{D24DFD23-A546-45F9-BAAA-D7706360D49B}">
      <dgm:prSet/>
      <dgm:spPr/>
      <dgm:t>
        <a:bodyPr/>
        <a:lstStyle/>
        <a:p>
          <a:endParaRPr lang="tr-TR"/>
        </a:p>
      </dgm:t>
    </dgm:pt>
    <dgm:pt modelId="{D8B5F3DE-B20C-4E3C-A565-F3CC72B22834}" type="sibTrans" cxnId="{D24DFD23-A546-45F9-BAAA-D7706360D49B}">
      <dgm:prSet/>
      <dgm:spPr/>
      <dgm:t>
        <a:bodyPr/>
        <a:lstStyle/>
        <a:p>
          <a:endParaRPr lang="tr-TR"/>
        </a:p>
      </dgm:t>
    </dgm:pt>
    <dgm:pt modelId="{1C737843-524A-42B7-873A-1B037584B5AF}">
      <dgm:prSet phldrT="[Metin]"/>
      <dgm:spPr>
        <a:solidFill>
          <a:schemeClr val="accent6">
            <a:lumMod val="75000"/>
          </a:schemeClr>
        </a:solidFill>
      </dgm:spPr>
      <dgm:t>
        <a:bodyPr/>
        <a:lstStyle/>
        <a:p>
          <a:r>
            <a:rPr lang="tr-TR" dirty="0">
              <a:solidFill>
                <a:schemeClr val="tx1"/>
              </a:solidFill>
            </a:rPr>
            <a:t>ETÜT, PROJE, PLANLAMA ŞUBE MÜDÜRLÜĞÜ</a:t>
          </a:r>
          <a:endParaRPr lang="tr-TR" dirty="0"/>
        </a:p>
      </dgm:t>
    </dgm:pt>
    <dgm:pt modelId="{3A4916DD-28E0-4FA8-9E34-4B2D5906DC7D}" type="parTrans" cxnId="{37F4BEF0-99B7-491E-A6B8-C8D7103A2FDE}">
      <dgm:prSet/>
      <dgm:spPr/>
      <dgm:t>
        <a:bodyPr/>
        <a:lstStyle/>
        <a:p>
          <a:endParaRPr lang="tr-TR"/>
        </a:p>
      </dgm:t>
    </dgm:pt>
    <dgm:pt modelId="{A1EA3EC8-97F7-485F-A9C4-42BE0CA24EAE}" type="sibTrans" cxnId="{37F4BEF0-99B7-491E-A6B8-C8D7103A2FDE}">
      <dgm:prSet/>
      <dgm:spPr/>
      <dgm:t>
        <a:bodyPr/>
        <a:lstStyle/>
        <a:p>
          <a:endParaRPr lang="tr-TR"/>
        </a:p>
      </dgm:t>
    </dgm:pt>
    <dgm:pt modelId="{FE3127EC-8B8B-47C3-90EC-446A8B606039}">
      <dgm:prSet phldrT="[Metin]"/>
      <dgm:spPr>
        <a:solidFill>
          <a:schemeClr val="accent6">
            <a:lumMod val="75000"/>
          </a:schemeClr>
        </a:solidFill>
      </dgm:spPr>
      <dgm:t>
        <a:bodyPr/>
        <a:lstStyle/>
        <a:p>
          <a:r>
            <a:rPr lang="tr-TR" dirty="0">
              <a:solidFill>
                <a:schemeClr val="tx1"/>
              </a:solidFill>
            </a:rPr>
            <a:t>YAPIM İŞLERİ ŞUBE MÜDÜRLÜĞÜ</a:t>
          </a:r>
          <a:endParaRPr lang="tr-TR" dirty="0"/>
        </a:p>
      </dgm:t>
    </dgm:pt>
    <dgm:pt modelId="{D7CB665C-2B27-43F9-9ADB-D980F563D07A}" type="parTrans" cxnId="{EE4B9DDB-7244-4DE3-B548-2843F9515895}">
      <dgm:prSet/>
      <dgm:spPr/>
      <dgm:t>
        <a:bodyPr/>
        <a:lstStyle/>
        <a:p>
          <a:endParaRPr lang="tr-TR"/>
        </a:p>
      </dgm:t>
    </dgm:pt>
    <dgm:pt modelId="{B692C897-4470-4E52-80CD-E73DE56FA641}" type="sibTrans" cxnId="{EE4B9DDB-7244-4DE3-B548-2843F9515895}">
      <dgm:prSet/>
      <dgm:spPr/>
      <dgm:t>
        <a:bodyPr/>
        <a:lstStyle/>
        <a:p>
          <a:endParaRPr lang="tr-TR"/>
        </a:p>
      </dgm:t>
    </dgm:pt>
    <dgm:pt modelId="{8550CA65-99E0-42CC-B16A-6370169FC7F7}">
      <dgm:prSet phldrT="[Metin]"/>
      <dgm:spPr>
        <a:solidFill>
          <a:schemeClr val="accent6">
            <a:lumMod val="75000"/>
          </a:schemeClr>
        </a:solidFill>
      </dgm:spPr>
      <dgm:t>
        <a:bodyPr/>
        <a:lstStyle/>
        <a:p>
          <a:r>
            <a:rPr lang="tr-TR" dirty="0">
              <a:solidFill>
                <a:schemeClr val="tx1"/>
              </a:solidFill>
            </a:rPr>
            <a:t>BAKIM-ONARIM ŞUBE MÜDÜRLÜĞÜ</a:t>
          </a:r>
          <a:endParaRPr lang="tr-TR" dirty="0"/>
        </a:p>
      </dgm:t>
    </dgm:pt>
    <dgm:pt modelId="{CE722B30-46FF-4227-A5CA-1DD1EAC78983}" type="parTrans" cxnId="{D48FC053-B942-4B37-8CC0-124AF01E6EFA}">
      <dgm:prSet/>
      <dgm:spPr/>
      <dgm:t>
        <a:bodyPr/>
        <a:lstStyle/>
        <a:p>
          <a:endParaRPr lang="tr-TR"/>
        </a:p>
      </dgm:t>
    </dgm:pt>
    <dgm:pt modelId="{4B6AE110-EBC3-4EF4-999F-C37C962081F4}" type="sibTrans" cxnId="{D48FC053-B942-4B37-8CC0-124AF01E6EFA}">
      <dgm:prSet/>
      <dgm:spPr/>
      <dgm:t>
        <a:bodyPr/>
        <a:lstStyle/>
        <a:p>
          <a:endParaRPr lang="tr-TR"/>
        </a:p>
      </dgm:t>
    </dgm:pt>
    <dgm:pt modelId="{FAAC7DF8-BD58-4C82-8703-B59FE5354B74}">
      <dgm:prSet phldrT="[Metin]"/>
      <dgm:spPr>
        <a:solidFill>
          <a:schemeClr val="accent6">
            <a:lumMod val="75000"/>
          </a:schemeClr>
        </a:solidFill>
      </dgm:spPr>
      <dgm:t>
        <a:bodyPr/>
        <a:lstStyle/>
        <a:p>
          <a:r>
            <a:rPr lang="tr-TR" dirty="0">
              <a:solidFill>
                <a:schemeClr val="tx1"/>
              </a:solidFill>
            </a:rPr>
            <a:t>PARK VE BAHÇELER ŞUBE MÜDÜRLÜĞÜ</a:t>
          </a:r>
          <a:endParaRPr lang="tr-TR" dirty="0"/>
        </a:p>
      </dgm:t>
    </dgm:pt>
    <dgm:pt modelId="{E4021D95-CA2F-4632-864F-3BFCE6C74146}" type="parTrans" cxnId="{F54021A3-0334-4FC7-BCE9-41BB21504DD9}">
      <dgm:prSet/>
      <dgm:spPr/>
      <dgm:t>
        <a:bodyPr/>
        <a:lstStyle/>
        <a:p>
          <a:endParaRPr lang="tr-TR"/>
        </a:p>
      </dgm:t>
    </dgm:pt>
    <dgm:pt modelId="{786D8C9F-45B4-4C97-8874-2E8B34EE1C94}" type="sibTrans" cxnId="{F54021A3-0334-4FC7-BCE9-41BB21504DD9}">
      <dgm:prSet/>
      <dgm:spPr/>
      <dgm:t>
        <a:bodyPr/>
        <a:lstStyle/>
        <a:p>
          <a:endParaRPr lang="tr-TR"/>
        </a:p>
      </dgm:t>
    </dgm:pt>
    <dgm:pt modelId="{BFD08A84-D26A-4F84-9084-D3E9D1A0ECA2}">
      <dgm:prSet phldrT="[Metin]"/>
      <dgm:spPr/>
      <dgm:t>
        <a:bodyPr/>
        <a:lstStyle/>
        <a:p>
          <a:r>
            <a:rPr lang="tr-TR" dirty="0">
              <a:solidFill>
                <a:schemeClr val="tx1"/>
              </a:solidFill>
            </a:rPr>
            <a:t>Yatırım, Bütçe, Planlama ve Raporlama</a:t>
          </a:r>
          <a:endParaRPr lang="tr-TR" dirty="0"/>
        </a:p>
      </dgm:t>
    </dgm:pt>
    <dgm:pt modelId="{FFAB4B7E-0585-4E60-88AA-C92EA9838ED3}" type="parTrans" cxnId="{4E91ED00-C2A8-4044-A844-09AA6CF5B860}">
      <dgm:prSet/>
      <dgm:spPr/>
      <dgm:t>
        <a:bodyPr/>
        <a:lstStyle/>
        <a:p>
          <a:endParaRPr lang="tr-TR"/>
        </a:p>
      </dgm:t>
    </dgm:pt>
    <dgm:pt modelId="{D11C2327-C159-49F6-B6E6-40AEAC13E450}" type="sibTrans" cxnId="{4E91ED00-C2A8-4044-A844-09AA6CF5B860}">
      <dgm:prSet/>
      <dgm:spPr/>
      <dgm:t>
        <a:bodyPr/>
        <a:lstStyle/>
        <a:p>
          <a:endParaRPr lang="tr-TR"/>
        </a:p>
      </dgm:t>
    </dgm:pt>
    <dgm:pt modelId="{98D295EF-96FF-4A12-BD79-5E2CA9CF31A5}">
      <dgm:prSet phldrT="[Metin]"/>
      <dgm:spPr/>
      <dgm:t>
        <a:bodyPr/>
        <a:lstStyle/>
        <a:p>
          <a:r>
            <a:rPr lang="tr-TR">
              <a:solidFill>
                <a:schemeClr val="tx1"/>
              </a:solidFill>
            </a:rPr>
            <a:t>İhale ve Satınalma</a:t>
          </a:r>
          <a:endParaRPr lang="tr-TR" dirty="0"/>
        </a:p>
      </dgm:t>
    </dgm:pt>
    <dgm:pt modelId="{DB8D39D1-ACD3-4E4D-90F9-FF576A8B572C}" type="parTrans" cxnId="{4DC9C5E4-F8C4-48DC-8959-D6ECB1F368E1}">
      <dgm:prSet/>
      <dgm:spPr/>
      <dgm:t>
        <a:bodyPr/>
        <a:lstStyle/>
        <a:p>
          <a:endParaRPr lang="tr-TR"/>
        </a:p>
      </dgm:t>
    </dgm:pt>
    <dgm:pt modelId="{00166337-7C18-4B69-B7EF-6CA4E4CE5D5A}" type="sibTrans" cxnId="{4DC9C5E4-F8C4-48DC-8959-D6ECB1F368E1}">
      <dgm:prSet/>
      <dgm:spPr/>
      <dgm:t>
        <a:bodyPr/>
        <a:lstStyle/>
        <a:p>
          <a:endParaRPr lang="tr-TR"/>
        </a:p>
      </dgm:t>
    </dgm:pt>
    <dgm:pt modelId="{292F72CB-E338-43B4-8A93-68380C26566B}">
      <dgm:prSet phldrT="[Metin]"/>
      <dgm:spPr/>
      <dgm:t>
        <a:bodyPr/>
        <a:lstStyle/>
        <a:p>
          <a:r>
            <a:rPr lang="tr-TR" dirty="0">
              <a:solidFill>
                <a:schemeClr val="tx1"/>
              </a:solidFill>
            </a:rPr>
            <a:t>Taşınır, Taşınmaz ve Kamulaştırma Takibi</a:t>
          </a:r>
          <a:endParaRPr lang="tr-TR" dirty="0"/>
        </a:p>
      </dgm:t>
    </dgm:pt>
    <dgm:pt modelId="{03DF7E9F-507F-4187-A4B2-C0DE6A19CF4F}" type="parTrans" cxnId="{74464DD9-BFD5-475B-8E80-77C850F99DB6}">
      <dgm:prSet/>
      <dgm:spPr/>
      <dgm:t>
        <a:bodyPr/>
        <a:lstStyle/>
        <a:p>
          <a:endParaRPr lang="tr-TR"/>
        </a:p>
      </dgm:t>
    </dgm:pt>
    <dgm:pt modelId="{C622875B-23B9-45B3-B6D9-94ACA02B697E}" type="sibTrans" cxnId="{74464DD9-BFD5-475B-8E80-77C850F99DB6}">
      <dgm:prSet/>
      <dgm:spPr/>
      <dgm:t>
        <a:bodyPr/>
        <a:lstStyle/>
        <a:p>
          <a:endParaRPr lang="tr-TR"/>
        </a:p>
      </dgm:t>
    </dgm:pt>
    <dgm:pt modelId="{F360A3DD-92A8-4708-805E-40C1E27C346D}">
      <dgm:prSet phldrT="[Metin]"/>
      <dgm:spPr/>
      <dgm:t>
        <a:bodyPr/>
        <a:lstStyle/>
        <a:p>
          <a:r>
            <a:rPr lang="tr-TR" dirty="0">
              <a:solidFill>
                <a:schemeClr val="tx1"/>
              </a:solidFill>
            </a:rPr>
            <a:t>Personel Özlük </a:t>
          </a:r>
          <a:endParaRPr lang="tr-TR" dirty="0"/>
        </a:p>
      </dgm:t>
    </dgm:pt>
    <dgm:pt modelId="{FD8474AC-4398-4678-9E48-257A5590304F}" type="parTrans" cxnId="{04B33402-42FB-4EA9-AC63-BA2EFBC956B2}">
      <dgm:prSet/>
      <dgm:spPr/>
      <dgm:t>
        <a:bodyPr/>
        <a:lstStyle/>
        <a:p>
          <a:endParaRPr lang="tr-TR"/>
        </a:p>
      </dgm:t>
    </dgm:pt>
    <dgm:pt modelId="{2C4CD958-652E-4D34-BA0A-1576700B973D}" type="sibTrans" cxnId="{04B33402-42FB-4EA9-AC63-BA2EFBC956B2}">
      <dgm:prSet/>
      <dgm:spPr/>
      <dgm:t>
        <a:bodyPr/>
        <a:lstStyle/>
        <a:p>
          <a:endParaRPr lang="tr-TR"/>
        </a:p>
      </dgm:t>
    </dgm:pt>
    <dgm:pt modelId="{5C1A1F3C-7ABD-4524-9550-CC5CAC234700}">
      <dgm:prSet phldrT="[Metin]"/>
      <dgm:spPr/>
      <dgm:t>
        <a:bodyPr/>
        <a:lstStyle/>
        <a:p>
          <a:r>
            <a:rPr lang="tr-TR">
              <a:solidFill>
                <a:schemeClr val="tx1"/>
              </a:solidFill>
            </a:rPr>
            <a:t>Etüt ve Proje</a:t>
          </a:r>
          <a:endParaRPr lang="tr-TR" dirty="0"/>
        </a:p>
      </dgm:t>
    </dgm:pt>
    <dgm:pt modelId="{7938F07D-0D8C-41C9-8804-ED744E650063}" type="parTrans" cxnId="{C8D35B6C-FAB8-4833-BDB7-D686921689BE}">
      <dgm:prSet/>
      <dgm:spPr/>
      <dgm:t>
        <a:bodyPr/>
        <a:lstStyle/>
        <a:p>
          <a:endParaRPr lang="tr-TR"/>
        </a:p>
      </dgm:t>
    </dgm:pt>
    <dgm:pt modelId="{F0DD41E0-6A0F-4737-97CB-39B58748B6CB}" type="sibTrans" cxnId="{C8D35B6C-FAB8-4833-BDB7-D686921689BE}">
      <dgm:prSet/>
      <dgm:spPr/>
      <dgm:t>
        <a:bodyPr/>
        <a:lstStyle/>
        <a:p>
          <a:endParaRPr lang="tr-TR"/>
        </a:p>
      </dgm:t>
    </dgm:pt>
    <dgm:pt modelId="{E322C53E-A9B1-47B1-92FA-4EFC42CECD2A}" type="asst">
      <dgm:prSet phldrT="[Metin]" custT="1"/>
      <dgm:spPr/>
      <dgm:t>
        <a:bodyPr/>
        <a:lstStyle/>
        <a:p>
          <a:r>
            <a:rPr lang="tr-TR" sz="1200" kern="1200" dirty="0">
              <a:solidFill>
                <a:prstClr val="black"/>
              </a:solidFill>
              <a:latin typeface="Franklin Gothic Book" panose="020B0503020102020204"/>
              <a:ea typeface="+mn-ea"/>
              <a:cs typeface="+mn-cs"/>
            </a:rPr>
            <a:t>Sekreterlik</a:t>
          </a:r>
        </a:p>
      </dgm:t>
    </dgm:pt>
    <dgm:pt modelId="{6571CA26-B584-4301-B014-AA38973168BA}" type="parTrans" cxnId="{878BF830-DAC2-4EBC-8CDF-1A88A68CB3CF}">
      <dgm:prSet/>
      <dgm:spPr/>
      <dgm:t>
        <a:bodyPr/>
        <a:lstStyle/>
        <a:p>
          <a:endParaRPr lang="tr-TR"/>
        </a:p>
      </dgm:t>
    </dgm:pt>
    <dgm:pt modelId="{B7FA7C74-99FC-4128-8016-70EE0B2025F6}" type="sibTrans" cxnId="{878BF830-DAC2-4EBC-8CDF-1A88A68CB3CF}">
      <dgm:prSet/>
      <dgm:spPr/>
      <dgm:t>
        <a:bodyPr/>
        <a:lstStyle/>
        <a:p>
          <a:endParaRPr lang="tr-TR"/>
        </a:p>
      </dgm:t>
    </dgm:pt>
    <dgm:pt modelId="{B465F6B9-F3E7-4CB4-856E-51F13168CACE}">
      <dgm:prSet phldrT="[Metin]" custT="1"/>
      <dgm:spPr/>
      <dgm:t>
        <a:bodyPr/>
        <a:lstStyle/>
        <a:p>
          <a:r>
            <a:rPr lang="tr-TR" sz="1200" kern="1200" dirty="0">
              <a:solidFill>
                <a:prstClr val="black"/>
              </a:solidFill>
              <a:latin typeface="Franklin Gothic Book" panose="020B0503020102020204"/>
              <a:ea typeface="+mn-ea"/>
              <a:cs typeface="+mn-cs"/>
            </a:rPr>
            <a:t>Kontrollük</a:t>
          </a:r>
          <a:r>
            <a:rPr lang="tr-TR" sz="1200" kern="1200" dirty="0"/>
            <a:t> </a:t>
          </a:r>
          <a:r>
            <a:rPr lang="tr-TR" sz="1200" kern="1200" dirty="0">
              <a:solidFill>
                <a:prstClr val="black"/>
              </a:solidFill>
              <a:latin typeface="Franklin Gothic Book" panose="020B0503020102020204"/>
              <a:ea typeface="+mn-ea"/>
              <a:cs typeface="+mn-cs"/>
            </a:rPr>
            <a:t>Hizmetleri</a:t>
          </a:r>
        </a:p>
      </dgm:t>
    </dgm:pt>
    <dgm:pt modelId="{3626FB9D-C1E7-4549-9D2B-BD5878AE4562}" type="parTrans" cxnId="{A8367D0B-4E12-4431-A1A6-92E965D41711}">
      <dgm:prSet/>
      <dgm:spPr/>
      <dgm:t>
        <a:bodyPr/>
        <a:lstStyle/>
        <a:p>
          <a:endParaRPr lang="tr-TR"/>
        </a:p>
      </dgm:t>
    </dgm:pt>
    <dgm:pt modelId="{A40516E5-2172-4DC1-89CE-415508365544}" type="sibTrans" cxnId="{A8367D0B-4E12-4431-A1A6-92E965D41711}">
      <dgm:prSet/>
      <dgm:spPr/>
      <dgm:t>
        <a:bodyPr/>
        <a:lstStyle/>
        <a:p>
          <a:endParaRPr lang="tr-TR"/>
        </a:p>
      </dgm:t>
    </dgm:pt>
    <dgm:pt modelId="{4F0D870A-F172-4066-808C-343D7AC1CC96}">
      <dgm:prSet phldrT="[Metin]"/>
      <dgm:spPr/>
      <dgm:t>
        <a:bodyPr/>
        <a:lstStyle/>
        <a:p>
          <a:r>
            <a:rPr lang="tr-TR" dirty="0">
              <a:solidFill>
                <a:schemeClr val="tx1"/>
              </a:solidFill>
            </a:rPr>
            <a:t>Marangozhane</a:t>
          </a:r>
          <a:endParaRPr lang="tr-TR" dirty="0"/>
        </a:p>
      </dgm:t>
    </dgm:pt>
    <dgm:pt modelId="{282C1CD6-98FE-4EF7-A7E5-68B53F573A9A}" type="parTrans" cxnId="{A57F2D10-95E2-42EA-AA72-D11FFCC2CAAC}">
      <dgm:prSet/>
      <dgm:spPr/>
      <dgm:t>
        <a:bodyPr/>
        <a:lstStyle/>
        <a:p>
          <a:endParaRPr lang="tr-TR"/>
        </a:p>
      </dgm:t>
    </dgm:pt>
    <dgm:pt modelId="{6EDACDA7-B8DB-4A36-A9BE-B4EA5A294294}" type="sibTrans" cxnId="{A57F2D10-95E2-42EA-AA72-D11FFCC2CAAC}">
      <dgm:prSet/>
      <dgm:spPr/>
      <dgm:t>
        <a:bodyPr/>
        <a:lstStyle/>
        <a:p>
          <a:endParaRPr lang="tr-TR"/>
        </a:p>
      </dgm:t>
    </dgm:pt>
    <dgm:pt modelId="{0061F5FC-E9F2-4C3A-95E8-74F2389426AC}">
      <dgm:prSet phldrT="[Metin]"/>
      <dgm:spPr/>
      <dgm:t>
        <a:bodyPr/>
        <a:lstStyle/>
        <a:p>
          <a:r>
            <a:rPr lang="tr-TR" dirty="0">
              <a:solidFill>
                <a:schemeClr val="tx1"/>
              </a:solidFill>
            </a:rPr>
            <a:t>Tesisat ve Mekanik Birimi</a:t>
          </a:r>
          <a:endParaRPr lang="tr-TR" dirty="0"/>
        </a:p>
      </dgm:t>
    </dgm:pt>
    <dgm:pt modelId="{ED913A92-CD03-4A41-9C79-8F640E7A3CE0}" type="parTrans" cxnId="{5A1F9734-CFE9-41B7-BEE8-FC4279CCB581}">
      <dgm:prSet/>
      <dgm:spPr/>
      <dgm:t>
        <a:bodyPr/>
        <a:lstStyle/>
        <a:p>
          <a:endParaRPr lang="tr-TR"/>
        </a:p>
      </dgm:t>
    </dgm:pt>
    <dgm:pt modelId="{A7B75628-8AF3-4666-8A22-17E14BD1453D}" type="sibTrans" cxnId="{5A1F9734-CFE9-41B7-BEE8-FC4279CCB581}">
      <dgm:prSet/>
      <dgm:spPr/>
      <dgm:t>
        <a:bodyPr/>
        <a:lstStyle/>
        <a:p>
          <a:endParaRPr lang="tr-TR"/>
        </a:p>
      </dgm:t>
    </dgm:pt>
    <dgm:pt modelId="{70490DE5-D783-4FA4-81A3-9276DB26EA52}">
      <dgm:prSet phldrT="[Metin]"/>
      <dgm:spPr/>
      <dgm:t>
        <a:bodyPr/>
        <a:lstStyle/>
        <a:p>
          <a:r>
            <a:rPr lang="tr-TR" dirty="0">
              <a:solidFill>
                <a:schemeClr val="tx1"/>
              </a:solidFill>
            </a:rPr>
            <a:t>Kombi-Klima ve İklimlendirme Birimi</a:t>
          </a:r>
          <a:endParaRPr lang="tr-TR" dirty="0"/>
        </a:p>
      </dgm:t>
    </dgm:pt>
    <dgm:pt modelId="{8A3F2BF5-C78E-4A17-80E6-8B0C7BFDE0B9}" type="parTrans" cxnId="{D3199864-14D5-49E7-97EC-313C6F17EEE0}">
      <dgm:prSet/>
      <dgm:spPr/>
      <dgm:t>
        <a:bodyPr/>
        <a:lstStyle/>
        <a:p>
          <a:endParaRPr lang="tr-TR"/>
        </a:p>
      </dgm:t>
    </dgm:pt>
    <dgm:pt modelId="{C6C0B148-FF46-44E4-9016-3275660FCF19}" type="sibTrans" cxnId="{D3199864-14D5-49E7-97EC-313C6F17EEE0}">
      <dgm:prSet/>
      <dgm:spPr/>
      <dgm:t>
        <a:bodyPr/>
        <a:lstStyle/>
        <a:p>
          <a:endParaRPr lang="tr-TR"/>
        </a:p>
      </dgm:t>
    </dgm:pt>
    <dgm:pt modelId="{E350DB95-FCB9-4738-872C-5C7E26233BDC}">
      <dgm:prSet phldrT="[Metin]"/>
      <dgm:spPr/>
      <dgm:t>
        <a:bodyPr/>
        <a:lstStyle/>
        <a:p>
          <a:r>
            <a:rPr lang="tr-TR" dirty="0">
              <a:solidFill>
                <a:schemeClr val="tx1"/>
              </a:solidFill>
            </a:rPr>
            <a:t>Elektrik Birimi</a:t>
          </a:r>
          <a:endParaRPr lang="tr-TR" dirty="0"/>
        </a:p>
      </dgm:t>
    </dgm:pt>
    <dgm:pt modelId="{38B83895-5FAC-4DA8-9D22-29D3F007BA0E}" type="parTrans" cxnId="{903890C0-F219-4329-8E2C-FFDDCCEEF17B}">
      <dgm:prSet/>
      <dgm:spPr/>
      <dgm:t>
        <a:bodyPr/>
        <a:lstStyle/>
        <a:p>
          <a:endParaRPr lang="tr-TR"/>
        </a:p>
      </dgm:t>
    </dgm:pt>
    <dgm:pt modelId="{2F3DCCB8-E933-49A3-B9B9-3FA760B2D986}" type="sibTrans" cxnId="{903890C0-F219-4329-8E2C-FFDDCCEEF17B}">
      <dgm:prSet/>
      <dgm:spPr/>
      <dgm:t>
        <a:bodyPr/>
        <a:lstStyle/>
        <a:p>
          <a:endParaRPr lang="tr-TR"/>
        </a:p>
      </dgm:t>
    </dgm:pt>
    <dgm:pt modelId="{6CFC1465-9FE9-4A8B-9A1B-71EF2995BD94}">
      <dgm:prSet phldrT="[Metin]"/>
      <dgm:spPr/>
      <dgm:t>
        <a:bodyPr/>
        <a:lstStyle/>
        <a:p>
          <a:r>
            <a:rPr lang="tr-TR" dirty="0">
              <a:solidFill>
                <a:schemeClr val="tx1"/>
              </a:solidFill>
            </a:rPr>
            <a:t>Çevre Birimi</a:t>
          </a:r>
          <a:endParaRPr lang="tr-TR" dirty="0"/>
        </a:p>
      </dgm:t>
    </dgm:pt>
    <dgm:pt modelId="{E181F208-D2D3-466A-8E2F-E32B8C8DA7E6}" type="parTrans" cxnId="{00BD9C74-6D7C-4939-BB8D-5AC4AF6DB052}">
      <dgm:prSet/>
      <dgm:spPr/>
      <dgm:t>
        <a:bodyPr/>
        <a:lstStyle/>
        <a:p>
          <a:endParaRPr lang="tr-TR"/>
        </a:p>
      </dgm:t>
    </dgm:pt>
    <dgm:pt modelId="{EAA3FE4B-ABB7-4E86-8E5C-62EBD1FB2C08}" type="sibTrans" cxnId="{00BD9C74-6D7C-4939-BB8D-5AC4AF6DB052}">
      <dgm:prSet/>
      <dgm:spPr/>
      <dgm:t>
        <a:bodyPr/>
        <a:lstStyle/>
        <a:p>
          <a:endParaRPr lang="tr-TR"/>
        </a:p>
      </dgm:t>
    </dgm:pt>
    <dgm:pt modelId="{8E9A34DD-BEFF-494A-8F57-8A8758797262}">
      <dgm:prSet phldrT="[Metin]"/>
      <dgm:spPr/>
      <dgm:t>
        <a:bodyPr/>
        <a:lstStyle/>
        <a:p>
          <a:r>
            <a:rPr lang="tr-TR" dirty="0">
              <a:solidFill>
                <a:schemeClr val="tx1"/>
              </a:solidFill>
            </a:rPr>
            <a:t>Peyzaj ve Etüt Projesi</a:t>
          </a:r>
          <a:endParaRPr lang="tr-TR" dirty="0"/>
        </a:p>
      </dgm:t>
    </dgm:pt>
    <dgm:pt modelId="{06A704B0-AF98-46F2-8F46-76B379A80B76}" type="parTrans" cxnId="{5A612D4C-F302-4299-B9E2-39EF9C53CFE1}">
      <dgm:prSet/>
      <dgm:spPr/>
      <dgm:t>
        <a:bodyPr/>
        <a:lstStyle/>
        <a:p>
          <a:endParaRPr lang="tr-TR"/>
        </a:p>
      </dgm:t>
    </dgm:pt>
    <dgm:pt modelId="{326F2BF4-55D3-4C0F-8C6B-1B60D97875F1}" type="sibTrans" cxnId="{5A612D4C-F302-4299-B9E2-39EF9C53CFE1}">
      <dgm:prSet/>
      <dgm:spPr/>
      <dgm:t>
        <a:bodyPr/>
        <a:lstStyle/>
        <a:p>
          <a:endParaRPr lang="tr-TR"/>
        </a:p>
      </dgm:t>
    </dgm:pt>
    <dgm:pt modelId="{F22849C8-A3EF-4FE8-AC9D-B97BC8CA3100}" type="pres">
      <dgm:prSet presAssocID="{8D69A1BA-5BB4-4380-8A71-5F958A1E8C46}" presName="hierChild1" presStyleCnt="0">
        <dgm:presLayoutVars>
          <dgm:orgChart val="1"/>
          <dgm:chPref val="1"/>
          <dgm:dir/>
          <dgm:animOne val="branch"/>
          <dgm:animLvl val="lvl"/>
          <dgm:resizeHandles/>
        </dgm:presLayoutVars>
      </dgm:prSet>
      <dgm:spPr/>
    </dgm:pt>
    <dgm:pt modelId="{410E12FB-10D0-4952-AF3F-DE64114B349C}" type="pres">
      <dgm:prSet presAssocID="{73CA3742-7F6C-4872-93A1-E553FD76E325}" presName="hierRoot1" presStyleCnt="0">
        <dgm:presLayoutVars>
          <dgm:hierBranch val="init"/>
        </dgm:presLayoutVars>
      </dgm:prSet>
      <dgm:spPr/>
    </dgm:pt>
    <dgm:pt modelId="{C5025D1C-8737-4FD7-AEF3-D20E63AC1D14}" type="pres">
      <dgm:prSet presAssocID="{73CA3742-7F6C-4872-93A1-E553FD76E325}" presName="rootComposite1" presStyleCnt="0"/>
      <dgm:spPr/>
    </dgm:pt>
    <dgm:pt modelId="{DA435A9A-2D1D-49FA-A8D5-3CEFF40969EA}" type="pres">
      <dgm:prSet presAssocID="{73CA3742-7F6C-4872-93A1-E553FD76E325}" presName="rootText1" presStyleLbl="node0" presStyleIdx="0" presStyleCnt="1" custScaleX="758774" custScaleY="75141" custLinFactY="-15117" custLinFactNeighborX="0" custLinFactNeighborY="-100000">
        <dgm:presLayoutVars>
          <dgm:chPref val="3"/>
        </dgm:presLayoutVars>
      </dgm:prSet>
      <dgm:spPr/>
    </dgm:pt>
    <dgm:pt modelId="{8312C5C9-90E8-494E-9373-2B3D6FCFB9EB}" type="pres">
      <dgm:prSet presAssocID="{73CA3742-7F6C-4872-93A1-E553FD76E325}" presName="rootConnector1" presStyleLbl="node1" presStyleIdx="0" presStyleCnt="0"/>
      <dgm:spPr/>
    </dgm:pt>
    <dgm:pt modelId="{648E37ED-BE88-44DA-9E82-0B3CDB26DC57}" type="pres">
      <dgm:prSet presAssocID="{73CA3742-7F6C-4872-93A1-E553FD76E325}" presName="hierChild2" presStyleCnt="0"/>
      <dgm:spPr/>
    </dgm:pt>
    <dgm:pt modelId="{AC0BD070-3269-4BE5-896F-9EB89D1F46F3}" type="pres">
      <dgm:prSet presAssocID="{3A4916DD-28E0-4FA8-9E34-4B2D5906DC7D}" presName="Name37" presStyleLbl="parChTrans1D2" presStyleIdx="0" presStyleCnt="6"/>
      <dgm:spPr/>
    </dgm:pt>
    <dgm:pt modelId="{718324F5-AF87-4CE9-81E1-1465394F99BE}" type="pres">
      <dgm:prSet presAssocID="{1C737843-524A-42B7-873A-1B037584B5AF}" presName="hierRoot2" presStyleCnt="0">
        <dgm:presLayoutVars>
          <dgm:hierBranch val="init"/>
        </dgm:presLayoutVars>
      </dgm:prSet>
      <dgm:spPr/>
    </dgm:pt>
    <dgm:pt modelId="{12A1F282-4773-4517-BC0D-6F1FF94E2CA9}" type="pres">
      <dgm:prSet presAssocID="{1C737843-524A-42B7-873A-1B037584B5AF}" presName="rootComposite" presStyleCnt="0"/>
      <dgm:spPr/>
    </dgm:pt>
    <dgm:pt modelId="{DB95C218-9DC9-4922-8050-D2CFAB270884}" type="pres">
      <dgm:prSet presAssocID="{1C737843-524A-42B7-873A-1B037584B5AF}" presName="rootText" presStyleLbl="node2" presStyleIdx="0" presStyleCnt="4" custScaleX="147486" custLinFactX="-884" custLinFactNeighborX="-100000" custLinFactNeighborY="-2099">
        <dgm:presLayoutVars>
          <dgm:chPref val="3"/>
        </dgm:presLayoutVars>
      </dgm:prSet>
      <dgm:spPr/>
    </dgm:pt>
    <dgm:pt modelId="{62BBA8FF-8C43-47D5-905C-3E9281897205}" type="pres">
      <dgm:prSet presAssocID="{1C737843-524A-42B7-873A-1B037584B5AF}" presName="rootConnector" presStyleLbl="node2" presStyleIdx="0" presStyleCnt="4"/>
      <dgm:spPr/>
    </dgm:pt>
    <dgm:pt modelId="{602C2316-040A-4D2F-A6C8-2556E8E4DF7F}" type="pres">
      <dgm:prSet presAssocID="{1C737843-524A-42B7-873A-1B037584B5AF}" presName="hierChild4" presStyleCnt="0"/>
      <dgm:spPr/>
    </dgm:pt>
    <dgm:pt modelId="{3706AC6E-D7BE-4DEC-9CDF-EB63B2B18ABB}" type="pres">
      <dgm:prSet presAssocID="{FFAB4B7E-0585-4E60-88AA-C92EA9838ED3}" presName="Name37" presStyleLbl="parChTrans1D3" presStyleIdx="0" presStyleCnt="12"/>
      <dgm:spPr/>
    </dgm:pt>
    <dgm:pt modelId="{074F2187-2458-40EB-BE29-FF362DE8936E}" type="pres">
      <dgm:prSet presAssocID="{BFD08A84-D26A-4F84-9084-D3E9D1A0ECA2}" presName="hierRoot2" presStyleCnt="0">
        <dgm:presLayoutVars>
          <dgm:hierBranch val="init"/>
        </dgm:presLayoutVars>
      </dgm:prSet>
      <dgm:spPr/>
    </dgm:pt>
    <dgm:pt modelId="{FE06EF3E-73E2-4751-AA61-753BC75B1EEF}" type="pres">
      <dgm:prSet presAssocID="{BFD08A84-D26A-4F84-9084-D3E9D1A0ECA2}" presName="rootComposite" presStyleCnt="0"/>
      <dgm:spPr/>
    </dgm:pt>
    <dgm:pt modelId="{73182FCD-62FD-4AE5-80C7-B4963BE5D643}" type="pres">
      <dgm:prSet presAssocID="{BFD08A84-D26A-4F84-9084-D3E9D1A0ECA2}" presName="rootText" presStyleLbl="node3" presStyleIdx="0" presStyleCnt="12" custScaleX="145011" custScaleY="85748" custLinFactX="-999" custLinFactNeighborX="-100000" custLinFactNeighborY="-19410">
        <dgm:presLayoutVars>
          <dgm:chPref val="3"/>
        </dgm:presLayoutVars>
      </dgm:prSet>
      <dgm:spPr/>
    </dgm:pt>
    <dgm:pt modelId="{DB92FE3E-2460-4126-BAED-76709294D321}" type="pres">
      <dgm:prSet presAssocID="{BFD08A84-D26A-4F84-9084-D3E9D1A0ECA2}" presName="rootConnector" presStyleLbl="node3" presStyleIdx="0" presStyleCnt="12"/>
      <dgm:spPr/>
    </dgm:pt>
    <dgm:pt modelId="{C26F71BB-47F4-4790-BED1-6DE57F3D0C1B}" type="pres">
      <dgm:prSet presAssocID="{BFD08A84-D26A-4F84-9084-D3E9D1A0ECA2}" presName="hierChild4" presStyleCnt="0"/>
      <dgm:spPr/>
    </dgm:pt>
    <dgm:pt modelId="{89417CD5-165C-493F-AAF5-3A5D54447D2D}" type="pres">
      <dgm:prSet presAssocID="{BFD08A84-D26A-4F84-9084-D3E9D1A0ECA2}" presName="hierChild5" presStyleCnt="0"/>
      <dgm:spPr/>
    </dgm:pt>
    <dgm:pt modelId="{59F28D04-A81E-4705-AD29-BE3B27B7122C}" type="pres">
      <dgm:prSet presAssocID="{7938F07D-0D8C-41C9-8804-ED744E650063}" presName="Name37" presStyleLbl="parChTrans1D3" presStyleIdx="1" presStyleCnt="12"/>
      <dgm:spPr/>
    </dgm:pt>
    <dgm:pt modelId="{A2BD9B20-AB38-4C00-98CC-66ECFEEC98BD}" type="pres">
      <dgm:prSet presAssocID="{5C1A1F3C-7ABD-4524-9550-CC5CAC234700}" presName="hierRoot2" presStyleCnt="0">
        <dgm:presLayoutVars>
          <dgm:hierBranch val="init"/>
        </dgm:presLayoutVars>
      </dgm:prSet>
      <dgm:spPr/>
    </dgm:pt>
    <dgm:pt modelId="{DBAC140B-C9CF-4575-8C3C-F6D893664DBB}" type="pres">
      <dgm:prSet presAssocID="{5C1A1F3C-7ABD-4524-9550-CC5CAC234700}" presName="rootComposite" presStyleCnt="0"/>
      <dgm:spPr/>
    </dgm:pt>
    <dgm:pt modelId="{E79FF2AD-A1E2-4AB3-BCD0-655DFBE2D78D}" type="pres">
      <dgm:prSet presAssocID="{5C1A1F3C-7ABD-4524-9550-CC5CAC234700}" presName="rootText" presStyleLbl="node3" presStyleIdx="1" presStyleCnt="12" custScaleX="129406" custLinFactX="-999" custLinFactNeighborX="-100000" custLinFactNeighborY="-28725">
        <dgm:presLayoutVars>
          <dgm:chPref val="3"/>
        </dgm:presLayoutVars>
      </dgm:prSet>
      <dgm:spPr/>
    </dgm:pt>
    <dgm:pt modelId="{DB57223A-C3C8-487D-A15F-E4D90331FC80}" type="pres">
      <dgm:prSet presAssocID="{5C1A1F3C-7ABD-4524-9550-CC5CAC234700}" presName="rootConnector" presStyleLbl="node3" presStyleIdx="1" presStyleCnt="12"/>
      <dgm:spPr/>
    </dgm:pt>
    <dgm:pt modelId="{0A86FFA8-EE29-4853-96A8-C32CF2FBDD1D}" type="pres">
      <dgm:prSet presAssocID="{5C1A1F3C-7ABD-4524-9550-CC5CAC234700}" presName="hierChild4" presStyleCnt="0"/>
      <dgm:spPr/>
    </dgm:pt>
    <dgm:pt modelId="{AA80003D-5030-402B-B8A5-F06EF322DFFB}" type="pres">
      <dgm:prSet presAssocID="{5C1A1F3C-7ABD-4524-9550-CC5CAC234700}" presName="hierChild5" presStyleCnt="0"/>
      <dgm:spPr/>
    </dgm:pt>
    <dgm:pt modelId="{32AA7FD9-B674-4C78-8DDD-0F3894F366D4}" type="pres">
      <dgm:prSet presAssocID="{DB8D39D1-ACD3-4E4D-90F9-FF576A8B572C}" presName="Name37" presStyleLbl="parChTrans1D3" presStyleIdx="2" presStyleCnt="12"/>
      <dgm:spPr/>
    </dgm:pt>
    <dgm:pt modelId="{BBC47E1B-5552-4207-8AA8-2566833E8463}" type="pres">
      <dgm:prSet presAssocID="{98D295EF-96FF-4A12-BD79-5E2CA9CF31A5}" presName="hierRoot2" presStyleCnt="0">
        <dgm:presLayoutVars>
          <dgm:hierBranch val="init"/>
        </dgm:presLayoutVars>
      </dgm:prSet>
      <dgm:spPr/>
    </dgm:pt>
    <dgm:pt modelId="{4DE14EEB-7966-4FC6-8694-870D66F47CF6}" type="pres">
      <dgm:prSet presAssocID="{98D295EF-96FF-4A12-BD79-5E2CA9CF31A5}" presName="rootComposite" presStyleCnt="0"/>
      <dgm:spPr/>
    </dgm:pt>
    <dgm:pt modelId="{BF52A03E-8211-4FC4-82A3-8A818D7500F1}" type="pres">
      <dgm:prSet presAssocID="{98D295EF-96FF-4A12-BD79-5E2CA9CF31A5}" presName="rootText" presStyleLbl="node3" presStyleIdx="2" presStyleCnt="12" custScaleX="133606" custLinFactX="-999" custLinFactNeighborX="-100000" custLinFactNeighborY="-44843">
        <dgm:presLayoutVars>
          <dgm:chPref val="3"/>
        </dgm:presLayoutVars>
      </dgm:prSet>
      <dgm:spPr/>
    </dgm:pt>
    <dgm:pt modelId="{5EBF7840-E06D-4966-B1BE-652A6BD18294}" type="pres">
      <dgm:prSet presAssocID="{98D295EF-96FF-4A12-BD79-5E2CA9CF31A5}" presName="rootConnector" presStyleLbl="node3" presStyleIdx="2" presStyleCnt="12"/>
      <dgm:spPr/>
    </dgm:pt>
    <dgm:pt modelId="{B8A9C199-172C-4C3E-91B3-0D6B7F985C08}" type="pres">
      <dgm:prSet presAssocID="{98D295EF-96FF-4A12-BD79-5E2CA9CF31A5}" presName="hierChild4" presStyleCnt="0"/>
      <dgm:spPr/>
    </dgm:pt>
    <dgm:pt modelId="{39DFBE6C-3BBD-4426-A153-8B403917B3DA}" type="pres">
      <dgm:prSet presAssocID="{98D295EF-96FF-4A12-BD79-5E2CA9CF31A5}" presName="hierChild5" presStyleCnt="0"/>
      <dgm:spPr/>
    </dgm:pt>
    <dgm:pt modelId="{546C42F2-F2EA-4395-BCB9-6A792917E26A}" type="pres">
      <dgm:prSet presAssocID="{03DF7E9F-507F-4187-A4B2-C0DE6A19CF4F}" presName="Name37" presStyleLbl="parChTrans1D3" presStyleIdx="3" presStyleCnt="12"/>
      <dgm:spPr/>
    </dgm:pt>
    <dgm:pt modelId="{1D9A23DD-CCDE-471B-AF15-080EA86C8E8D}" type="pres">
      <dgm:prSet presAssocID="{292F72CB-E338-43B4-8A93-68380C26566B}" presName="hierRoot2" presStyleCnt="0">
        <dgm:presLayoutVars>
          <dgm:hierBranch val="init"/>
        </dgm:presLayoutVars>
      </dgm:prSet>
      <dgm:spPr/>
    </dgm:pt>
    <dgm:pt modelId="{570E4939-08F7-4FCC-AA66-1228DEDD9F69}" type="pres">
      <dgm:prSet presAssocID="{292F72CB-E338-43B4-8A93-68380C26566B}" presName="rootComposite" presStyleCnt="0"/>
      <dgm:spPr/>
    </dgm:pt>
    <dgm:pt modelId="{06A9B595-1580-4613-A089-823217CB1E32}" type="pres">
      <dgm:prSet presAssocID="{292F72CB-E338-43B4-8A93-68380C26566B}" presName="rootText" presStyleLbl="node3" presStyleIdx="3" presStyleCnt="12" custScaleX="133214" custLinFactX="-999" custLinFactNeighborX="-100000" custLinFactNeighborY="-49044">
        <dgm:presLayoutVars>
          <dgm:chPref val="3"/>
        </dgm:presLayoutVars>
      </dgm:prSet>
      <dgm:spPr/>
    </dgm:pt>
    <dgm:pt modelId="{C6688471-DAF3-4FFA-813A-38BE3555055E}" type="pres">
      <dgm:prSet presAssocID="{292F72CB-E338-43B4-8A93-68380C26566B}" presName="rootConnector" presStyleLbl="node3" presStyleIdx="3" presStyleCnt="12"/>
      <dgm:spPr/>
    </dgm:pt>
    <dgm:pt modelId="{716ECA83-6AB0-477B-BFC5-E28F90D766E1}" type="pres">
      <dgm:prSet presAssocID="{292F72CB-E338-43B4-8A93-68380C26566B}" presName="hierChild4" presStyleCnt="0"/>
      <dgm:spPr/>
    </dgm:pt>
    <dgm:pt modelId="{638E7D98-6C60-4929-9E55-1B2A0BDF1182}" type="pres">
      <dgm:prSet presAssocID="{292F72CB-E338-43B4-8A93-68380C26566B}" presName="hierChild5" presStyleCnt="0"/>
      <dgm:spPr/>
    </dgm:pt>
    <dgm:pt modelId="{233A9BDA-B254-4D19-980D-21C915F5399A}" type="pres">
      <dgm:prSet presAssocID="{FD8474AC-4398-4678-9E48-257A5590304F}" presName="Name37" presStyleLbl="parChTrans1D3" presStyleIdx="4" presStyleCnt="12"/>
      <dgm:spPr/>
    </dgm:pt>
    <dgm:pt modelId="{01E40981-663D-4489-A935-F4E715CF4457}" type="pres">
      <dgm:prSet presAssocID="{F360A3DD-92A8-4708-805E-40C1E27C346D}" presName="hierRoot2" presStyleCnt="0">
        <dgm:presLayoutVars>
          <dgm:hierBranch val="init"/>
        </dgm:presLayoutVars>
      </dgm:prSet>
      <dgm:spPr/>
    </dgm:pt>
    <dgm:pt modelId="{77B6EECF-66AC-433B-AE1C-544ED79A87F3}" type="pres">
      <dgm:prSet presAssocID="{F360A3DD-92A8-4708-805E-40C1E27C346D}" presName="rootComposite" presStyleCnt="0"/>
      <dgm:spPr/>
    </dgm:pt>
    <dgm:pt modelId="{6E706FF6-B59C-4480-AB40-FBD17EE1D34A}" type="pres">
      <dgm:prSet presAssocID="{F360A3DD-92A8-4708-805E-40C1E27C346D}" presName="rootText" presStyleLbl="node3" presStyleIdx="4" presStyleCnt="12" custScaleX="131506" custLinFactX="-999" custLinFactNeighborX="-100000" custLinFactNeighborY="-49044">
        <dgm:presLayoutVars>
          <dgm:chPref val="3"/>
        </dgm:presLayoutVars>
      </dgm:prSet>
      <dgm:spPr/>
    </dgm:pt>
    <dgm:pt modelId="{76168F59-91A9-45EB-9D63-B39ABF3BB3E2}" type="pres">
      <dgm:prSet presAssocID="{F360A3DD-92A8-4708-805E-40C1E27C346D}" presName="rootConnector" presStyleLbl="node3" presStyleIdx="4" presStyleCnt="12"/>
      <dgm:spPr/>
    </dgm:pt>
    <dgm:pt modelId="{C26CAC24-EF48-41B1-A6D7-19C1AF62C72B}" type="pres">
      <dgm:prSet presAssocID="{F360A3DD-92A8-4708-805E-40C1E27C346D}" presName="hierChild4" presStyleCnt="0"/>
      <dgm:spPr/>
    </dgm:pt>
    <dgm:pt modelId="{F2B58DAF-DACB-4E73-BBF9-FD9D0CDFD4A2}" type="pres">
      <dgm:prSet presAssocID="{F360A3DD-92A8-4708-805E-40C1E27C346D}" presName="hierChild5" presStyleCnt="0"/>
      <dgm:spPr/>
    </dgm:pt>
    <dgm:pt modelId="{67F28362-B500-4AB4-A98D-A78D7FCB8BA0}" type="pres">
      <dgm:prSet presAssocID="{1C737843-524A-42B7-873A-1B037584B5AF}" presName="hierChild5" presStyleCnt="0"/>
      <dgm:spPr/>
    </dgm:pt>
    <dgm:pt modelId="{1577D157-2D68-419D-970B-65A12CAD2FAE}" type="pres">
      <dgm:prSet presAssocID="{D7CB665C-2B27-43F9-9ADB-D980F563D07A}" presName="Name37" presStyleLbl="parChTrans1D2" presStyleIdx="1" presStyleCnt="6"/>
      <dgm:spPr/>
    </dgm:pt>
    <dgm:pt modelId="{727734AD-99A5-44AD-8254-7828EF274D69}" type="pres">
      <dgm:prSet presAssocID="{FE3127EC-8B8B-47C3-90EC-446A8B606039}" presName="hierRoot2" presStyleCnt="0">
        <dgm:presLayoutVars>
          <dgm:hierBranch val="init"/>
        </dgm:presLayoutVars>
      </dgm:prSet>
      <dgm:spPr/>
    </dgm:pt>
    <dgm:pt modelId="{5CFB8CEE-C194-463E-94FF-1304E21629AB}" type="pres">
      <dgm:prSet presAssocID="{FE3127EC-8B8B-47C3-90EC-446A8B606039}" presName="rootComposite" presStyleCnt="0"/>
      <dgm:spPr/>
    </dgm:pt>
    <dgm:pt modelId="{0E4DB137-3872-4615-A648-142351C6340B}" type="pres">
      <dgm:prSet presAssocID="{FE3127EC-8B8B-47C3-90EC-446A8B606039}" presName="rootText" presStyleLbl="node2" presStyleIdx="1" presStyleCnt="4" custScaleX="129702" custLinFactNeighborX="5251" custLinFactNeighborY="2100">
        <dgm:presLayoutVars>
          <dgm:chPref val="3"/>
        </dgm:presLayoutVars>
      </dgm:prSet>
      <dgm:spPr/>
    </dgm:pt>
    <dgm:pt modelId="{E853D509-3A70-448C-9BAA-769159CD9CF9}" type="pres">
      <dgm:prSet presAssocID="{FE3127EC-8B8B-47C3-90EC-446A8B606039}" presName="rootConnector" presStyleLbl="node2" presStyleIdx="1" presStyleCnt="4"/>
      <dgm:spPr/>
    </dgm:pt>
    <dgm:pt modelId="{FA1F333F-72DF-482E-A0FA-EF874CD0807D}" type="pres">
      <dgm:prSet presAssocID="{FE3127EC-8B8B-47C3-90EC-446A8B606039}" presName="hierChild4" presStyleCnt="0"/>
      <dgm:spPr/>
    </dgm:pt>
    <dgm:pt modelId="{08875FA2-15C0-4237-A640-C88EEA68D44A}" type="pres">
      <dgm:prSet presAssocID="{3626FB9D-C1E7-4549-9D2B-BD5878AE4562}" presName="Name37" presStyleLbl="parChTrans1D3" presStyleIdx="5" presStyleCnt="12"/>
      <dgm:spPr/>
    </dgm:pt>
    <dgm:pt modelId="{F4F60717-7216-4E2B-8C8E-B57A4644473A}" type="pres">
      <dgm:prSet presAssocID="{B465F6B9-F3E7-4CB4-856E-51F13168CACE}" presName="hierRoot2" presStyleCnt="0">
        <dgm:presLayoutVars>
          <dgm:hierBranch val="init"/>
        </dgm:presLayoutVars>
      </dgm:prSet>
      <dgm:spPr/>
    </dgm:pt>
    <dgm:pt modelId="{FA58014F-6B8A-4619-A4DF-0DC32E293F9D}" type="pres">
      <dgm:prSet presAssocID="{B465F6B9-F3E7-4CB4-856E-51F13168CACE}" presName="rootComposite" presStyleCnt="0"/>
      <dgm:spPr/>
    </dgm:pt>
    <dgm:pt modelId="{4E1CA760-4457-40ED-9CC5-4B21E0341F9F}" type="pres">
      <dgm:prSet presAssocID="{B465F6B9-F3E7-4CB4-856E-51F13168CACE}" presName="rootText" presStyleLbl="node3" presStyleIdx="5" presStyleCnt="12" custScaleX="118978" custLinFactNeighborX="-299" custLinFactNeighborY="1634">
        <dgm:presLayoutVars>
          <dgm:chPref val="3"/>
        </dgm:presLayoutVars>
      </dgm:prSet>
      <dgm:spPr/>
    </dgm:pt>
    <dgm:pt modelId="{105980E9-67EF-4718-BCAD-6221FFEB5DE8}" type="pres">
      <dgm:prSet presAssocID="{B465F6B9-F3E7-4CB4-856E-51F13168CACE}" presName="rootConnector" presStyleLbl="node3" presStyleIdx="5" presStyleCnt="12"/>
      <dgm:spPr/>
    </dgm:pt>
    <dgm:pt modelId="{47D9A9AB-41A6-4E77-B5CF-9EB33A9DDFA4}" type="pres">
      <dgm:prSet presAssocID="{B465F6B9-F3E7-4CB4-856E-51F13168CACE}" presName="hierChild4" presStyleCnt="0"/>
      <dgm:spPr/>
    </dgm:pt>
    <dgm:pt modelId="{920DDF40-6DC1-44BA-A6E5-F61A5558C534}" type="pres">
      <dgm:prSet presAssocID="{B465F6B9-F3E7-4CB4-856E-51F13168CACE}" presName="hierChild5" presStyleCnt="0"/>
      <dgm:spPr/>
    </dgm:pt>
    <dgm:pt modelId="{BAC6611C-4FF9-40E6-AD25-0137BBEEAF76}" type="pres">
      <dgm:prSet presAssocID="{FE3127EC-8B8B-47C3-90EC-446A8B606039}" presName="hierChild5" presStyleCnt="0"/>
      <dgm:spPr/>
    </dgm:pt>
    <dgm:pt modelId="{A4F8B825-0BE3-4D50-B161-CCB924E57C43}" type="pres">
      <dgm:prSet presAssocID="{CE722B30-46FF-4227-A5CA-1DD1EAC78983}" presName="Name37" presStyleLbl="parChTrans1D2" presStyleIdx="2" presStyleCnt="6"/>
      <dgm:spPr/>
    </dgm:pt>
    <dgm:pt modelId="{1DDD76A8-BA3C-41E0-9F80-7DCF2AA1FDC2}" type="pres">
      <dgm:prSet presAssocID="{8550CA65-99E0-42CC-B16A-6370169FC7F7}" presName="hierRoot2" presStyleCnt="0">
        <dgm:presLayoutVars>
          <dgm:hierBranch val="init"/>
        </dgm:presLayoutVars>
      </dgm:prSet>
      <dgm:spPr/>
    </dgm:pt>
    <dgm:pt modelId="{84A0EC34-F3DC-45FD-83CA-8D2B5868EE05}" type="pres">
      <dgm:prSet presAssocID="{8550CA65-99E0-42CC-B16A-6370169FC7F7}" presName="rootComposite" presStyleCnt="0"/>
      <dgm:spPr/>
    </dgm:pt>
    <dgm:pt modelId="{1F0EAA15-6A20-4562-87E5-31F461096886}" type="pres">
      <dgm:prSet presAssocID="{8550CA65-99E0-42CC-B16A-6370169FC7F7}" presName="rootText" presStyleLbl="node2" presStyleIdx="2" presStyleCnt="4" custScaleX="181910" custLinFactNeighborX="51197" custLinFactNeighborY="-884">
        <dgm:presLayoutVars>
          <dgm:chPref val="3"/>
        </dgm:presLayoutVars>
      </dgm:prSet>
      <dgm:spPr/>
    </dgm:pt>
    <dgm:pt modelId="{25794D0C-04A5-4DB0-96BA-173A86096CEF}" type="pres">
      <dgm:prSet presAssocID="{8550CA65-99E0-42CC-B16A-6370169FC7F7}" presName="rootConnector" presStyleLbl="node2" presStyleIdx="2" presStyleCnt="4"/>
      <dgm:spPr/>
    </dgm:pt>
    <dgm:pt modelId="{8CC02398-58C9-486F-BFBB-0E06FD121E4D}" type="pres">
      <dgm:prSet presAssocID="{8550CA65-99E0-42CC-B16A-6370169FC7F7}" presName="hierChild4" presStyleCnt="0"/>
      <dgm:spPr/>
    </dgm:pt>
    <dgm:pt modelId="{31DDE53D-D823-41F6-ACC1-814269CFEBB8}" type="pres">
      <dgm:prSet presAssocID="{ED913A92-CD03-4A41-9C79-8F640E7A3CE0}" presName="Name37" presStyleLbl="parChTrans1D3" presStyleIdx="6" presStyleCnt="12"/>
      <dgm:spPr/>
    </dgm:pt>
    <dgm:pt modelId="{019889B9-9918-47DD-A188-684487C7CB9B}" type="pres">
      <dgm:prSet presAssocID="{0061F5FC-E9F2-4C3A-95E8-74F2389426AC}" presName="hierRoot2" presStyleCnt="0">
        <dgm:presLayoutVars>
          <dgm:hierBranch val="init"/>
        </dgm:presLayoutVars>
      </dgm:prSet>
      <dgm:spPr/>
    </dgm:pt>
    <dgm:pt modelId="{79A57D90-39C8-4FC5-884F-154C9023B3A9}" type="pres">
      <dgm:prSet presAssocID="{0061F5FC-E9F2-4C3A-95E8-74F2389426AC}" presName="rootComposite" presStyleCnt="0"/>
      <dgm:spPr/>
    </dgm:pt>
    <dgm:pt modelId="{F08A20E4-E17E-4C6F-AB9C-BE3368E34433}" type="pres">
      <dgm:prSet presAssocID="{0061F5FC-E9F2-4C3A-95E8-74F2389426AC}" presName="rootText" presStyleLbl="node3" presStyleIdx="6" presStyleCnt="12" custLinFactNeighborX="36757" custLinFactNeighborY="-6301">
        <dgm:presLayoutVars>
          <dgm:chPref val="3"/>
        </dgm:presLayoutVars>
      </dgm:prSet>
      <dgm:spPr/>
    </dgm:pt>
    <dgm:pt modelId="{A302A3D1-1EF8-4119-B610-0E35CF6FB13D}" type="pres">
      <dgm:prSet presAssocID="{0061F5FC-E9F2-4C3A-95E8-74F2389426AC}" presName="rootConnector" presStyleLbl="node3" presStyleIdx="6" presStyleCnt="12"/>
      <dgm:spPr/>
    </dgm:pt>
    <dgm:pt modelId="{FC0D474E-3F51-433E-8957-B6524A2AB2C9}" type="pres">
      <dgm:prSet presAssocID="{0061F5FC-E9F2-4C3A-95E8-74F2389426AC}" presName="hierChild4" presStyleCnt="0"/>
      <dgm:spPr/>
    </dgm:pt>
    <dgm:pt modelId="{C85A86C1-6CF2-4AF5-9DAE-670AAC8E4AEC}" type="pres">
      <dgm:prSet presAssocID="{0061F5FC-E9F2-4C3A-95E8-74F2389426AC}" presName="hierChild5" presStyleCnt="0"/>
      <dgm:spPr/>
    </dgm:pt>
    <dgm:pt modelId="{706AAB53-9E92-4159-BF92-8A02CC1D977B}" type="pres">
      <dgm:prSet presAssocID="{8A3F2BF5-C78E-4A17-80E6-8B0C7BFDE0B9}" presName="Name37" presStyleLbl="parChTrans1D3" presStyleIdx="7" presStyleCnt="12"/>
      <dgm:spPr/>
    </dgm:pt>
    <dgm:pt modelId="{FF0D3851-2513-4DCB-B7D1-8ACE9B54611D}" type="pres">
      <dgm:prSet presAssocID="{70490DE5-D783-4FA4-81A3-9276DB26EA52}" presName="hierRoot2" presStyleCnt="0">
        <dgm:presLayoutVars>
          <dgm:hierBranch val="init"/>
        </dgm:presLayoutVars>
      </dgm:prSet>
      <dgm:spPr/>
    </dgm:pt>
    <dgm:pt modelId="{17621403-0384-4BCE-B205-6811D367928D}" type="pres">
      <dgm:prSet presAssocID="{70490DE5-D783-4FA4-81A3-9276DB26EA52}" presName="rootComposite" presStyleCnt="0"/>
      <dgm:spPr/>
    </dgm:pt>
    <dgm:pt modelId="{9F995573-7320-494B-8E54-AE421A76696F}" type="pres">
      <dgm:prSet presAssocID="{70490DE5-D783-4FA4-81A3-9276DB26EA52}" presName="rootText" presStyleLbl="node3" presStyleIdx="7" presStyleCnt="12" custLinFactNeighborX="36757" custLinFactNeighborY="-6301">
        <dgm:presLayoutVars>
          <dgm:chPref val="3"/>
        </dgm:presLayoutVars>
      </dgm:prSet>
      <dgm:spPr/>
    </dgm:pt>
    <dgm:pt modelId="{E1CB34A5-3196-4D9C-9237-0AA4F2327707}" type="pres">
      <dgm:prSet presAssocID="{70490DE5-D783-4FA4-81A3-9276DB26EA52}" presName="rootConnector" presStyleLbl="node3" presStyleIdx="7" presStyleCnt="12"/>
      <dgm:spPr/>
    </dgm:pt>
    <dgm:pt modelId="{ABEE50C5-BECC-473D-847F-FBE5B6FEFB90}" type="pres">
      <dgm:prSet presAssocID="{70490DE5-D783-4FA4-81A3-9276DB26EA52}" presName="hierChild4" presStyleCnt="0"/>
      <dgm:spPr/>
    </dgm:pt>
    <dgm:pt modelId="{E4F36E0B-C291-43C0-B3EC-C52798A42D80}" type="pres">
      <dgm:prSet presAssocID="{70490DE5-D783-4FA4-81A3-9276DB26EA52}" presName="hierChild5" presStyleCnt="0"/>
      <dgm:spPr/>
    </dgm:pt>
    <dgm:pt modelId="{4BE6F45E-5A44-4CE9-87B0-84F9D89A8AD8}" type="pres">
      <dgm:prSet presAssocID="{38B83895-5FAC-4DA8-9D22-29D3F007BA0E}" presName="Name37" presStyleLbl="parChTrans1D3" presStyleIdx="8" presStyleCnt="12"/>
      <dgm:spPr/>
    </dgm:pt>
    <dgm:pt modelId="{DA896703-0316-4F2D-BA5C-819883D57FB9}" type="pres">
      <dgm:prSet presAssocID="{E350DB95-FCB9-4738-872C-5C7E26233BDC}" presName="hierRoot2" presStyleCnt="0">
        <dgm:presLayoutVars>
          <dgm:hierBranch val="init"/>
        </dgm:presLayoutVars>
      </dgm:prSet>
      <dgm:spPr/>
    </dgm:pt>
    <dgm:pt modelId="{0F8132FD-B5D8-4CFF-A487-5ED0F536B847}" type="pres">
      <dgm:prSet presAssocID="{E350DB95-FCB9-4738-872C-5C7E26233BDC}" presName="rootComposite" presStyleCnt="0"/>
      <dgm:spPr/>
    </dgm:pt>
    <dgm:pt modelId="{F5939FFC-E7D4-48FE-B436-69C9EBCC63BC}" type="pres">
      <dgm:prSet presAssocID="{E350DB95-FCB9-4738-872C-5C7E26233BDC}" presName="rootText" presStyleLbl="node3" presStyleIdx="8" presStyleCnt="12" custLinFactNeighborX="36757" custLinFactNeighborY="-6301">
        <dgm:presLayoutVars>
          <dgm:chPref val="3"/>
        </dgm:presLayoutVars>
      </dgm:prSet>
      <dgm:spPr/>
    </dgm:pt>
    <dgm:pt modelId="{572C763A-5A1B-48D0-8021-D24F6A465EBF}" type="pres">
      <dgm:prSet presAssocID="{E350DB95-FCB9-4738-872C-5C7E26233BDC}" presName="rootConnector" presStyleLbl="node3" presStyleIdx="8" presStyleCnt="12"/>
      <dgm:spPr/>
    </dgm:pt>
    <dgm:pt modelId="{8326E95A-2381-4724-8FB2-8B37157344E1}" type="pres">
      <dgm:prSet presAssocID="{E350DB95-FCB9-4738-872C-5C7E26233BDC}" presName="hierChild4" presStyleCnt="0"/>
      <dgm:spPr/>
    </dgm:pt>
    <dgm:pt modelId="{D2A846D1-9D94-4126-B6FD-D2B66FDA8A00}" type="pres">
      <dgm:prSet presAssocID="{E350DB95-FCB9-4738-872C-5C7E26233BDC}" presName="hierChild5" presStyleCnt="0"/>
      <dgm:spPr/>
    </dgm:pt>
    <dgm:pt modelId="{A730FFB6-1376-41C4-9876-EB238F30703E}" type="pres">
      <dgm:prSet presAssocID="{282C1CD6-98FE-4EF7-A7E5-68B53F573A9A}" presName="Name37" presStyleLbl="parChTrans1D3" presStyleIdx="9" presStyleCnt="12"/>
      <dgm:spPr/>
    </dgm:pt>
    <dgm:pt modelId="{42E1D3CD-D696-47A5-B645-E054E910F60E}" type="pres">
      <dgm:prSet presAssocID="{4F0D870A-F172-4066-808C-343D7AC1CC96}" presName="hierRoot2" presStyleCnt="0">
        <dgm:presLayoutVars>
          <dgm:hierBranch val="init"/>
        </dgm:presLayoutVars>
      </dgm:prSet>
      <dgm:spPr/>
    </dgm:pt>
    <dgm:pt modelId="{72C1C0B0-3AF4-410E-9C1B-1830C43B78A8}" type="pres">
      <dgm:prSet presAssocID="{4F0D870A-F172-4066-808C-343D7AC1CC96}" presName="rootComposite" presStyleCnt="0"/>
      <dgm:spPr/>
    </dgm:pt>
    <dgm:pt modelId="{A628E0B5-4D68-4A92-BCEE-455522C1BAE6}" type="pres">
      <dgm:prSet presAssocID="{4F0D870A-F172-4066-808C-343D7AC1CC96}" presName="rootText" presStyleLbl="node3" presStyleIdx="9" presStyleCnt="12" custLinFactNeighborX="36757" custLinFactNeighborY="-6301">
        <dgm:presLayoutVars>
          <dgm:chPref val="3"/>
        </dgm:presLayoutVars>
      </dgm:prSet>
      <dgm:spPr/>
    </dgm:pt>
    <dgm:pt modelId="{A60E32DE-1E04-4E0A-9A7C-060ACC892EDC}" type="pres">
      <dgm:prSet presAssocID="{4F0D870A-F172-4066-808C-343D7AC1CC96}" presName="rootConnector" presStyleLbl="node3" presStyleIdx="9" presStyleCnt="12"/>
      <dgm:spPr/>
    </dgm:pt>
    <dgm:pt modelId="{9740ECE8-3A90-47FA-AE54-B6EDEAA1ED88}" type="pres">
      <dgm:prSet presAssocID="{4F0D870A-F172-4066-808C-343D7AC1CC96}" presName="hierChild4" presStyleCnt="0"/>
      <dgm:spPr/>
    </dgm:pt>
    <dgm:pt modelId="{7C62CAE8-6A97-4A32-B6DA-C4D9FD3C9934}" type="pres">
      <dgm:prSet presAssocID="{4F0D870A-F172-4066-808C-343D7AC1CC96}" presName="hierChild5" presStyleCnt="0"/>
      <dgm:spPr/>
    </dgm:pt>
    <dgm:pt modelId="{76FE0EE0-F3FA-4101-938B-9CFE9CCEEB97}" type="pres">
      <dgm:prSet presAssocID="{8550CA65-99E0-42CC-B16A-6370169FC7F7}" presName="hierChild5" presStyleCnt="0"/>
      <dgm:spPr/>
    </dgm:pt>
    <dgm:pt modelId="{5ABF2390-1F15-460E-8DF5-7B3A16A3200F}" type="pres">
      <dgm:prSet presAssocID="{E4021D95-CA2F-4632-864F-3BFCE6C74146}" presName="Name37" presStyleLbl="parChTrans1D2" presStyleIdx="3" presStyleCnt="6"/>
      <dgm:spPr/>
    </dgm:pt>
    <dgm:pt modelId="{80D417A8-DF32-49B6-9A5E-4D8013BE50FF}" type="pres">
      <dgm:prSet presAssocID="{FAAC7DF8-BD58-4C82-8703-B59FE5354B74}" presName="hierRoot2" presStyleCnt="0">
        <dgm:presLayoutVars>
          <dgm:hierBranch val="init"/>
        </dgm:presLayoutVars>
      </dgm:prSet>
      <dgm:spPr/>
    </dgm:pt>
    <dgm:pt modelId="{525F4507-1AEF-4F95-ACDF-D34113159602}" type="pres">
      <dgm:prSet presAssocID="{FAAC7DF8-BD58-4C82-8703-B59FE5354B74}" presName="rootComposite" presStyleCnt="0"/>
      <dgm:spPr/>
    </dgm:pt>
    <dgm:pt modelId="{62F79621-E09B-4444-893A-337D064A8E7A}" type="pres">
      <dgm:prSet presAssocID="{FAAC7DF8-BD58-4C82-8703-B59FE5354B74}" presName="rootText" presStyleLbl="node2" presStyleIdx="3" presStyleCnt="4" custScaleX="235626" custLinFactX="1870" custLinFactNeighborX="100000" custLinFactNeighborY="-2709">
        <dgm:presLayoutVars>
          <dgm:chPref val="3"/>
        </dgm:presLayoutVars>
      </dgm:prSet>
      <dgm:spPr/>
    </dgm:pt>
    <dgm:pt modelId="{97BC8C8F-8AC5-49DA-9DA9-2D01AB356786}" type="pres">
      <dgm:prSet presAssocID="{FAAC7DF8-BD58-4C82-8703-B59FE5354B74}" presName="rootConnector" presStyleLbl="node2" presStyleIdx="3" presStyleCnt="4"/>
      <dgm:spPr/>
    </dgm:pt>
    <dgm:pt modelId="{8136F4C2-ACFB-44CA-A099-5D21927B541F}" type="pres">
      <dgm:prSet presAssocID="{FAAC7DF8-BD58-4C82-8703-B59FE5354B74}" presName="hierChild4" presStyleCnt="0"/>
      <dgm:spPr/>
    </dgm:pt>
    <dgm:pt modelId="{A30C50AA-FCDA-4091-AC7B-FB328FC95105}" type="pres">
      <dgm:prSet presAssocID="{06A704B0-AF98-46F2-8F46-76B379A80B76}" presName="Name37" presStyleLbl="parChTrans1D3" presStyleIdx="10" presStyleCnt="12"/>
      <dgm:spPr/>
    </dgm:pt>
    <dgm:pt modelId="{BC4A8CB3-7CCE-4C88-8DEF-D94957D3FD61}" type="pres">
      <dgm:prSet presAssocID="{8E9A34DD-BEFF-494A-8F57-8A8758797262}" presName="hierRoot2" presStyleCnt="0">
        <dgm:presLayoutVars>
          <dgm:hierBranch val="init"/>
        </dgm:presLayoutVars>
      </dgm:prSet>
      <dgm:spPr/>
    </dgm:pt>
    <dgm:pt modelId="{ABF2A6B9-84B1-48F2-8265-C9FDC9937FA9}" type="pres">
      <dgm:prSet presAssocID="{8E9A34DD-BEFF-494A-8F57-8A8758797262}" presName="rootComposite" presStyleCnt="0"/>
      <dgm:spPr/>
    </dgm:pt>
    <dgm:pt modelId="{A8B20481-97A9-482E-A1E8-4E83F37F8577}" type="pres">
      <dgm:prSet presAssocID="{8E9A34DD-BEFF-494A-8F57-8A8758797262}" presName="rootText" presStyleLbl="node3" presStyleIdx="10" presStyleCnt="12" custLinFactNeighborX="99479">
        <dgm:presLayoutVars>
          <dgm:chPref val="3"/>
        </dgm:presLayoutVars>
      </dgm:prSet>
      <dgm:spPr/>
    </dgm:pt>
    <dgm:pt modelId="{F263731E-9DE9-4EBD-886E-F2EBC02FB338}" type="pres">
      <dgm:prSet presAssocID="{8E9A34DD-BEFF-494A-8F57-8A8758797262}" presName="rootConnector" presStyleLbl="node3" presStyleIdx="10" presStyleCnt="12"/>
      <dgm:spPr/>
    </dgm:pt>
    <dgm:pt modelId="{8D9AE456-FBBB-4E1B-AA3C-758C3938408E}" type="pres">
      <dgm:prSet presAssocID="{8E9A34DD-BEFF-494A-8F57-8A8758797262}" presName="hierChild4" presStyleCnt="0"/>
      <dgm:spPr/>
    </dgm:pt>
    <dgm:pt modelId="{BCE89C7B-FD1C-4D95-A934-50A3E3C07551}" type="pres">
      <dgm:prSet presAssocID="{8E9A34DD-BEFF-494A-8F57-8A8758797262}" presName="hierChild5" presStyleCnt="0"/>
      <dgm:spPr/>
    </dgm:pt>
    <dgm:pt modelId="{5F9F0C11-2764-4A11-AFDE-E9CE45401B6A}" type="pres">
      <dgm:prSet presAssocID="{E181F208-D2D3-466A-8E2F-E32B8C8DA7E6}" presName="Name37" presStyleLbl="parChTrans1D3" presStyleIdx="11" presStyleCnt="12"/>
      <dgm:spPr/>
    </dgm:pt>
    <dgm:pt modelId="{027C8A55-E4F8-4F90-AD04-AC037F4CF44B}" type="pres">
      <dgm:prSet presAssocID="{6CFC1465-9FE9-4A8B-9A1B-71EF2995BD94}" presName="hierRoot2" presStyleCnt="0">
        <dgm:presLayoutVars>
          <dgm:hierBranch val="init"/>
        </dgm:presLayoutVars>
      </dgm:prSet>
      <dgm:spPr/>
    </dgm:pt>
    <dgm:pt modelId="{68952D23-8B05-44FF-B941-23197D744259}" type="pres">
      <dgm:prSet presAssocID="{6CFC1465-9FE9-4A8B-9A1B-71EF2995BD94}" presName="rootComposite" presStyleCnt="0"/>
      <dgm:spPr/>
    </dgm:pt>
    <dgm:pt modelId="{E728B817-F411-474C-8371-9D86CBD56525}" type="pres">
      <dgm:prSet presAssocID="{6CFC1465-9FE9-4A8B-9A1B-71EF2995BD94}" presName="rootText" presStyleLbl="node3" presStyleIdx="11" presStyleCnt="12" custLinFactNeighborX="99479">
        <dgm:presLayoutVars>
          <dgm:chPref val="3"/>
        </dgm:presLayoutVars>
      </dgm:prSet>
      <dgm:spPr/>
    </dgm:pt>
    <dgm:pt modelId="{CFDBF3CE-E3B0-416A-A6AB-853608394D4C}" type="pres">
      <dgm:prSet presAssocID="{6CFC1465-9FE9-4A8B-9A1B-71EF2995BD94}" presName="rootConnector" presStyleLbl="node3" presStyleIdx="11" presStyleCnt="12"/>
      <dgm:spPr/>
    </dgm:pt>
    <dgm:pt modelId="{D410DFA7-651C-4E9D-84B1-7B97302C9C43}" type="pres">
      <dgm:prSet presAssocID="{6CFC1465-9FE9-4A8B-9A1B-71EF2995BD94}" presName="hierChild4" presStyleCnt="0"/>
      <dgm:spPr/>
    </dgm:pt>
    <dgm:pt modelId="{373073D5-E172-4005-85F1-62AF35F299C8}" type="pres">
      <dgm:prSet presAssocID="{6CFC1465-9FE9-4A8B-9A1B-71EF2995BD94}" presName="hierChild5" presStyleCnt="0"/>
      <dgm:spPr/>
    </dgm:pt>
    <dgm:pt modelId="{558CB54E-BBAA-4526-BB1D-DDA504415B3F}" type="pres">
      <dgm:prSet presAssocID="{FAAC7DF8-BD58-4C82-8703-B59FE5354B74}" presName="hierChild5" presStyleCnt="0"/>
      <dgm:spPr/>
    </dgm:pt>
    <dgm:pt modelId="{E6722CAA-6310-4FA0-8BD2-0103A3BCEC46}" type="pres">
      <dgm:prSet presAssocID="{73CA3742-7F6C-4872-93A1-E553FD76E325}" presName="hierChild3" presStyleCnt="0"/>
      <dgm:spPr/>
    </dgm:pt>
    <dgm:pt modelId="{176D5CA7-7CD0-468A-BD45-592D12C3F35B}" type="pres">
      <dgm:prSet presAssocID="{42DE02FD-9874-4BE5-BD6F-1615051916FF}" presName="Name111" presStyleLbl="parChTrans1D2" presStyleIdx="4" presStyleCnt="6"/>
      <dgm:spPr/>
    </dgm:pt>
    <dgm:pt modelId="{29E41321-3E21-448C-A985-9C9323216DD5}" type="pres">
      <dgm:prSet presAssocID="{95FE495F-CA06-4730-92DD-518F15D8C87B}" presName="hierRoot3" presStyleCnt="0">
        <dgm:presLayoutVars>
          <dgm:hierBranch val="init"/>
        </dgm:presLayoutVars>
      </dgm:prSet>
      <dgm:spPr/>
    </dgm:pt>
    <dgm:pt modelId="{11AE1667-CBEF-478E-8494-383D435C6ED8}" type="pres">
      <dgm:prSet presAssocID="{95FE495F-CA06-4730-92DD-518F15D8C87B}" presName="rootComposite3" presStyleCnt="0"/>
      <dgm:spPr/>
    </dgm:pt>
    <dgm:pt modelId="{90FF6347-40D2-4D2E-9A22-9446E4DE89B4}" type="pres">
      <dgm:prSet presAssocID="{95FE495F-CA06-4730-92DD-518F15D8C87B}" presName="rootText3" presStyleLbl="asst1" presStyleIdx="0" presStyleCnt="2" custScaleX="196256" custScaleY="63654" custLinFactNeighborX="-13868" custLinFactNeighborY="-18721">
        <dgm:presLayoutVars>
          <dgm:chPref val="3"/>
        </dgm:presLayoutVars>
      </dgm:prSet>
      <dgm:spPr/>
    </dgm:pt>
    <dgm:pt modelId="{9202BB4E-47ED-492D-9B7A-45E5F45D33B2}" type="pres">
      <dgm:prSet presAssocID="{95FE495F-CA06-4730-92DD-518F15D8C87B}" presName="rootConnector3" presStyleLbl="asst1" presStyleIdx="0" presStyleCnt="2"/>
      <dgm:spPr/>
    </dgm:pt>
    <dgm:pt modelId="{5EBD8941-3493-41FF-9403-2BFF690CE321}" type="pres">
      <dgm:prSet presAssocID="{95FE495F-CA06-4730-92DD-518F15D8C87B}" presName="hierChild6" presStyleCnt="0"/>
      <dgm:spPr/>
    </dgm:pt>
    <dgm:pt modelId="{34ADEA9D-4FCC-4ABE-9D41-F66508964997}" type="pres">
      <dgm:prSet presAssocID="{95FE495F-CA06-4730-92DD-518F15D8C87B}" presName="hierChild7" presStyleCnt="0"/>
      <dgm:spPr/>
    </dgm:pt>
    <dgm:pt modelId="{6256DE01-4BDA-4A2F-8224-CC323401C227}" type="pres">
      <dgm:prSet presAssocID="{6571CA26-B584-4301-B014-AA38973168BA}" presName="Name111" presStyleLbl="parChTrans1D2" presStyleIdx="5" presStyleCnt="6"/>
      <dgm:spPr/>
    </dgm:pt>
    <dgm:pt modelId="{CCA5BF6C-83E1-4610-880C-3A917E3AEC97}" type="pres">
      <dgm:prSet presAssocID="{E322C53E-A9B1-47B1-92FA-4EFC42CECD2A}" presName="hierRoot3" presStyleCnt="0">
        <dgm:presLayoutVars>
          <dgm:hierBranch val="init"/>
        </dgm:presLayoutVars>
      </dgm:prSet>
      <dgm:spPr/>
    </dgm:pt>
    <dgm:pt modelId="{08F2536D-FE0E-401B-B99A-FCC17372FBA7}" type="pres">
      <dgm:prSet presAssocID="{E322C53E-A9B1-47B1-92FA-4EFC42CECD2A}" presName="rootComposite3" presStyleCnt="0"/>
      <dgm:spPr/>
    </dgm:pt>
    <dgm:pt modelId="{14749F40-1F6F-4088-89A9-9547CEF2EDBC}" type="pres">
      <dgm:prSet presAssocID="{E322C53E-A9B1-47B1-92FA-4EFC42CECD2A}" presName="rootText3" presStyleLbl="asst1" presStyleIdx="1" presStyleCnt="2" custScaleX="153629" custScaleY="55619" custLinFactNeighborX="35707" custLinFactNeighborY="18903">
        <dgm:presLayoutVars>
          <dgm:chPref val="3"/>
        </dgm:presLayoutVars>
      </dgm:prSet>
      <dgm:spPr/>
    </dgm:pt>
    <dgm:pt modelId="{352A04F1-AE7A-40D9-9079-0CF5ADBF1BA8}" type="pres">
      <dgm:prSet presAssocID="{E322C53E-A9B1-47B1-92FA-4EFC42CECD2A}" presName="rootConnector3" presStyleLbl="asst1" presStyleIdx="1" presStyleCnt="2"/>
      <dgm:spPr/>
    </dgm:pt>
    <dgm:pt modelId="{0A6B7DDF-F6DE-4EF3-8B5C-0AFF3420F344}" type="pres">
      <dgm:prSet presAssocID="{E322C53E-A9B1-47B1-92FA-4EFC42CECD2A}" presName="hierChild6" presStyleCnt="0"/>
      <dgm:spPr/>
    </dgm:pt>
    <dgm:pt modelId="{93F1BF1A-0292-4752-9AB2-7D1A7F105FBD}" type="pres">
      <dgm:prSet presAssocID="{E322C53E-A9B1-47B1-92FA-4EFC42CECD2A}" presName="hierChild7" presStyleCnt="0"/>
      <dgm:spPr/>
    </dgm:pt>
  </dgm:ptLst>
  <dgm:cxnLst>
    <dgm:cxn modelId="{4E91ED00-C2A8-4044-A844-09AA6CF5B860}" srcId="{1C737843-524A-42B7-873A-1B037584B5AF}" destId="{BFD08A84-D26A-4F84-9084-D3E9D1A0ECA2}" srcOrd="0" destOrd="0" parTransId="{FFAB4B7E-0585-4E60-88AA-C92EA9838ED3}" sibTransId="{D11C2327-C159-49F6-B6E6-40AEAC13E450}"/>
    <dgm:cxn modelId="{ABB94001-55B6-452B-A48A-DC52F604D30E}" type="presOf" srcId="{BFD08A84-D26A-4F84-9084-D3E9D1A0ECA2}" destId="{73182FCD-62FD-4AE5-80C7-B4963BE5D643}" srcOrd="0" destOrd="0" presId="urn:microsoft.com/office/officeart/2005/8/layout/orgChart1"/>
    <dgm:cxn modelId="{15B6C801-F3F1-414D-A817-6FE712F48245}" type="presOf" srcId="{95FE495F-CA06-4730-92DD-518F15D8C87B}" destId="{9202BB4E-47ED-492D-9B7A-45E5F45D33B2}" srcOrd="1" destOrd="0" presId="urn:microsoft.com/office/officeart/2005/8/layout/orgChart1"/>
    <dgm:cxn modelId="{04B33402-42FB-4EA9-AC63-BA2EFBC956B2}" srcId="{1C737843-524A-42B7-873A-1B037584B5AF}" destId="{F360A3DD-92A8-4708-805E-40C1E27C346D}" srcOrd="4" destOrd="0" parTransId="{FD8474AC-4398-4678-9E48-257A5590304F}" sibTransId="{2C4CD958-652E-4D34-BA0A-1576700B973D}"/>
    <dgm:cxn modelId="{EE057902-EEAC-460F-967F-A6345398031A}" type="presOf" srcId="{8550CA65-99E0-42CC-B16A-6370169FC7F7}" destId="{1F0EAA15-6A20-4562-87E5-31F461096886}" srcOrd="0" destOrd="0" presId="urn:microsoft.com/office/officeart/2005/8/layout/orgChart1"/>
    <dgm:cxn modelId="{20B47403-A0B6-4B85-B669-F0BBB930BC54}" type="presOf" srcId="{FE3127EC-8B8B-47C3-90EC-446A8B606039}" destId="{0E4DB137-3872-4615-A648-142351C6340B}" srcOrd="0" destOrd="0" presId="urn:microsoft.com/office/officeart/2005/8/layout/orgChart1"/>
    <dgm:cxn modelId="{E7CBC504-15D1-4A99-9BBF-C3F79E86F21F}" type="presOf" srcId="{73CA3742-7F6C-4872-93A1-E553FD76E325}" destId="{8312C5C9-90E8-494E-9373-2B3D6FCFB9EB}" srcOrd="1" destOrd="0" presId="urn:microsoft.com/office/officeart/2005/8/layout/orgChart1"/>
    <dgm:cxn modelId="{0EC48206-AC49-4DC8-8B3A-951C66387391}" type="presOf" srcId="{FAAC7DF8-BD58-4C82-8703-B59FE5354B74}" destId="{97BC8C8F-8AC5-49DA-9DA9-2D01AB356786}" srcOrd="1" destOrd="0" presId="urn:microsoft.com/office/officeart/2005/8/layout/orgChart1"/>
    <dgm:cxn modelId="{B4E69907-DA10-44F0-9BC2-DC15841EAA05}" type="presOf" srcId="{98D295EF-96FF-4A12-BD79-5E2CA9CF31A5}" destId="{5EBF7840-E06D-4966-B1BE-652A6BD18294}" srcOrd="1" destOrd="0" presId="urn:microsoft.com/office/officeart/2005/8/layout/orgChart1"/>
    <dgm:cxn modelId="{063E9209-B1FD-4440-BEC4-C9CCF98D894E}" type="presOf" srcId="{1C737843-524A-42B7-873A-1B037584B5AF}" destId="{62BBA8FF-8C43-47D5-905C-3E9281897205}" srcOrd="1" destOrd="0" presId="urn:microsoft.com/office/officeart/2005/8/layout/orgChart1"/>
    <dgm:cxn modelId="{A8367D0B-4E12-4431-A1A6-92E965D41711}" srcId="{FE3127EC-8B8B-47C3-90EC-446A8B606039}" destId="{B465F6B9-F3E7-4CB4-856E-51F13168CACE}" srcOrd="0" destOrd="0" parTransId="{3626FB9D-C1E7-4549-9D2B-BD5878AE4562}" sibTransId="{A40516E5-2172-4DC1-89CE-415508365544}"/>
    <dgm:cxn modelId="{6289470D-43D3-4C20-AF93-AA9D05A6815A}" type="presOf" srcId="{8E9A34DD-BEFF-494A-8F57-8A8758797262}" destId="{F263731E-9DE9-4EBD-886E-F2EBC02FB338}" srcOrd="1" destOrd="0" presId="urn:microsoft.com/office/officeart/2005/8/layout/orgChart1"/>
    <dgm:cxn modelId="{A57F2D10-95E2-42EA-AA72-D11FFCC2CAAC}" srcId="{8550CA65-99E0-42CC-B16A-6370169FC7F7}" destId="{4F0D870A-F172-4066-808C-343D7AC1CC96}" srcOrd="3" destOrd="0" parTransId="{282C1CD6-98FE-4EF7-A7E5-68B53F573A9A}" sibTransId="{6EDACDA7-B8DB-4A36-A9BE-B4EA5A294294}"/>
    <dgm:cxn modelId="{0E0DE914-CE6E-4863-B2FC-00E5B5EECE6A}" type="presOf" srcId="{8550CA65-99E0-42CC-B16A-6370169FC7F7}" destId="{25794D0C-04A5-4DB0-96BA-173A86096CEF}" srcOrd="1" destOrd="0" presId="urn:microsoft.com/office/officeart/2005/8/layout/orgChart1"/>
    <dgm:cxn modelId="{2B260B1B-7428-4733-BF6A-B8A47FFF09F8}" type="presOf" srcId="{3626FB9D-C1E7-4549-9D2B-BD5878AE4562}" destId="{08875FA2-15C0-4237-A640-C88EEA68D44A}" srcOrd="0" destOrd="0" presId="urn:microsoft.com/office/officeart/2005/8/layout/orgChart1"/>
    <dgm:cxn modelId="{AC5C621F-2267-4C94-8236-BF9B5EEF16EA}" type="presOf" srcId="{98D295EF-96FF-4A12-BD79-5E2CA9CF31A5}" destId="{BF52A03E-8211-4FC4-82A3-8A818D7500F1}" srcOrd="0" destOrd="0" presId="urn:microsoft.com/office/officeart/2005/8/layout/orgChart1"/>
    <dgm:cxn modelId="{0861DA21-CA0E-4542-BD62-9D45F4D2ECDA}" type="presOf" srcId="{5C1A1F3C-7ABD-4524-9550-CC5CAC234700}" destId="{E79FF2AD-A1E2-4AB3-BCD0-655DFBE2D78D}" srcOrd="0" destOrd="0" presId="urn:microsoft.com/office/officeart/2005/8/layout/orgChart1"/>
    <dgm:cxn modelId="{D24DFD23-A546-45F9-BAAA-D7706360D49B}" srcId="{73CA3742-7F6C-4872-93A1-E553FD76E325}" destId="{95FE495F-CA06-4730-92DD-518F15D8C87B}" srcOrd="0" destOrd="0" parTransId="{42DE02FD-9874-4BE5-BD6F-1615051916FF}" sibTransId="{D8B5F3DE-B20C-4E3C-A565-F3CC72B22834}"/>
    <dgm:cxn modelId="{00738E26-32D4-46C3-9FF8-814735E115F1}" type="presOf" srcId="{E322C53E-A9B1-47B1-92FA-4EFC42CECD2A}" destId="{14749F40-1F6F-4088-89A9-9547CEF2EDBC}" srcOrd="0" destOrd="0" presId="urn:microsoft.com/office/officeart/2005/8/layout/orgChart1"/>
    <dgm:cxn modelId="{6BBA5927-BA18-485E-9184-F084E256F1BF}" type="presOf" srcId="{73CA3742-7F6C-4872-93A1-E553FD76E325}" destId="{DA435A9A-2D1D-49FA-A8D5-3CEFF40969EA}" srcOrd="0" destOrd="0" presId="urn:microsoft.com/office/officeart/2005/8/layout/orgChart1"/>
    <dgm:cxn modelId="{BA769128-7ABD-49CB-9C81-D76652349E80}" type="presOf" srcId="{292F72CB-E338-43B4-8A93-68380C26566B}" destId="{C6688471-DAF3-4FFA-813A-38BE3555055E}" srcOrd="1" destOrd="0" presId="urn:microsoft.com/office/officeart/2005/8/layout/orgChart1"/>
    <dgm:cxn modelId="{0C4EB928-B879-4392-99F8-2A94CB944D9A}" type="presOf" srcId="{282C1CD6-98FE-4EF7-A7E5-68B53F573A9A}" destId="{A730FFB6-1376-41C4-9876-EB238F30703E}" srcOrd="0" destOrd="0" presId="urn:microsoft.com/office/officeart/2005/8/layout/orgChart1"/>
    <dgm:cxn modelId="{5A538A2A-AC7B-4936-AB6F-7FF1DD0E52F8}" type="presOf" srcId="{F360A3DD-92A8-4708-805E-40C1E27C346D}" destId="{76168F59-91A9-45EB-9D63-B39ABF3BB3E2}" srcOrd="1" destOrd="0" presId="urn:microsoft.com/office/officeart/2005/8/layout/orgChart1"/>
    <dgm:cxn modelId="{C8F49C2B-14CB-4AF6-ACF5-313F0D6532AA}" type="presOf" srcId="{38B83895-5FAC-4DA8-9D22-29D3F007BA0E}" destId="{4BE6F45E-5A44-4CE9-87B0-84F9D89A8AD8}" srcOrd="0" destOrd="0" presId="urn:microsoft.com/office/officeart/2005/8/layout/orgChart1"/>
    <dgm:cxn modelId="{878BF830-DAC2-4EBC-8CDF-1A88A68CB3CF}" srcId="{73CA3742-7F6C-4872-93A1-E553FD76E325}" destId="{E322C53E-A9B1-47B1-92FA-4EFC42CECD2A}" srcOrd="1" destOrd="0" parTransId="{6571CA26-B584-4301-B014-AA38973168BA}" sibTransId="{B7FA7C74-99FC-4128-8016-70EE0B2025F6}"/>
    <dgm:cxn modelId="{4869B032-9F39-4CB8-B971-8CA4D7A416F7}" type="presOf" srcId="{E322C53E-A9B1-47B1-92FA-4EFC42CECD2A}" destId="{352A04F1-AE7A-40D9-9079-0CF5ADBF1BA8}" srcOrd="1" destOrd="0" presId="urn:microsoft.com/office/officeart/2005/8/layout/orgChart1"/>
    <dgm:cxn modelId="{E5395D33-5BC6-484A-9C94-459990ABC9F7}" type="presOf" srcId="{70490DE5-D783-4FA4-81A3-9276DB26EA52}" destId="{E1CB34A5-3196-4D9C-9237-0AA4F2327707}" srcOrd="1" destOrd="0" presId="urn:microsoft.com/office/officeart/2005/8/layout/orgChart1"/>
    <dgm:cxn modelId="{5A1F9734-CFE9-41B7-BEE8-FC4279CCB581}" srcId="{8550CA65-99E0-42CC-B16A-6370169FC7F7}" destId="{0061F5FC-E9F2-4C3A-95E8-74F2389426AC}" srcOrd="0" destOrd="0" parTransId="{ED913A92-CD03-4A41-9C79-8F640E7A3CE0}" sibTransId="{A7B75628-8AF3-4666-8A22-17E14BD1453D}"/>
    <dgm:cxn modelId="{91DDF138-CC5B-41B9-87B7-7AEF17F5E68F}" type="presOf" srcId="{E181F208-D2D3-466A-8E2F-E32B8C8DA7E6}" destId="{5F9F0C11-2764-4A11-AFDE-E9CE45401B6A}" srcOrd="0" destOrd="0" presId="urn:microsoft.com/office/officeart/2005/8/layout/orgChart1"/>
    <dgm:cxn modelId="{0BA1243A-FD29-4A02-816A-F6C7F0278BBC}" type="presOf" srcId="{42DE02FD-9874-4BE5-BD6F-1615051916FF}" destId="{176D5CA7-7CD0-468A-BD45-592D12C3F35B}" srcOrd="0" destOrd="0" presId="urn:microsoft.com/office/officeart/2005/8/layout/orgChart1"/>
    <dgm:cxn modelId="{6A74795B-DA87-4580-893D-42957E1631C6}" type="presOf" srcId="{4F0D870A-F172-4066-808C-343D7AC1CC96}" destId="{A628E0B5-4D68-4A92-BCEE-455522C1BAE6}" srcOrd="0" destOrd="0" presId="urn:microsoft.com/office/officeart/2005/8/layout/orgChart1"/>
    <dgm:cxn modelId="{1CA1495C-6AE7-42A6-B3E2-E2DCE1DA37A0}" type="presOf" srcId="{0061F5FC-E9F2-4C3A-95E8-74F2389426AC}" destId="{A302A3D1-1EF8-4119-B610-0E35CF6FB13D}" srcOrd="1" destOrd="0" presId="urn:microsoft.com/office/officeart/2005/8/layout/orgChart1"/>
    <dgm:cxn modelId="{4A2E1161-2B6C-498C-84E9-D585F7B66FAC}" type="presOf" srcId="{E350DB95-FCB9-4738-872C-5C7E26233BDC}" destId="{F5939FFC-E7D4-48FE-B436-69C9EBCC63BC}" srcOrd="0" destOrd="0" presId="urn:microsoft.com/office/officeart/2005/8/layout/orgChart1"/>
    <dgm:cxn modelId="{06996862-4BE7-4D24-88AB-2E4D9061C61E}" type="presOf" srcId="{5C1A1F3C-7ABD-4524-9550-CC5CAC234700}" destId="{DB57223A-C3C8-487D-A15F-E4D90331FC80}" srcOrd="1" destOrd="0" presId="urn:microsoft.com/office/officeart/2005/8/layout/orgChart1"/>
    <dgm:cxn modelId="{335BE142-EC71-41FF-85B7-3B7C766F7652}" type="presOf" srcId="{E350DB95-FCB9-4738-872C-5C7E26233BDC}" destId="{572C763A-5A1B-48D0-8021-D24F6A465EBF}" srcOrd="1" destOrd="0" presId="urn:microsoft.com/office/officeart/2005/8/layout/orgChart1"/>
    <dgm:cxn modelId="{D3199864-14D5-49E7-97EC-313C6F17EEE0}" srcId="{8550CA65-99E0-42CC-B16A-6370169FC7F7}" destId="{70490DE5-D783-4FA4-81A3-9276DB26EA52}" srcOrd="1" destOrd="0" parTransId="{8A3F2BF5-C78E-4A17-80E6-8B0C7BFDE0B9}" sibTransId="{C6C0B148-FF46-44E4-9016-3275660FCF19}"/>
    <dgm:cxn modelId="{5A612D4C-F302-4299-B9E2-39EF9C53CFE1}" srcId="{FAAC7DF8-BD58-4C82-8703-B59FE5354B74}" destId="{8E9A34DD-BEFF-494A-8F57-8A8758797262}" srcOrd="0" destOrd="0" parTransId="{06A704B0-AF98-46F2-8F46-76B379A80B76}" sibTransId="{326F2BF4-55D3-4C0F-8C6B-1B60D97875F1}"/>
    <dgm:cxn modelId="{C8D35B6C-FAB8-4833-BDB7-D686921689BE}" srcId="{1C737843-524A-42B7-873A-1B037584B5AF}" destId="{5C1A1F3C-7ABD-4524-9550-CC5CAC234700}" srcOrd="1" destOrd="0" parTransId="{7938F07D-0D8C-41C9-8804-ED744E650063}" sibTransId="{F0DD41E0-6A0F-4737-97CB-39B58748B6CB}"/>
    <dgm:cxn modelId="{A2A3534F-9F5E-4E3F-8B1B-0363005FC919}" srcId="{8D69A1BA-5BB4-4380-8A71-5F958A1E8C46}" destId="{73CA3742-7F6C-4872-93A1-E553FD76E325}" srcOrd="0" destOrd="0" parTransId="{0C116F11-216A-4D84-8816-DE0880D737A5}" sibTransId="{2D9A07EC-D85B-4EC9-A86B-8EA012E6BCB3}"/>
    <dgm:cxn modelId="{D48FC053-B942-4B37-8CC0-124AF01E6EFA}" srcId="{73CA3742-7F6C-4872-93A1-E553FD76E325}" destId="{8550CA65-99E0-42CC-B16A-6370169FC7F7}" srcOrd="4" destOrd="0" parTransId="{CE722B30-46FF-4227-A5CA-1DD1EAC78983}" sibTransId="{4B6AE110-EBC3-4EF4-999F-C37C962081F4}"/>
    <dgm:cxn modelId="{00BD9C74-6D7C-4939-BB8D-5AC4AF6DB052}" srcId="{FAAC7DF8-BD58-4C82-8703-B59FE5354B74}" destId="{6CFC1465-9FE9-4A8B-9A1B-71EF2995BD94}" srcOrd="1" destOrd="0" parTransId="{E181F208-D2D3-466A-8E2F-E32B8C8DA7E6}" sibTransId="{EAA3FE4B-ABB7-4E86-8E5C-62EBD1FB2C08}"/>
    <dgm:cxn modelId="{996FF574-FAE0-4B5D-B4B4-157DA647B64F}" type="presOf" srcId="{6571CA26-B584-4301-B014-AA38973168BA}" destId="{6256DE01-4BDA-4A2F-8224-CC323401C227}" srcOrd="0" destOrd="0" presId="urn:microsoft.com/office/officeart/2005/8/layout/orgChart1"/>
    <dgm:cxn modelId="{F5969676-5CA8-4043-95D3-5AC80084DA51}" type="presOf" srcId="{8D69A1BA-5BB4-4380-8A71-5F958A1E8C46}" destId="{F22849C8-A3EF-4FE8-AC9D-B97BC8CA3100}" srcOrd="0" destOrd="0" presId="urn:microsoft.com/office/officeart/2005/8/layout/orgChart1"/>
    <dgm:cxn modelId="{BD698B7D-35F4-4322-87B6-EBF7A1195657}" type="presOf" srcId="{06A704B0-AF98-46F2-8F46-76B379A80B76}" destId="{A30C50AA-FCDA-4091-AC7B-FB328FC95105}" srcOrd="0" destOrd="0" presId="urn:microsoft.com/office/officeart/2005/8/layout/orgChart1"/>
    <dgm:cxn modelId="{262E557E-BD20-4FFC-9E42-6409FD2289BE}" type="presOf" srcId="{3A4916DD-28E0-4FA8-9E34-4B2D5906DC7D}" destId="{AC0BD070-3269-4BE5-896F-9EB89D1F46F3}" srcOrd="0" destOrd="0" presId="urn:microsoft.com/office/officeart/2005/8/layout/orgChart1"/>
    <dgm:cxn modelId="{AEA8B37F-9BBA-4A5E-8FD4-C8165ED76270}" type="presOf" srcId="{03DF7E9F-507F-4187-A4B2-C0DE6A19CF4F}" destId="{546C42F2-F2EA-4395-BCB9-6A792917E26A}" srcOrd="0" destOrd="0" presId="urn:microsoft.com/office/officeart/2005/8/layout/orgChart1"/>
    <dgm:cxn modelId="{D6565B83-1AD1-4D2D-A525-C2DA4DA3F0F9}" type="presOf" srcId="{7938F07D-0D8C-41C9-8804-ED744E650063}" destId="{59F28D04-A81E-4705-AD29-BE3B27B7122C}" srcOrd="0" destOrd="0" presId="urn:microsoft.com/office/officeart/2005/8/layout/orgChart1"/>
    <dgm:cxn modelId="{B02DAC8F-30A4-42DF-9489-6A16F08CD9A1}" type="presOf" srcId="{B465F6B9-F3E7-4CB4-856E-51F13168CACE}" destId="{105980E9-67EF-4718-BCAD-6221FFEB5DE8}" srcOrd="1" destOrd="0" presId="urn:microsoft.com/office/officeart/2005/8/layout/orgChart1"/>
    <dgm:cxn modelId="{E8089796-6BC1-4216-84F9-0BC996948729}" type="presOf" srcId="{D7CB665C-2B27-43F9-9ADB-D980F563D07A}" destId="{1577D157-2D68-419D-970B-65A12CAD2FAE}" srcOrd="0" destOrd="0" presId="urn:microsoft.com/office/officeart/2005/8/layout/orgChart1"/>
    <dgm:cxn modelId="{780D9B9D-FFA8-4D33-83E0-36C7721E0E3D}" type="presOf" srcId="{ED913A92-CD03-4A41-9C79-8F640E7A3CE0}" destId="{31DDE53D-D823-41F6-ACC1-814269CFEBB8}" srcOrd="0" destOrd="0" presId="urn:microsoft.com/office/officeart/2005/8/layout/orgChart1"/>
    <dgm:cxn modelId="{36E3179F-4173-42DE-8DA9-F4F576B8C2BB}" type="presOf" srcId="{FD8474AC-4398-4678-9E48-257A5590304F}" destId="{233A9BDA-B254-4D19-980D-21C915F5399A}" srcOrd="0" destOrd="0" presId="urn:microsoft.com/office/officeart/2005/8/layout/orgChart1"/>
    <dgm:cxn modelId="{31F99BA1-B54A-4131-80BF-256093345B38}" type="presOf" srcId="{B465F6B9-F3E7-4CB4-856E-51F13168CACE}" destId="{4E1CA760-4457-40ED-9CC5-4B21E0341F9F}" srcOrd="0" destOrd="0" presId="urn:microsoft.com/office/officeart/2005/8/layout/orgChart1"/>
    <dgm:cxn modelId="{696E42A2-6F8A-4198-863C-D8A719892930}" type="presOf" srcId="{6CFC1465-9FE9-4A8B-9A1B-71EF2995BD94}" destId="{CFDBF3CE-E3B0-416A-A6AB-853608394D4C}" srcOrd="1" destOrd="0" presId="urn:microsoft.com/office/officeart/2005/8/layout/orgChart1"/>
    <dgm:cxn modelId="{F54021A3-0334-4FC7-BCE9-41BB21504DD9}" srcId="{73CA3742-7F6C-4872-93A1-E553FD76E325}" destId="{FAAC7DF8-BD58-4C82-8703-B59FE5354B74}" srcOrd="5" destOrd="0" parTransId="{E4021D95-CA2F-4632-864F-3BFCE6C74146}" sibTransId="{786D8C9F-45B4-4C97-8874-2E8B34EE1C94}"/>
    <dgm:cxn modelId="{4FDC06A6-F6EF-4845-A11E-E999448EEBD9}" type="presOf" srcId="{E4021D95-CA2F-4632-864F-3BFCE6C74146}" destId="{5ABF2390-1F15-460E-8DF5-7B3A16A3200F}" srcOrd="0" destOrd="0" presId="urn:microsoft.com/office/officeart/2005/8/layout/orgChart1"/>
    <dgm:cxn modelId="{6A7938A7-C185-432D-93F8-E30737DFFE0A}" type="presOf" srcId="{DB8D39D1-ACD3-4E4D-90F9-FF576A8B572C}" destId="{32AA7FD9-B674-4C78-8DDD-0F3894F366D4}" srcOrd="0" destOrd="0" presId="urn:microsoft.com/office/officeart/2005/8/layout/orgChart1"/>
    <dgm:cxn modelId="{8CDF2BB2-CE22-4EE3-8518-CA797645B9B0}" type="presOf" srcId="{1C737843-524A-42B7-873A-1B037584B5AF}" destId="{DB95C218-9DC9-4922-8050-D2CFAB270884}" srcOrd="0" destOrd="0" presId="urn:microsoft.com/office/officeart/2005/8/layout/orgChart1"/>
    <dgm:cxn modelId="{E10E75B8-A856-4E64-9D3D-3A1A8779AD2E}" type="presOf" srcId="{FE3127EC-8B8B-47C3-90EC-446A8B606039}" destId="{E853D509-3A70-448C-9BAA-769159CD9CF9}" srcOrd="1" destOrd="0" presId="urn:microsoft.com/office/officeart/2005/8/layout/orgChart1"/>
    <dgm:cxn modelId="{E62A51BB-D2BB-49B0-A887-05101B72FD2A}" type="presOf" srcId="{6CFC1465-9FE9-4A8B-9A1B-71EF2995BD94}" destId="{E728B817-F411-474C-8371-9D86CBD56525}" srcOrd="0" destOrd="0" presId="urn:microsoft.com/office/officeart/2005/8/layout/orgChart1"/>
    <dgm:cxn modelId="{903890C0-F219-4329-8E2C-FFDDCCEEF17B}" srcId="{8550CA65-99E0-42CC-B16A-6370169FC7F7}" destId="{E350DB95-FCB9-4738-872C-5C7E26233BDC}" srcOrd="2" destOrd="0" parTransId="{38B83895-5FAC-4DA8-9D22-29D3F007BA0E}" sibTransId="{2F3DCCB8-E933-49A3-B9B9-3FA760B2D986}"/>
    <dgm:cxn modelId="{415E68C1-CDC7-4AFC-8698-7F38FBC4F668}" type="presOf" srcId="{8E9A34DD-BEFF-494A-8F57-8A8758797262}" destId="{A8B20481-97A9-482E-A1E8-4E83F37F8577}" srcOrd="0" destOrd="0" presId="urn:microsoft.com/office/officeart/2005/8/layout/orgChart1"/>
    <dgm:cxn modelId="{A9F0CDCF-1EBF-4016-A610-1307AC511735}" type="presOf" srcId="{4F0D870A-F172-4066-808C-343D7AC1CC96}" destId="{A60E32DE-1E04-4E0A-9A7C-060ACC892EDC}" srcOrd="1" destOrd="0" presId="urn:microsoft.com/office/officeart/2005/8/layout/orgChart1"/>
    <dgm:cxn modelId="{F85A4DD2-D237-4AB6-82C7-12F35F327A51}" type="presOf" srcId="{292F72CB-E338-43B4-8A93-68380C26566B}" destId="{06A9B595-1580-4613-A089-823217CB1E32}" srcOrd="0" destOrd="0" presId="urn:microsoft.com/office/officeart/2005/8/layout/orgChart1"/>
    <dgm:cxn modelId="{BD29C3D2-65EC-4F2F-9C33-5B471612481C}" type="presOf" srcId="{0061F5FC-E9F2-4C3A-95E8-74F2389426AC}" destId="{F08A20E4-E17E-4C6F-AB9C-BE3368E34433}" srcOrd="0" destOrd="0" presId="urn:microsoft.com/office/officeart/2005/8/layout/orgChart1"/>
    <dgm:cxn modelId="{74464DD9-BFD5-475B-8E80-77C850F99DB6}" srcId="{1C737843-524A-42B7-873A-1B037584B5AF}" destId="{292F72CB-E338-43B4-8A93-68380C26566B}" srcOrd="3" destOrd="0" parTransId="{03DF7E9F-507F-4187-A4B2-C0DE6A19CF4F}" sibTransId="{C622875B-23B9-45B3-B6D9-94ACA02B697E}"/>
    <dgm:cxn modelId="{DB324ADB-3ED4-4A9D-BBA9-D3A63661884C}" type="presOf" srcId="{CE722B30-46FF-4227-A5CA-1DD1EAC78983}" destId="{A4F8B825-0BE3-4D50-B161-CCB924E57C43}" srcOrd="0" destOrd="0" presId="urn:microsoft.com/office/officeart/2005/8/layout/orgChart1"/>
    <dgm:cxn modelId="{EE4B9DDB-7244-4DE3-B548-2843F9515895}" srcId="{73CA3742-7F6C-4872-93A1-E553FD76E325}" destId="{FE3127EC-8B8B-47C3-90EC-446A8B606039}" srcOrd="3" destOrd="0" parTransId="{D7CB665C-2B27-43F9-9ADB-D980F563D07A}" sibTransId="{B692C897-4470-4E52-80CD-E73DE56FA641}"/>
    <dgm:cxn modelId="{BEA27CDD-E62D-4437-82D1-BA5E079E6C62}" type="presOf" srcId="{BFD08A84-D26A-4F84-9084-D3E9D1A0ECA2}" destId="{DB92FE3E-2460-4126-BAED-76709294D321}" srcOrd="1" destOrd="0" presId="urn:microsoft.com/office/officeart/2005/8/layout/orgChart1"/>
    <dgm:cxn modelId="{4DC9C5E4-F8C4-48DC-8959-D6ECB1F368E1}" srcId="{1C737843-524A-42B7-873A-1B037584B5AF}" destId="{98D295EF-96FF-4A12-BD79-5E2CA9CF31A5}" srcOrd="2" destOrd="0" parTransId="{DB8D39D1-ACD3-4E4D-90F9-FF576A8B572C}" sibTransId="{00166337-7C18-4B69-B7EF-6CA4E4CE5D5A}"/>
    <dgm:cxn modelId="{9B6A69E5-13E4-46D2-8C5D-07ED750B211B}" type="presOf" srcId="{FAAC7DF8-BD58-4C82-8703-B59FE5354B74}" destId="{62F79621-E09B-4444-893A-337D064A8E7A}" srcOrd="0" destOrd="0" presId="urn:microsoft.com/office/officeart/2005/8/layout/orgChart1"/>
    <dgm:cxn modelId="{D7DC5CE7-4A7D-4863-BF47-E615BB163481}" type="presOf" srcId="{95FE495F-CA06-4730-92DD-518F15D8C87B}" destId="{90FF6347-40D2-4D2E-9A22-9446E4DE89B4}" srcOrd="0" destOrd="0" presId="urn:microsoft.com/office/officeart/2005/8/layout/orgChart1"/>
    <dgm:cxn modelId="{37F4BEF0-99B7-491E-A6B8-C8D7103A2FDE}" srcId="{73CA3742-7F6C-4872-93A1-E553FD76E325}" destId="{1C737843-524A-42B7-873A-1B037584B5AF}" srcOrd="2" destOrd="0" parTransId="{3A4916DD-28E0-4FA8-9E34-4B2D5906DC7D}" sibTransId="{A1EA3EC8-97F7-485F-A9C4-42BE0CA24EAE}"/>
    <dgm:cxn modelId="{ABC4E6FA-488B-4C4E-A9E2-BB647CC73A5B}" type="presOf" srcId="{8A3F2BF5-C78E-4A17-80E6-8B0C7BFDE0B9}" destId="{706AAB53-9E92-4159-BF92-8A02CC1D977B}" srcOrd="0" destOrd="0" presId="urn:microsoft.com/office/officeart/2005/8/layout/orgChart1"/>
    <dgm:cxn modelId="{201651FC-BF8E-4DA4-81B2-56D7463C2F7E}" type="presOf" srcId="{70490DE5-D783-4FA4-81A3-9276DB26EA52}" destId="{9F995573-7320-494B-8E54-AE421A76696F}" srcOrd="0" destOrd="0" presId="urn:microsoft.com/office/officeart/2005/8/layout/orgChart1"/>
    <dgm:cxn modelId="{DEEBF0FD-B23C-4923-96A5-5C6712E31F3C}" type="presOf" srcId="{F360A3DD-92A8-4708-805E-40C1E27C346D}" destId="{6E706FF6-B59C-4480-AB40-FBD17EE1D34A}" srcOrd="0" destOrd="0" presId="urn:microsoft.com/office/officeart/2005/8/layout/orgChart1"/>
    <dgm:cxn modelId="{8A87E3FF-988D-4295-AB59-111405BD5EC0}" type="presOf" srcId="{FFAB4B7E-0585-4E60-88AA-C92EA9838ED3}" destId="{3706AC6E-D7BE-4DEC-9CDF-EB63B2B18ABB}" srcOrd="0" destOrd="0" presId="urn:microsoft.com/office/officeart/2005/8/layout/orgChart1"/>
    <dgm:cxn modelId="{551466D9-7889-4C1F-B23A-949A2C648370}" type="presParOf" srcId="{F22849C8-A3EF-4FE8-AC9D-B97BC8CA3100}" destId="{410E12FB-10D0-4952-AF3F-DE64114B349C}" srcOrd="0" destOrd="0" presId="urn:microsoft.com/office/officeart/2005/8/layout/orgChart1"/>
    <dgm:cxn modelId="{5FF47B07-1ECA-4371-925D-D218A7EC9F77}" type="presParOf" srcId="{410E12FB-10D0-4952-AF3F-DE64114B349C}" destId="{C5025D1C-8737-4FD7-AEF3-D20E63AC1D14}" srcOrd="0" destOrd="0" presId="urn:microsoft.com/office/officeart/2005/8/layout/orgChart1"/>
    <dgm:cxn modelId="{B8F60265-7E68-43B7-BEE6-5CE32F641E4F}" type="presParOf" srcId="{C5025D1C-8737-4FD7-AEF3-D20E63AC1D14}" destId="{DA435A9A-2D1D-49FA-A8D5-3CEFF40969EA}" srcOrd="0" destOrd="0" presId="urn:microsoft.com/office/officeart/2005/8/layout/orgChart1"/>
    <dgm:cxn modelId="{CB018769-AC44-4844-89C1-6F30DBD6DE5A}" type="presParOf" srcId="{C5025D1C-8737-4FD7-AEF3-D20E63AC1D14}" destId="{8312C5C9-90E8-494E-9373-2B3D6FCFB9EB}" srcOrd="1" destOrd="0" presId="urn:microsoft.com/office/officeart/2005/8/layout/orgChart1"/>
    <dgm:cxn modelId="{52BB7F85-A8FC-4723-B6AC-45E55AF3FFE6}" type="presParOf" srcId="{410E12FB-10D0-4952-AF3F-DE64114B349C}" destId="{648E37ED-BE88-44DA-9E82-0B3CDB26DC57}" srcOrd="1" destOrd="0" presId="urn:microsoft.com/office/officeart/2005/8/layout/orgChart1"/>
    <dgm:cxn modelId="{B183FF37-E202-46FE-9ED0-2A32F49C1B5D}" type="presParOf" srcId="{648E37ED-BE88-44DA-9E82-0B3CDB26DC57}" destId="{AC0BD070-3269-4BE5-896F-9EB89D1F46F3}" srcOrd="0" destOrd="0" presId="urn:microsoft.com/office/officeart/2005/8/layout/orgChart1"/>
    <dgm:cxn modelId="{6E5E998A-4F73-4AE6-B41A-0E3125732CA3}" type="presParOf" srcId="{648E37ED-BE88-44DA-9E82-0B3CDB26DC57}" destId="{718324F5-AF87-4CE9-81E1-1465394F99BE}" srcOrd="1" destOrd="0" presId="urn:microsoft.com/office/officeart/2005/8/layout/orgChart1"/>
    <dgm:cxn modelId="{FDE0D4A6-F431-4442-BC44-C612AFEEA7FA}" type="presParOf" srcId="{718324F5-AF87-4CE9-81E1-1465394F99BE}" destId="{12A1F282-4773-4517-BC0D-6F1FF94E2CA9}" srcOrd="0" destOrd="0" presId="urn:microsoft.com/office/officeart/2005/8/layout/orgChart1"/>
    <dgm:cxn modelId="{1E3D1051-DFED-4976-9EAC-42C148123A24}" type="presParOf" srcId="{12A1F282-4773-4517-BC0D-6F1FF94E2CA9}" destId="{DB95C218-9DC9-4922-8050-D2CFAB270884}" srcOrd="0" destOrd="0" presId="urn:microsoft.com/office/officeart/2005/8/layout/orgChart1"/>
    <dgm:cxn modelId="{86229175-7AC5-495F-9C3D-1DC079132F84}" type="presParOf" srcId="{12A1F282-4773-4517-BC0D-6F1FF94E2CA9}" destId="{62BBA8FF-8C43-47D5-905C-3E9281897205}" srcOrd="1" destOrd="0" presId="urn:microsoft.com/office/officeart/2005/8/layout/orgChart1"/>
    <dgm:cxn modelId="{34A01979-8C92-440D-93AC-4A1A54D35371}" type="presParOf" srcId="{718324F5-AF87-4CE9-81E1-1465394F99BE}" destId="{602C2316-040A-4D2F-A6C8-2556E8E4DF7F}" srcOrd="1" destOrd="0" presId="urn:microsoft.com/office/officeart/2005/8/layout/orgChart1"/>
    <dgm:cxn modelId="{D7E61FE3-962E-42CC-AA3B-1FA7CCD12E36}" type="presParOf" srcId="{602C2316-040A-4D2F-A6C8-2556E8E4DF7F}" destId="{3706AC6E-D7BE-4DEC-9CDF-EB63B2B18ABB}" srcOrd="0" destOrd="0" presId="urn:microsoft.com/office/officeart/2005/8/layout/orgChart1"/>
    <dgm:cxn modelId="{15EC2166-E871-460B-B595-CCCF21408355}" type="presParOf" srcId="{602C2316-040A-4D2F-A6C8-2556E8E4DF7F}" destId="{074F2187-2458-40EB-BE29-FF362DE8936E}" srcOrd="1" destOrd="0" presId="urn:microsoft.com/office/officeart/2005/8/layout/orgChart1"/>
    <dgm:cxn modelId="{5E17B8BE-CC57-4447-ADD3-7B7643297235}" type="presParOf" srcId="{074F2187-2458-40EB-BE29-FF362DE8936E}" destId="{FE06EF3E-73E2-4751-AA61-753BC75B1EEF}" srcOrd="0" destOrd="0" presId="urn:microsoft.com/office/officeart/2005/8/layout/orgChart1"/>
    <dgm:cxn modelId="{2D7C6C57-52EB-419B-9F53-ACFB7C3EC3E9}" type="presParOf" srcId="{FE06EF3E-73E2-4751-AA61-753BC75B1EEF}" destId="{73182FCD-62FD-4AE5-80C7-B4963BE5D643}" srcOrd="0" destOrd="0" presId="urn:microsoft.com/office/officeart/2005/8/layout/orgChart1"/>
    <dgm:cxn modelId="{E5DE1D90-4FDE-4291-94A0-94631C465D4C}" type="presParOf" srcId="{FE06EF3E-73E2-4751-AA61-753BC75B1EEF}" destId="{DB92FE3E-2460-4126-BAED-76709294D321}" srcOrd="1" destOrd="0" presId="urn:microsoft.com/office/officeart/2005/8/layout/orgChart1"/>
    <dgm:cxn modelId="{E161062D-2796-4DF7-8E91-FE567C5FA6BD}" type="presParOf" srcId="{074F2187-2458-40EB-BE29-FF362DE8936E}" destId="{C26F71BB-47F4-4790-BED1-6DE57F3D0C1B}" srcOrd="1" destOrd="0" presId="urn:microsoft.com/office/officeart/2005/8/layout/orgChart1"/>
    <dgm:cxn modelId="{4A77DDC4-4D1C-4C04-BAB3-62E85F5B0687}" type="presParOf" srcId="{074F2187-2458-40EB-BE29-FF362DE8936E}" destId="{89417CD5-165C-493F-AAF5-3A5D54447D2D}" srcOrd="2" destOrd="0" presId="urn:microsoft.com/office/officeart/2005/8/layout/orgChart1"/>
    <dgm:cxn modelId="{E0611DDA-B7C8-4FF5-B6AA-633320172973}" type="presParOf" srcId="{602C2316-040A-4D2F-A6C8-2556E8E4DF7F}" destId="{59F28D04-A81E-4705-AD29-BE3B27B7122C}" srcOrd="2" destOrd="0" presId="urn:microsoft.com/office/officeart/2005/8/layout/orgChart1"/>
    <dgm:cxn modelId="{931D5CAB-7D47-4B10-A4F8-1D1FBE0D75A4}" type="presParOf" srcId="{602C2316-040A-4D2F-A6C8-2556E8E4DF7F}" destId="{A2BD9B20-AB38-4C00-98CC-66ECFEEC98BD}" srcOrd="3" destOrd="0" presId="urn:microsoft.com/office/officeart/2005/8/layout/orgChart1"/>
    <dgm:cxn modelId="{66A9ACAD-7619-436D-AC13-9387B9BF1D58}" type="presParOf" srcId="{A2BD9B20-AB38-4C00-98CC-66ECFEEC98BD}" destId="{DBAC140B-C9CF-4575-8C3C-F6D893664DBB}" srcOrd="0" destOrd="0" presId="urn:microsoft.com/office/officeart/2005/8/layout/orgChart1"/>
    <dgm:cxn modelId="{75E359FF-E7A6-4CF8-BC8A-002A970BCD05}" type="presParOf" srcId="{DBAC140B-C9CF-4575-8C3C-F6D893664DBB}" destId="{E79FF2AD-A1E2-4AB3-BCD0-655DFBE2D78D}" srcOrd="0" destOrd="0" presId="urn:microsoft.com/office/officeart/2005/8/layout/orgChart1"/>
    <dgm:cxn modelId="{A15EFA81-CC0D-4B61-BF5E-5E62F158DA9F}" type="presParOf" srcId="{DBAC140B-C9CF-4575-8C3C-F6D893664DBB}" destId="{DB57223A-C3C8-487D-A15F-E4D90331FC80}" srcOrd="1" destOrd="0" presId="urn:microsoft.com/office/officeart/2005/8/layout/orgChart1"/>
    <dgm:cxn modelId="{6F12FDB4-8717-49E2-8ADF-2124DD4F862D}" type="presParOf" srcId="{A2BD9B20-AB38-4C00-98CC-66ECFEEC98BD}" destId="{0A86FFA8-EE29-4853-96A8-C32CF2FBDD1D}" srcOrd="1" destOrd="0" presId="urn:microsoft.com/office/officeart/2005/8/layout/orgChart1"/>
    <dgm:cxn modelId="{C1706824-886F-4921-94D5-050A520CB359}" type="presParOf" srcId="{A2BD9B20-AB38-4C00-98CC-66ECFEEC98BD}" destId="{AA80003D-5030-402B-B8A5-F06EF322DFFB}" srcOrd="2" destOrd="0" presId="urn:microsoft.com/office/officeart/2005/8/layout/orgChart1"/>
    <dgm:cxn modelId="{B2037360-F7D9-4E55-8DE2-177B57C9F6E5}" type="presParOf" srcId="{602C2316-040A-4D2F-A6C8-2556E8E4DF7F}" destId="{32AA7FD9-B674-4C78-8DDD-0F3894F366D4}" srcOrd="4" destOrd="0" presId="urn:microsoft.com/office/officeart/2005/8/layout/orgChart1"/>
    <dgm:cxn modelId="{9DFEE934-DDAE-410D-8D59-D094C8F9ECAF}" type="presParOf" srcId="{602C2316-040A-4D2F-A6C8-2556E8E4DF7F}" destId="{BBC47E1B-5552-4207-8AA8-2566833E8463}" srcOrd="5" destOrd="0" presId="urn:microsoft.com/office/officeart/2005/8/layout/orgChart1"/>
    <dgm:cxn modelId="{3587D28A-0F06-40B0-B214-4E8FCC84756C}" type="presParOf" srcId="{BBC47E1B-5552-4207-8AA8-2566833E8463}" destId="{4DE14EEB-7966-4FC6-8694-870D66F47CF6}" srcOrd="0" destOrd="0" presId="urn:microsoft.com/office/officeart/2005/8/layout/orgChart1"/>
    <dgm:cxn modelId="{215699C8-F948-4CDF-9ACE-2A4C06D137CA}" type="presParOf" srcId="{4DE14EEB-7966-4FC6-8694-870D66F47CF6}" destId="{BF52A03E-8211-4FC4-82A3-8A818D7500F1}" srcOrd="0" destOrd="0" presId="urn:microsoft.com/office/officeart/2005/8/layout/orgChart1"/>
    <dgm:cxn modelId="{B72BF00D-842B-4C3F-BB05-46CC27A5B0EF}" type="presParOf" srcId="{4DE14EEB-7966-4FC6-8694-870D66F47CF6}" destId="{5EBF7840-E06D-4966-B1BE-652A6BD18294}" srcOrd="1" destOrd="0" presId="urn:microsoft.com/office/officeart/2005/8/layout/orgChart1"/>
    <dgm:cxn modelId="{60C5D21B-7689-47F5-A9B8-D03CC2F21676}" type="presParOf" srcId="{BBC47E1B-5552-4207-8AA8-2566833E8463}" destId="{B8A9C199-172C-4C3E-91B3-0D6B7F985C08}" srcOrd="1" destOrd="0" presId="urn:microsoft.com/office/officeart/2005/8/layout/orgChart1"/>
    <dgm:cxn modelId="{D9887260-9390-4304-ACCC-64481424E337}" type="presParOf" srcId="{BBC47E1B-5552-4207-8AA8-2566833E8463}" destId="{39DFBE6C-3BBD-4426-A153-8B403917B3DA}" srcOrd="2" destOrd="0" presId="urn:microsoft.com/office/officeart/2005/8/layout/orgChart1"/>
    <dgm:cxn modelId="{EF821034-0352-4BC2-8D3C-C41FED8303C0}" type="presParOf" srcId="{602C2316-040A-4D2F-A6C8-2556E8E4DF7F}" destId="{546C42F2-F2EA-4395-BCB9-6A792917E26A}" srcOrd="6" destOrd="0" presId="urn:microsoft.com/office/officeart/2005/8/layout/orgChart1"/>
    <dgm:cxn modelId="{8342A1E4-1D46-4ABE-813D-F1C557CC18CF}" type="presParOf" srcId="{602C2316-040A-4D2F-A6C8-2556E8E4DF7F}" destId="{1D9A23DD-CCDE-471B-AF15-080EA86C8E8D}" srcOrd="7" destOrd="0" presId="urn:microsoft.com/office/officeart/2005/8/layout/orgChart1"/>
    <dgm:cxn modelId="{CA426402-7965-4606-B8E1-DB8B70F1B30A}" type="presParOf" srcId="{1D9A23DD-CCDE-471B-AF15-080EA86C8E8D}" destId="{570E4939-08F7-4FCC-AA66-1228DEDD9F69}" srcOrd="0" destOrd="0" presId="urn:microsoft.com/office/officeart/2005/8/layout/orgChart1"/>
    <dgm:cxn modelId="{8CD72AED-27A2-4771-B1EA-AFB186166B53}" type="presParOf" srcId="{570E4939-08F7-4FCC-AA66-1228DEDD9F69}" destId="{06A9B595-1580-4613-A089-823217CB1E32}" srcOrd="0" destOrd="0" presId="urn:microsoft.com/office/officeart/2005/8/layout/orgChart1"/>
    <dgm:cxn modelId="{0C3A4847-A253-462F-96A8-7DD7A1F702EF}" type="presParOf" srcId="{570E4939-08F7-4FCC-AA66-1228DEDD9F69}" destId="{C6688471-DAF3-4FFA-813A-38BE3555055E}" srcOrd="1" destOrd="0" presId="urn:microsoft.com/office/officeart/2005/8/layout/orgChart1"/>
    <dgm:cxn modelId="{14953759-225D-4FF4-8B70-A5EECC887A23}" type="presParOf" srcId="{1D9A23DD-CCDE-471B-AF15-080EA86C8E8D}" destId="{716ECA83-6AB0-477B-BFC5-E28F90D766E1}" srcOrd="1" destOrd="0" presId="urn:microsoft.com/office/officeart/2005/8/layout/orgChart1"/>
    <dgm:cxn modelId="{F5127836-EA73-4F9D-A663-A213194CA43D}" type="presParOf" srcId="{1D9A23DD-CCDE-471B-AF15-080EA86C8E8D}" destId="{638E7D98-6C60-4929-9E55-1B2A0BDF1182}" srcOrd="2" destOrd="0" presId="urn:microsoft.com/office/officeart/2005/8/layout/orgChart1"/>
    <dgm:cxn modelId="{69F71AE7-078F-4CAD-AFB4-CD0A1BEC5665}" type="presParOf" srcId="{602C2316-040A-4D2F-A6C8-2556E8E4DF7F}" destId="{233A9BDA-B254-4D19-980D-21C915F5399A}" srcOrd="8" destOrd="0" presId="urn:microsoft.com/office/officeart/2005/8/layout/orgChart1"/>
    <dgm:cxn modelId="{6232EB3B-1102-485B-97B5-30C58A65D34C}" type="presParOf" srcId="{602C2316-040A-4D2F-A6C8-2556E8E4DF7F}" destId="{01E40981-663D-4489-A935-F4E715CF4457}" srcOrd="9" destOrd="0" presId="urn:microsoft.com/office/officeart/2005/8/layout/orgChart1"/>
    <dgm:cxn modelId="{D10482C5-67F3-4E97-9A8B-601EB867595D}" type="presParOf" srcId="{01E40981-663D-4489-A935-F4E715CF4457}" destId="{77B6EECF-66AC-433B-AE1C-544ED79A87F3}" srcOrd="0" destOrd="0" presId="urn:microsoft.com/office/officeart/2005/8/layout/orgChart1"/>
    <dgm:cxn modelId="{55644574-6493-4124-AE81-56D9A713F484}" type="presParOf" srcId="{77B6EECF-66AC-433B-AE1C-544ED79A87F3}" destId="{6E706FF6-B59C-4480-AB40-FBD17EE1D34A}" srcOrd="0" destOrd="0" presId="urn:microsoft.com/office/officeart/2005/8/layout/orgChart1"/>
    <dgm:cxn modelId="{9E04094A-ABD2-4E38-8BC3-AF10F7A169A9}" type="presParOf" srcId="{77B6EECF-66AC-433B-AE1C-544ED79A87F3}" destId="{76168F59-91A9-45EB-9D63-B39ABF3BB3E2}" srcOrd="1" destOrd="0" presId="urn:microsoft.com/office/officeart/2005/8/layout/orgChart1"/>
    <dgm:cxn modelId="{7CC21BA3-3C92-4C38-9D96-DBFAE441B3B6}" type="presParOf" srcId="{01E40981-663D-4489-A935-F4E715CF4457}" destId="{C26CAC24-EF48-41B1-A6D7-19C1AF62C72B}" srcOrd="1" destOrd="0" presId="urn:microsoft.com/office/officeart/2005/8/layout/orgChart1"/>
    <dgm:cxn modelId="{03BCFD42-0661-48C5-A9DF-8C8483EFDD1E}" type="presParOf" srcId="{01E40981-663D-4489-A935-F4E715CF4457}" destId="{F2B58DAF-DACB-4E73-BBF9-FD9D0CDFD4A2}" srcOrd="2" destOrd="0" presId="urn:microsoft.com/office/officeart/2005/8/layout/orgChart1"/>
    <dgm:cxn modelId="{F0320E71-4D23-4C4E-A0E7-8989AD1F0317}" type="presParOf" srcId="{718324F5-AF87-4CE9-81E1-1465394F99BE}" destId="{67F28362-B500-4AB4-A98D-A78D7FCB8BA0}" srcOrd="2" destOrd="0" presId="urn:microsoft.com/office/officeart/2005/8/layout/orgChart1"/>
    <dgm:cxn modelId="{9BA0C736-BA40-4EE6-9EE6-2200BFBA407C}" type="presParOf" srcId="{648E37ED-BE88-44DA-9E82-0B3CDB26DC57}" destId="{1577D157-2D68-419D-970B-65A12CAD2FAE}" srcOrd="2" destOrd="0" presId="urn:microsoft.com/office/officeart/2005/8/layout/orgChart1"/>
    <dgm:cxn modelId="{A9B6AA61-5904-4385-9B36-40C4826FE075}" type="presParOf" srcId="{648E37ED-BE88-44DA-9E82-0B3CDB26DC57}" destId="{727734AD-99A5-44AD-8254-7828EF274D69}" srcOrd="3" destOrd="0" presId="urn:microsoft.com/office/officeart/2005/8/layout/orgChart1"/>
    <dgm:cxn modelId="{E8ACE43C-4178-4634-B4E0-79F027448F95}" type="presParOf" srcId="{727734AD-99A5-44AD-8254-7828EF274D69}" destId="{5CFB8CEE-C194-463E-94FF-1304E21629AB}" srcOrd="0" destOrd="0" presId="urn:microsoft.com/office/officeart/2005/8/layout/orgChart1"/>
    <dgm:cxn modelId="{F4111688-0D27-49C8-98DF-4199B822C72F}" type="presParOf" srcId="{5CFB8CEE-C194-463E-94FF-1304E21629AB}" destId="{0E4DB137-3872-4615-A648-142351C6340B}" srcOrd="0" destOrd="0" presId="urn:microsoft.com/office/officeart/2005/8/layout/orgChart1"/>
    <dgm:cxn modelId="{5F2AA128-A062-489B-A59B-F466A9CC5964}" type="presParOf" srcId="{5CFB8CEE-C194-463E-94FF-1304E21629AB}" destId="{E853D509-3A70-448C-9BAA-769159CD9CF9}" srcOrd="1" destOrd="0" presId="urn:microsoft.com/office/officeart/2005/8/layout/orgChart1"/>
    <dgm:cxn modelId="{CDF82D11-B6BB-42C0-9F0D-BA9B54348B48}" type="presParOf" srcId="{727734AD-99A5-44AD-8254-7828EF274D69}" destId="{FA1F333F-72DF-482E-A0FA-EF874CD0807D}" srcOrd="1" destOrd="0" presId="urn:microsoft.com/office/officeart/2005/8/layout/orgChart1"/>
    <dgm:cxn modelId="{170EB1FE-8415-49E0-BD94-EC52427C8CA9}" type="presParOf" srcId="{FA1F333F-72DF-482E-A0FA-EF874CD0807D}" destId="{08875FA2-15C0-4237-A640-C88EEA68D44A}" srcOrd="0" destOrd="0" presId="urn:microsoft.com/office/officeart/2005/8/layout/orgChart1"/>
    <dgm:cxn modelId="{FE52889A-9FB0-46A8-B8CE-797F5CECBD4F}" type="presParOf" srcId="{FA1F333F-72DF-482E-A0FA-EF874CD0807D}" destId="{F4F60717-7216-4E2B-8C8E-B57A4644473A}" srcOrd="1" destOrd="0" presId="urn:microsoft.com/office/officeart/2005/8/layout/orgChart1"/>
    <dgm:cxn modelId="{4FDF34B2-8491-4C5D-B8B8-6D1B057FB820}" type="presParOf" srcId="{F4F60717-7216-4E2B-8C8E-B57A4644473A}" destId="{FA58014F-6B8A-4619-A4DF-0DC32E293F9D}" srcOrd="0" destOrd="0" presId="urn:microsoft.com/office/officeart/2005/8/layout/orgChart1"/>
    <dgm:cxn modelId="{ACEE4DC8-F9AD-4AD4-8284-6FE25D55B7F3}" type="presParOf" srcId="{FA58014F-6B8A-4619-A4DF-0DC32E293F9D}" destId="{4E1CA760-4457-40ED-9CC5-4B21E0341F9F}" srcOrd="0" destOrd="0" presId="urn:microsoft.com/office/officeart/2005/8/layout/orgChart1"/>
    <dgm:cxn modelId="{16F171B5-6F51-4203-8DDC-06365B6F9AAB}" type="presParOf" srcId="{FA58014F-6B8A-4619-A4DF-0DC32E293F9D}" destId="{105980E9-67EF-4718-BCAD-6221FFEB5DE8}" srcOrd="1" destOrd="0" presId="urn:microsoft.com/office/officeart/2005/8/layout/orgChart1"/>
    <dgm:cxn modelId="{42FDD388-054C-4BCA-B1FA-E90837F7A95C}" type="presParOf" srcId="{F4F60717-7216-4E2B-8C8E-B57A4644473A}" destId="{47D9A9AB-41A6-4E77-B5CF-9EB33A9DDFA4}" srcOrd="1" destOrd="0" presId="urn:microsoft.com/office/officeart/2005/8/layout/orgChart1"/>
    <dgm:cxn modelId="{65E1F685-3E13-489D-8733-17FB19625325}" type="presParOf" srcId="{F4F60717-7216-4E2B-8C8E-B57A4644473A}" destId="{920DDF40-6DC1-44BA-A6E5-F61A5558C534}" srcOrd="2" destOrd="0" presId="urn:microsoft.com/office/officeart/2005/8/layout/orgChart1"/>
    <dgm:cxn modelId="{BBA24AC7-D7BA-4B6A-A7D3-520B82E9A492}" type="presParOf" srcId="{727734AD-99A5-44AD-8254-7828EF274D69}" destId="{BAC6611C-4FF9-40E6-AD25-0137BBEEAF76}" srcOrd="2" destOrd="0" presId="urn:microsoft.com/office/officeart/2005/8/layout/orgChart1"/>
    <dgm:cxn modelId="{8B088A4E-8949-492E-91A8-3E1CDF9C0DDE}" type="presParOf" srcId="{648E37ED-BE88-44DA-9E82-0B3CDB26DC57}" destId="{A4F8B825-0BE3-4D50-B161-CCB924E57C43}" srcOrd="4" destOrd="0" presId="urn:microsoft.com/office/officeart/2005/8/layout/orgChart1"/>
    <dgm:cxn modelId="{B6FE92ED-729F-4901-838B-3B7F23B3437F}" type="presParOf" srcId="{648E37ED-BE88-44DA-9E82-0B3CDB26DC57}" destId="{1DDD76A8-BA3C-41E0-9F80-7DCF2AA1FDC2}" srcOrd="5" destOrd="0" presId="urn:microsoft.com/office/officeart/2005/8/layout/orgChart1"/>
    <dgm:cxn modelId="{05FE609D-88BD-4E1D-AE91-9B60861CD6D2}" type="presParOf" srcId="{1DDD76A8-BA3C-41E0-9F80-7DCF2AA1FDC2}" destId="{84A0EC34-F3DC-45FD-83CA-8D2B5868EE05}" srcOrd="0" destOrd="0" presId="urn:microsoft.com/office/officeart/2005/8/layout/orgChart1"/>
    <dgm:cxn modelId="{0AA76BC5-EA7A-495D-A592-E13B49A66597}" type="presParOf" srcId="{84A0EC34-F3DC-45FD-83CA-8D2B5868EE05}" destId="{1F0EAA15-6A20-4562-87E5-31F461096886}" srcOrd="0" destOrd="0" presId="urn:microsoft.com/office/officeart/2005/8/layout/orgChart1"/>
    <dgm:cxn modelId="{0050BC7C-9C0F-4F4A-95B4-3CA55640331C}" type="presParOf" srcId="{84A0EC34-F3DC-45FD-83CA-8D2B5868EE05}" destId="{25794D0C-04A5-4DB0-96BA-173A86096CEF}" srcOrd="1" destOrd="0" presId="urn:microsoft.com/office/officeart/2005/8/layout/orgChart1"/>
    <dgm:cxn modelId="{DA3C8BAF-B0D5-4674-A71C-D226652B129C}" type="presParOf" srcId="{1DDD76A8-BA3C-41E0-9F80-7DCF2AA1FDC2}" destId="{8CC02398-58C9-486F-BFBB-0E06FD121E4D}" srcOrd="1" destOrd="0" presId="urn:microsoft.com/office/officeart/2005/8/layout/orgChart1"/>
    <dgm:cxn modelId="{D4344933-840B-4206-BF2F-45D52FF4452D}" type="presParOf" srcId="{8CC02398-58C9-486F-BFBB-0E06FD121E4D}" destId="{31DDE53D-D823-41F6-ACC1-814269CFEBB8}" srcOrd="0" destOrd="0" presId="urn:microsoft.com/office/officeart/2005/8/layout/orgChart1"/>
    <dgm:cxn modelId="{E713BBF1-219F-4979-AB55-C04F9B8A6627}" type="presParOf" srcId="{8CC02398-58C9-486F-BFBB-0E06FD121E4D}" destId="{019889B9-9918-47DD-A188-684487C7CB9B}" srcOrd="1" destOrd="0" presId="urn:microsoft.com/office/officeart/2005/8/layout/orgChart1"/>
    <dgm:cxn modelId="{00979107-234D-42F0-8427-269BA72609BA}" type="presParOf" srcId="{019889B9-9918-47DD-A188-684487C7CB9B}" destId="{79A57D90-39C8-4FC5-884F-154C9023B3A9}" srcOrd="0" destOrd="0" presId="urn:microsoft.com/office/officeart/2005/8/layout/orgChart1"/>
    <dgm:cxn modelId="{E0C8ABC1-A490-495B-8C41-97817EF5F4F9}" type="presParOf" srcId="{79A57D90-39C8-4FC5-884F-154C9023B3A9}" destId="{F08A20E4-E17E-4C6F-AB9C-BE3368E34433}" srcOrd="0" destOrd="0" presId="urn:microsoft.com/office/officeart/2005/8/layout/orgChart1"/>
    <dgm:cxn modelId="{2F02216E-5976-47F4-ADE1-CDE37EDB5F83}" type="presParOf" srcId="{79A57D90-39C8-4FC5-884F-154C9023B3A9}" destId="{A302A3D1-1EF8-4119-B610-0E35CF6FB13D}" srcOrd="1" destOrd="0" presId="urn:microsoft.com/office/officeart/2005/8/layout/orgChart1"/>
    <dgm:cxn modelId="{74894013-6CF9-4B56-8573-64BFFF5F9E0C}" type="presParOf" srcId="{019889B9-9918-47DD-A188-684487C7CB9B}" destId="{FC0D474E-3F51-433E-8957-B6524A2AB2C9}" srcOrd="1" destOrd="0" presId="urn:microsoft.com/office/officeart/2005/8/layout/orgChart1"/>
    <dgm:cxn modelId="{352EC118-D17F-4EAB-87EC-4AF6EB4B6388}" type="presParOf" srcId="{019889B9-9918-47DD-A188-684487C7CB9B}" destId="{C85A86C1-6CF2-4AF5-9DAE-670AAC8E4AEC}" srcOrd="2" destOrd="0" presId="urn:microsoft.com/office/officeart/2005/8/layout/orgChart1"/>
    <dgm:cxn modelId="{265F2C67-CCD9-4433-A93E-69E975CC64AC}" type="presParOf" srcId="{8CC02398-58C9-486F-BFBB-0E06FD121E4D}" destId="{706AAB53-9E92-4159-BF92-8A02CC1D977B}" srcOrd="2" destOrd="0" presId="urn:microsoft.com/office/officeart/2005/8/layout/orgChart1"/>
    <dgm:cxn modelId="{A20C051A-8D5D-4207-8436-808AA0B74651}" type="presParOf" srcId="{8CC02398-58C9-486F-BFBB-0E06FD121E4D}" destId="{FF0D3851-2513-4DCB-B7D1-8ACE9B54611D}" srcOrd="3" destOrd="0" presId="urn:microsoft.com/office/officeart/2005/8/layout/orgChart1"/>
    <dgm:cxn modelId="{95B225A0-FBE9-40CE-AAAB-1891CDBD7E22}" type="presParOf" srcId="{FF0D3851-2513-4DCB-B7D1-8ACE9B54611D}" destId="{17621403-0384-4BCE-B205-6811D367928D}" srcOrd="0" destOrd="0" presId="urn:microsoft.com/office/officeart/2005/8/layout/orgChart1"/>
    <dgm:cxn modelId="{616BC4A2-5851-4E8C-8B8C-77566E231FA1}" type="presParOf" srcId="{17621403-0384-4BCE-B205-6811D367928D}" destId="{9F995573-7320-494B-8E54-AE421A76696F}" srcOrd="0" destOrd="0" presId="urn:microsoft.com/office/officeart/2005/8/layout/orgChart1"/>
    <dgm:cxn modelId="{2019A0AC-13D8-4790-98FC-C1231C6EB605}" type="presParOf" srcId="{17621403-0384-4BCE-B205-6811D367928D}" destId="{E1CB34A5-3196-4D9C-9237-0AA4F2327707}" srcOrd="1" destOrd="0" presId="urn:microsoft.com/office/officeart/2005/8/layout/orgChart1"/>
    <dgm:cxn modelId="{89D6FE35-3C2E-43B7-B782-FF974E9A3AC5}" type="presParOf" srcId="{FF0D3851-2513-4DCB-B7D1-8ACE9B54611D}" destId="{ABEE50C5-BECC-473D-847F-FBE5B6FEFB90}" srcOrd="1" destOrd="0" presId="urn:microsoft.com/office/officeart/2005/8/layout/orgChart1"/>
    <dgm:cxn modelId="{30F1B8E4-E971-41AB-B764-D5E84BE62E0D}" type="presParOf" srcId="{FF0D3851-2513-4DCB-B7D1-8ACE9B54611D}" destId="{E4F36E0B-C291-43C0-B3EC-C52798A42D80}" srcOrd="2" destOrd="0" presId="urn:microsoft.com/office/officeart/2005/8/layout/orgChart1"/>
    <dgm:cxn modelId="{59C00BA6-2B87-434D-BC7D-79386E9E6259}" type="presParOf" srcId="{8CC02398-58C9-486F-BFBB-0E06FD121E4D}" destId="{4BE6F45E-5A44-4CE9-87B0-84F9D89A8AD8}" srcOrd="4" destOrd="0" presId="urn:microsoft.com/office/officeart/2005/8/layout/orgChart1"/>
    <dgm:cxn modelId="{39E41349-EDE2-48E0-BAA1-B4EF716713FC}" type="presParOf" srcId="{8CC02398-58C9-486F-BFBB-0E06FD121E4D}" destId="{DA896703-0316-4F2D-BA5C-819883D57FB9}" srcOrd="5" destOrd="0" presId="urn:microsoft.com/office/officeart/2005/8/layout/orgChart1"/>
    <dgm:cxn modelId="{309941EE-4FBD-4A1A-9772-7DC067DA83CD}" type="presParOf" srcId="{DA896703-0316-4F2D-BA5C-819883D57FB9}" destId="{0F8132FD-B5D8-4CFF-A487-5ED0F536B847}" srcOrd="0" destOrd="0" presId="urn:microsoft.com/office/officeart/2005/8/layout/orgChart1"/>
    <dgm:cxn modelId="{14042B36-19CA-434C-9ED3-656B03387949}" type="presParOf" srcId="{0F8132FD-B5D8-4CFF-A487-5ED0F536B847}" destId="{F5939FFC-E7D4-48FE-B436-69C9EBCC63BC}" srcOrd="0" destOrd="0" presId="urn:microsoft.com/office/officeart/2005/8/layout/orgChart1"/>
    <dgm:cxn modelId="{7021839E-0F52-4F8D-93BA-57E91D2D4827}" type="presParOf" srcId="{0F8132FD-B5D8-4CFF-A487-5ED0F536B847}" destId="{572C763A-5A1B-48D0-8021-D24F6A465EBF}" srcOrd="1" destOrd="0" presId="urn:microsoft.com/office/officeart/2005/8/layout/orgChart1"/>
    <dgm:cxn modelId="{97E075B6-88B9-47E3-A53B-4E1188E071F7}" type="presParOf" srcId="{DA896703-0316-4F2D-BA5C-819883D57FB9}" destId="{8326E95A-2381-4724-8FB2-8B37157344E1}" srcOrd="1" destOrd="0" presId="urn:microsoft.com/office/officeart/2005/8/layout/orgChart1"/>
    <dgm:cxn modelId="{8E77BC46-9BE4-4614-8596-8B6BA2F5CECB}" type="presParOf" srcId="{DA896703-0316-4F2D-BA5C-819883D57FB9}" destId="{D2A846D1-9D94-4126-B6FD-D2B66FDA8A00}" srcOrd="2" destOrd="0" presId="urn:microsoft.com/office/officeart/2005/8/layout/orgChart1"/>
    <dgm:cxn modelId="{10CE7AC9-191A-41F3-9523-BD12B4F03A70}" type="presParOf" srcId="{8CC02398-58C9-486F-BFBB-0E06FD121E4D}" destId="{A730FFB6-1376-41C4-9876-EB238F30703E}" srcOrd="6" destOrd="0" presId="urn:microsoft.com/office/officeart/2005/8/layout/orgChart1"/>
    <dgm:cxn modelId="{7EAE3610-65A5-4D51-A91B-529DB6CA8742}" type="presParOf" srcId="{8CC02398-58C9-486F-BFBB-0E06FD121E4D}" destId="{42E1D3CD-D696-47A5-B645-E054E910F60E}" srcOrd="7" destOrd="0" presId="urn:microsoft.com/office/officeart/2005/8/layout/orgChart1"/>
    <dgm:cxn modelId="{6EB05E5B-38A5-43DD-9C6E-C4EF3A6DFCA2}" type="presParOf" srcId="{42E1D3CD-D696-47A5-B645-E054E910F60E}" destId="{72C1C0B0-3AF4-410E-9C1B-1830C43B78A8}" srcOrd="0" destOrd="0" presId="urn:microsoft.com/office/officeart/2005/8/layout/orgChart1"/>
    <dgm:cxn modelId="{5B0C72AB-8A5C-4127-8F25-9841067D5155}" type="presParOf" srcId="{72C1C0B0-3AF4-410E-9C1B-1830C43B78A8}" destId="{A628E0B5-4D68-4A92-BCEE-455522C1BAE6}" srcOrd="0" destOrd="0" presId="urn:microsoft.com/office/officeart/2005/8/layout/orgChart1"/>
    <dgm:cxn modelId="{CB6E8512-50D8-4431-BD23-4B876AECA502}" type="presParOf" srcId="{72C1C0B0-3AF4-410E-9C1B-1830C43B78A8}" destId="{A60E32DE-1E04-4E0A-9A7C-060ACC892EDC}" srcOrd="1" destOrd="0" presId="urn:microsoft.com/office/officeart/2005/8/layout/orgChart1"/>
    <dgm:cxn modelId="{E9B8B371-335C-489A-8320-745840D78FA0}" type="presParOf" srcId="{42E1D3CD-D696-47A5-B645-E054E910F60E}" destId="{9740ECE8-3A90-47FA-AE54-B6EDEAA1ED88}" srcOrd="1" destOrd="0" presId="urn:microsoft.com/office/officeart/2005/8/layout/orgChart1"/>
    <dgm:cxn modelId="{3C3B8DDC-8B38-4445-921B-BB4E21B8CCAD}" type="presParOf" srcId="{42E1D3CD-D696-47A5-B645-E054E910F60E}" destId="{7C62CAE8-6A97-4A32-B6DA-C4D9FD3C9934}" srcOrd="2" destOrd="0" presId="urn:microsoft.com/office/officeart/2005/8/layout/orgChart1"/>
    <dgm:cxn modelId="{97C26767-B00F-4E5C-9BB2-6DCE658B46B1}" type="presParOf" srcId="{1DDD76A8-BA3C-41E0-9F80-7DCF2AA1FDC2}" destId="{76FE0EE0-F3FA-4101-938B-9CFE9CCEEB97}" srcOrd="2" destOrd="0" presId="urn:microsoft.com/office/officeart/2005/8/layout/orgChart1"/>
    <dgm:cxn modelId="{ED1C97E8-4B1E-45B0-8ABC-812D3C92C636}" type="presParOf" srcId="{648E37ED-BE88-44DA-9E82-0B3CDB26DC57}" destId="{5ABF2390-1F15-460E-8DF5-7B3A16A3200F}" srcOrd="6" destOrd="0" presId="urn:microsoft.com/office/officeart/2005/8/layout/orgChart1"/>
    <dgm:cxn modelId="{85223DFB-9895-42A8-B9E0-5C765CAC3BF0}" type="presParOf" srcId="{648E37ED-BE88-44DA-9E82-0B3CDB26DC57}" destId="{80D417A8-DF32-49B6-9A5E-4D8013BE50FF}" srcOrd="7" destOrd="0" presId="urn:microsoft.com/office/officeart/2005/8/layout/orgChart1"/>
    <dgm:cxn modelId="{44D2DD9B-073C-40FC-92B5-E1C38F45C5B5}" type="presParOf" srcId="{80D417A8-DF32-49B6-9A5E-4D8013BE50FF}" destId="{525F4507-1AEF-4F95-ACDF-D34113159602}" srcOrd="0" destOrd="0" presId="urn:microsoft.com/office/officeart/2005/8/layout/orgChart1"/>
    <dgm:cxn modelId="{E6B70DD7-C45B-4C6B-846D-1FD9D357B065}" type="presParOf" srcId="{525F4507-1AEF-4F95-ACDF-D34113159602}" destId="{62F79621-E09B-4444-893A-337D064A8E7A}" srcOrd="0" destOrd="0" presId="urn:microsoft.com/office/officeart/2005/8/layout/orgChart1"/>
    <dgm:cxn modelId="{06B5BA20-898E-4EA2-B513-F025B0031AE3}" type="presParOf" srcId="{525F4507-1AEF-4F95-ACDF-D34113159602}" destId="{97BC8C8F-8AC5-49DA-9DA9-2D01AB356786}" srcOrd="1" destOrd="0" presId="urn:microsoft.com/office/officeart/2005/8/layout/orgChart1"/>
    <dgm:cxn modelId="{74A1F482-A35B-49B3-AA3B-A19127BBA105}" type="presParOf" srcId="{80D417A8-DF32-49B6-9A5E-4D8013BE50FF}" destId="{8136F4C2-ACFB-44CA-A099-5D21927B541F}" srcOrd="1" destOrd="0" presId="urn:microsoft.com/office/officeart/2005/8/layout/orgChart1"/>
    <dgm:cxn modelId="{24A43BD4-41C1-4615-BB1F-FAB8EBE45F07}" type="presParOf" srcId="{8136F4C2-ACFB-44CA-A099-5D21927B541F}" destId="{A30C50AA-FCDA-4091-AC7B-FB328FC95105}" srcOrd="0" destOrd="0" presId="urn:microsoft.com/office/officeart/2005/8/layout/orgChart1"/>
    <dgm:cxn modelId="{793767DE-D0AF-4565-85DD-B7C160F8051C}" type="presParOf" srcId="{8136F4C2-ACFB-44CA-A099-5D21927B541F}" destId="{BC4A8CB3-7CCE-4C88-8DEF-D94957D3FD61}" srcOrd="1" destOrd="0" presId="urn:microsoft.com/office/officeart/2005/8/layout/orgChart1"/>
    <dgm:cxn modelId="{C49900C4-91EA-4B66-9714-1D82025A1AC0}" type="presParOf" srcId="{BC4A8CB3-7CCE-4C88-8DEF-D94957D3FD61}" destId="{ABF2A6B9-84B1-48F2-8265-C9FDC9937FA9}" srcOrd="0" destOrd="0" presId="urn:microsoft.com/office/officeart/2005/8/layout/orgChart1"/>
    <dgm:cxn modelId="{5B08D329-C456-4748-ABDF-80A83EC5C371}" type="presParOf" srcId="{ABF2A6B9-84B1-48F2-8265-C9FDC9937FA9}" destId="{A8B20481-97A9-482E-A1E8-4E83F37F8577}" srcOrd="0" destOrd="0" presId="urn:microsoft.com/office/officeart/2005/8/layout/orgChart1"/>
    <dgm:cxn modelId="{32705C11-7283-42B3-8514-8442549BB28A}" type="presParOf" srcId="{ABF2A6B9-84B1-48F2-8265-C9FDC9937FA9}" destId="{F263731E-9DE9-4EBD-886E-F2EBC02FB338}" srcOrd="1" destOrd="0" presId="urn:microsoft.com/office/officeart/2005/8/layout/orgChart1"/>
    <dgm:cxn modelId="{2E4D479F-E05B-4CF2-B8D0-41396E878F21}" type="presParOf" srcId="{BC4A8CB3-7CCE-4C88-8DEF-D94957D3FD61}" destId="{8D9AE456-FBBB-4E1B-AA3C-758C3938408E}" srcOrd="1" destOrd="0" presId="urn:microsoft.com/office/officeart/2005/8/layout/orgChart1"/>
    <dgm:cxn modelId="{65F54D10-A3FC-41F3-9419-2080E01B6772}" type="presParOf" srcId="{BC4A8CB3-7CCE-4C88-8DEF-D94957D3FD61}" destId="{BCE89C7B-FD1C-4D95-A934-50A3E3C07551}" srcOrd="2" destOrd="0" presId="urn:microsoft.com/office/officeart/2005/8/layout/orgChart1"/>
    <dgm:cxn modelId="{9C855381-42A1-431E-80A0-BD735ACC7D69}" type="presParOf" srcId="{8136F4C2-ACFB-44CA-A099-5D21927B541F}" destId="{5F9F0C11-2764-4A11-AFDE-E9CE45401B6A}" srcOrd="2" destOrd="0" presId="urn:microsoft.com/office/officeart/2005/8/layout/orgChart1"/>
    <dgm:cxn modelId="{B1D20C9D-4384-483D-87EB-1CA69CAA3905}" type="presParOf" srcId="{8136F4C2-ACFB-44CA-A099-5D21927B541F}" destId="{027C8A55-E4F8-4F90-AD04-AC037F4CF44B}" srcOrd="3" destOrd="0" presId="urn:microsoft.com/office/officeart/2005/8/layout/orgChart1"/>
    <dgm:cxn modelId="{7364B832-3C44-4C02-AA58-2EBCC9E5184D}" type="presParOf" srcId="{027C8A55-E4F8-4F90-AD04-AC037F4CF44B}" destId="{68952D23-8B05-44FF-B941-23197D744259}" srcOrd="0" destOrd="0" presId="urn:microsoft.com/office/officeart/2005/8/layout/orgChart1"/>
    <dgm:cxn modelId="{53745112-A9FE-4600-B204-B560C2EC5634}" type="presParOf" srcId="{68952D23-8B05-44FF-B941-23197D744259}" destId="{E728B817-F411-474C-8371-9D86CBD56525}" srcOrd="0" destOrd="0" presId="urn:microsoft.com/office/officeart/2005/8/layout/orgChart1"/>
    <dgm:cxn modelId="{9CE2CB19-7770-4359-91EB-FBE5830B8FD4}" type="presParOf" srcId="{68952D23-8B05-44FF-B941-23197D744259}" destId="{CFDBF3CE-E3B0-416A-A6AB-853608394D4C}" srcOrd="1" destOrd="0" presId="urn:microsoft.com/office/officeart/2005/8/layout/orgChart1"/>
    <dgm:cxn modelId="{92DB6C65-5FE4-41B8-AE03-BE0A19AA9BEC}" type="presParOf" srcId="{027C8A55-E4F8-4F90-AD04-AC037F4CF44B}" destId="{D410DFA7-651C-4E9D-84B1-7B97302C9C43}" srcOrd="1" destOrd="0" presId="urn:microsoft.com/office/officeart/2005/8/layout/orgChart1"/>
    <dgm:cxn modelId="{E54B0F85-F589-4FA0-BE18-7DFD94FA8C04}" type="presParOf" srcId="{027C8A55-E4F8-4F90-AD04-AC037F4CF44B}" destId="{373073D5-E172-4005-85F1-62AF35F299C8}" srcOrd="2" destOrd="0" presId="urn:microsoft.com/office/officeart/2005/8/layout/orgChart1"/>
    <dgm:cxn modelId="{8BDE1E1A-FC4D-42DD-A0FA-0828F084404A}" type="presParOf" srcId="{80D417A8-DF32-49B6-9A5E-4D8013BE50FF}" destId="{558CB54E-BBAA-4526-BB1D-DDA504415B3F}" srcOrd="2" destOrd="0" presId="urn:microsoft.com/office/officeart/2005/8/layout/orgChart1"/>
    <dgm:cxn modelId="{0194B3E9-E379-4BB2-B1F6-92475CF15DF7}" type="presParOf" srcId="{410E12FB-10D0-4952-AF3F-DE64114B349C}" destId="{E6722CAA-6310-4FA0-8BD2-0103A3BCEC46}" srcOrd="2" destOrd="0" presId="urn:microsoft.com/office/officeart/2005/8/layout/orgChart1"/>
    <dgm:cxn modelId="{2AB5FE54-1B5D-4371-88A5-21EDCF1117E5}" type="presParOf" srcId="{E6722CAA-6310-4FA0-8BD2-0103A3BCEC46}" destId="{176D5CA7-7CD0-468A-BD45-592D12C3F35B}" srcOrd="0" destOrd="0" presId="urn:microsoft.com/office/officeart/2005/8/layout/orgChart1"/>
    <dgm:cxn modelId="{A839291C-A855-42D1-84FA-2647E3CE90C9}" type="presParOf" srcId="{E6722CAA-6310-4FA0-8BD2-0103A3BCEC46}" destId="{29E41321-3E21-448C-A985-9C9323216DD5}" srcOrd="1" destOrd="0" presId="urn:microsoft.com/office/officeart/2005/8/layout/orgChart1"/>
    <dgm:cxn modelId="{D3D6FCD6-D08E-4BA1-85CF-A1F15B6E746D}" type="presParOf" srcId="{29E41321-3E21-448C-A985-9C9323216DD5}" destId="{11AE1667-CBEF-478E-8494-383D435C6ED8}" srcOrd="0" destOrd="0" presId="urn:microsoft.com/office/officeart/2005/8/layout/orgChart1"/>
    <dgm:cxn modelId="{D06D46AD-8360-44BF-8106-1B385D595B3E}" type="presParOf" srcId="{11AE1667-CBEF-478E-8494-383D435C6ED8}" destId="{90FF6347-40D2-4D2E-9A22-9446E4DE89B4}" srcOrd="0" destOrd="0" presId="urn:microsoft.com/office/officeart/2005/8/layout/orgChart1"/>
    <dgm:cxn modelId="{BC2EEA17-60EA-49C6-BF73-BFE8919DA493}" type="presParOf" srcId="{11AE1667-CBEF-478E-8494-383D435C6ED8}" destId="{9202BB4E-47ED-492D-9B7A-45E5F45D33B2}" srcOrd="1" destOrd="0" presId="urn:microsoft.com/office/officeart/2005/8/layout/orgChart1"/>
    <dgm:cxn modelId="{FAFCBBB8-C414-4628-ADE8-F558C2033B62}" type="presParOf" srcId="{29E41321-3E21-448C-A985-9C9323216DD5}" destId="{5EBD8941-3493-41FF-9403-2BFF690CE321}" srcOrd="1" destOrd="0" presId="urn:microsoft.com/office/officeart/2005/8/layout/orgChart1"/>
    <dgm:cxn modelId="{5698F08B-6BA1-42B4-8ED2-27FD8FB28335}" type="presParOf" srcId="{29E41321-3E21-448C-A985-9C9323216DD5}" destId="{34ADEA9D-4FCC-4ABE-9D41-F66508964997}" srcOrd="2" destOrd="0" presId="urn:microsoft.com/office/officeart/2005/8/layout/orgChart1"/>
    <dgm:cxn modelId="{ACF6B951-6581-42FB-9E23-B70E0D4B7579}" type="presParOf" srcId="{E6722CAA-6310-4FA0-8BD2-0103A3BCEC46}" destId="{6256DE01-4BDA-4A2F-8224-CC323401C227}" srcOrd="2" destOrd="0" presId="urn:microsoft.com/office/officeart/2005/8/layout/orgChart1"/>
    <dgm:cxn modelId="{C07BB3AC-CF18-4AFB-B6E9-9CD917043DBC}" type="presParOf" srcId="{E6722CAA-6310-4FA0-8BD2-0103A3BCEC46}" destId="{CCA5BF6C-83E1-4610-880C-3A917E3AEC97}" srcOrd="3" destOrd="0" presId="urn:microsoft.com/office/officeart/2005/8/layout/orgChart1"/>
    <dgm:cxn modelId="{011F2F3B-071E-42FB-8125-5C3F4F2569C4}" type="presParOf" srcId="{CCA5BF6C-83E1-4610-880C-3A917E3AEC97}" destId="{08F2536D-FE0E-401B-B99A-FCC17372FBA7}" srcOrd="0" destOrd="0" presId="urn:microsoft.com/office/officeart/2005/8/layout/orgChart1"/>
    <dgm:cxn modelId="{25F80AA1-BB76-4EBB-AAB4-0AEA704F9BCF}" type="presParOf" srcId="{08F2536D-FE0E-401B-B99A-FCC17372FBA7}" destId="{14749F40-1F6F-4088-89A9-9547CEF2EDBC}" srcOrd="0" destOrd="0" presId="urn:microsoft.com/office/officeart/2005/8/layout/orgChart1"/>
    <dgm:cxn modelId="{5E3B3413-A5C1-4EBE-BE6F-9A3664BDC4AB}" type="presParOf" srcId="{08F2536D-FE0E-401B-B99A-FCC17372FBA7}" destId="{352A04F1-AE7A-40D9-9079-0CF5ADBF1BA8}" srcOrd="1" destOrd="0" presId="urn:microsoft.com/office/officeart/2005/8/layout/orgChart1"/>
    <dgm:cxn modelId="{1FC50564-13E9-4156-8D52-D10AA78D9AFE}" type="presParOf" srcId="{CCA5BF6C-83E1-4610-880C-3A917E3AEC97}" destId="{0A6B7DDF-F6DE-4EF3-8B5C-0AFF3420F344}" srcOrd="1" destOrd="0" presId="urn:microsoft.com/office/officeart/2005/8/layout/orgChart1"/>
    <dgm:cxn modelId="{9E74968C-715D-426E-B4E3-70D287E73385}" type="presParOf" srcId="{CCA5BF6C-83E1-4610-880C-3A917E3AEC97}" destId="{93F1BF1A-0292-4752-9AB2-7D1A7F105FB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7236E-0BB2-47DC-B3A9-3A4A60D3F204}"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156504F7-1439-4885-979E-F2B7203BB50D}">
      <dgm:prSet/>
      <dgm:spPr/>
      <dgm:t>
        <a:bodyPr/>
        <a:lstStyle/>
        <a:p>
          <a:r>
            <a:rPr lang="tr-TR" b="1" i="0" baseline="0"/>
            <a:t>Eğitim Hizmetleri</a:t>
          </a:r>
          <a:endParaRPr lang="en-US"/>
        </a:p>
      </dgm:t>
    </dgm:pt>
    <dgm:pt modelId="{5A88CAB9-D280-4571-AAEF-CB5383E476D9}" type="parTrans" cxnId="{206711BF-340E-4127-A1B6-E4D61959CF8D}">
      <dgm:prSet/>
      <dgm:spPr/>
      <dgm:t>
        <a:bodyPr/>
        <a:lstStyle/>
        <a:p>
          <a:endParaRPr lang="en-US"/>
        </a:p>
      </dgm:t>
    </dgm:pt>
    <dgm:pt modelId="{69F0FCAC-7BF0-4367-A632-BF09C25AE73C}" type="sibTrans" cxnId="{206711BF-340E-4127-A1B6-E4D61959CF8D}">
      <dgm:prSet/>
      <dgm:spPr/>
      <dgm:t>
        <a:bodyPr/>
        <a:lstStyle/>
        <a:p>
          <a:endParaRPr lang="en-US"/>
        </a:p>
      </dgm:t>
    </dgm:pt>
    <dgm:pt modelId="{81CE39DF-37B8-45D7-A840-E259B4B1E018}">
      <dgm:prSet/>
      <dgm:spPr/>
      <dgm:t>
        <a:bodyPr/>
        <a:lstStyle/>
        <a:p>
          <a:r>
            <a:rPr lang="tr-TR" b="1" i="0" baseline="0"/>
            <a:t>Sağlık Hizmetleri</a:t>
          </a:r>
          <a:endParaRPr lang="en-US"/>
        </a:p>
      </dgm:t>
    </dgm:pt>
    <dgm:pt modelId="{4951520B-4321-4144-995C-7C2A97FDA0DC}" type="parTrans" cxnId="{369E1DFB-5AE3-4FB7-838B-883D08A5D4A2}">
      <dgm:prSet/>
      <dgm:spPr/>
      <dgm:t>
        <a:bodyPr/>
        <a:lstStyle/>
        <a:p>
          <a:endParaRPr lang="en-US"/>
        </a:p>
      </dgm:t>
    </dgm:pt>
    <dgm:pt modelId="{A84BED7D-9678-485F-9F95-AA9640DE466A}" type="sibTrans" cxnId="{369E1DFB-5AE3-4FB7-838B-883D08A5D4A2}">
      <dgm:prSet/>
      <dgm:spPr/>
      <dgm:t>
        <a:bodyPr/>
        <a:lstStyle/>
        <a:p>
          <a:endParaRPr lang="en-US"/>
        </a:p>
      </dgm:t>
    </dgm:pt>
    <dgm:pt modelId="{FA8E07CC-0B25-4692-B8F8-887551C628D9}">
      <dgm:prSet/>
      <dgm:spPr/>
      <dgm:t>
        <a:bodyPr/>
        <a:lstStyle/>
        <a:p>
          <a:r>
            <a:rPr lang="tr-TR" b="1" i="0" baseline="0" dirty="0">
              <a:solidFill>
                <a:srgbClr val="FF0000"/>
              </a:solidFill>
            </a:rPr>
            <a:t>İdari Hizmetler</a:t>
          </a:r>
          <a:endParaRPr lang="en-US" dirty="0">
            <a:solidFill>
              <a:srgbClr val="FF0000"/>
            </a:solidFill>
          </a:endParaRPr>
        </a:p>
      </dgm:t>
    </dgm:pt>
    <dgm:pt modelId="{8E04DF97-AC33-4EEC-AE6B-683F1132EAF2}" type="parTrans" cxnId="{66D9E21F-B08B-4142-A9FB-49C7D866F154}">
      <dgm:prSet/>
      <dgm:spPr/>
      <dgm:t>
        <a:bodyPr/>
        <a:lstStyle/>
        <a:p>
          <a:endParaRPr lang="en-US"/>
        </a:p>
      </dgm:t>
    </dgm:pt>
    <dgm:pt modelId="{F3371E56-ABAA-4F0F-8C40-5055010D4F1B}" type="sibTrans" cxnId="{66D9E21F-B08B-4142-A9FB-49C7D866F154}">
      <dgm:prSet/>
      <dgm:spPr/>
      <dgm:t>
        <a:bodyPr/>
        <a:lstStyle/>
        <a:p>
          <a:endParaRPr lang="en-US"/>
        </a:p>
      </dgm:t>
    </dgm:pt>
    <dgm:pt modelId="{1515CE4D-0B1D-4E79-B7C5-1025FED5C142}">
      <dgm:prSet/>
      <dgm:spPr/>
      <dgm:t>
        <a:bodyPr/>
        <a:lstStyle/>
        <a:p>
          <a:r>
            <a:rPr lang="tr-TR" b="1" i="0" baseline="0"/>
            <a:t>Akademik Personelin Katıldığı Yurtdışı Faaliyetleri</a:t>
          </a:r>
          <a:endParaRPr lang="en-US"/>
        </a:p>
      </dgm:t>
    </dgm:pt>
    <dgm:pt modelId="{F184563B-B774-4F3B-8A0A-F1AA3E8F81D3}" type="parTrans" cxnId="{7352DF60-852F-48C1-8BD5-4FCAFC93C3D5}">
      <dgm:prSet/>
      <dgm:spPr/>
      <dgm:t>
        <a:bodyPr/>
        <a:lstStyle/>
        <a:p>
          <a:endParaRPr lang="en-US"/>
        </a:p>
      </dgm:t>
    </dgm:pt>
    <dgm:pt modelId="{F06CED46-A67C-46C4-8FAC-75C286AB3C67}" type="sibTrans" cxnId="{7352DF60-852F-48C1-8BD5-4FCAFC93C3D5}">
      <dgm:prSet/>
      <dgm:spPr/>
      <dgm:t>
        <a:bodyPr/>
        <a:lstStyle/>
        <a:p>
          <a:endParaRPr lang="en-US"/>
        </a:p>
      </dgm:t>
    </dgm:pt>
    <dgm:pt modelId="{595D3F05-5BEE-484B-B250-0C1E375C683D}">
      <dgm:prSet/>
      <dgm:spPr/>
      <dgm:t>
        <a:bodyPr/>
        <a:lstStyle/>
        <a:p>
          <a:r>
            <a:rPr lang="nn-NO" b="1" i="0" baseline="0"/>
            <a:t>Ulusal ve Uluslararası Bilimsel Toplantı Faaliyetleri</a:t>
          </a:r>
          <a:endParaRPr lang="en-US"/>
        </a:p>
      </dgm:t>
    </dgm:pt>
    <dgm:pt modelId="{31D106D0-6C42-4A96-835F-CC9DFF949F79}" type="parTrans" cxnId="{2939B59C-5D1E-4576-986D-15092BE31F7C}">
      <dgm:prSet/>
      <dgm:spPr/>
      <dgm:t>
        <a:bodyPr/>
        <a:lstStyle/>
        <a:p>
          <a:endParaRPr lang="en-US"/>
        </a:p>
      </dgm:t>
    </dgm:pt>
    <dgm:pt modelId="{FBBA34C0-FC26-4C8C-952D-D989D64F16EF}" type="sibTrans" cxnId="{2939B59C-5D1E-4576-986D-15092BE31F7C}">
      <dgm:prSet/>
      <dgm:spPr/>
      <dgm:t>
        <a:bodyPr/>
        <a:lstStyle/>
        <a:p>
          <a:endParaRPr lang="en-US"/>
        </a:p>
      </dgm:t>
    </dgm:pt>
    <dgm:pt modelId="{3E782FDD-DFF6-4CB3-BE3E-E65CEB1205B0}">
      <dgm:prSet/>
      <dgm:spPr/>
      <dgm:t>
        <a:bodyPr/>
        <a:lstStyle/>
        <a:p>
          <a:r>
            <a:rPr lang="tr-TR" b="1" i="0" baseline="0"/>
            <a:t>Yayınlarla İlgili Faaliyet Bilgileri</a:t>
          </a:r>
          <a:endParaRPr lang="en-US"/>
        </a:p>
      </dgm:t>
    </dgm:pt>
    <dgm:pt modelId="{AF91A107-5EF4-4152-9BD9-B3A4D8A77AE4}" type="parTrans" cxnId="{BC9F3616-FA0A-4C00-9DDE-ECA73C5F8E9E}">
      <dgm:prSet/>
      <dgm:spPr/>
      <dgm:t>
        <a:bodyPr/>
        <a:lstStyle/>
        <a:p>
          <a:endParaRPr lang="en-US"/>
        </a:p>
      </dgm:t>
    </dgm:pt>
    <dgm:pt modelId="{573D937A-3065-48AA-B236-74A65F338CA2}" type="sibTrans" cxnId="{BC9F3616-FA0A-4C00-9DDE-ECA73C5F8E9E}">
      <dgm:prSet/>
      <dgm:spPr/>
      <dgm:t>
        <a:bodyPr/>
        <a:lstStyle/>
        <a:p>
          <a:endParaRPr lang="en-US"/>
        </a:p>
      </dgm:t>
    </dgm:pt>
    <dgm:pt modelId="{84F5BA31-8E85-4900-8F71-0C138D6EBE6C}">
      <dgm:prSet/>
      <dgm:spPr/>
      <dgm:t>
        <a:bodyPr/>
        <a:lstStyle/>
        <a:p>
          <a:r>
            <a:rPr lang="tr-TR" b="1" i="0" baseline="0"/>
            <a:t>Proje Bilgileri </a:t>
          </a:r>
          <a:endParaRPr lang="en-US"/>
        </a:p>
      </dgm:t>
    </dgm:pt>
    <dgm:pt modelId="{AAF79035-E993-4CD0-A6B7-41214AE5B01E}" type="parTrans" cxnId="{5F552F53-8556-4FD9-8074-2D616CDA7DFE}">
      <dgm:prSet/>
      <dgm:spPr/>
      <dgm:t>
        <a:bodyPr/>
        <a:lstStyle/>
        <a:p>
          <a:endParaRPr lang="en-US"/>
        </a:p>
      </dgm:t>
    </dgm:pt>
    <dgm:pt modelId="{0912F47F-4F0B-4EEE-86E3-74CFCF9CCC48}" type="sibTrans" cxnId="{5F552F53-8556-4FD9-8074-2D616CDA7DFE}">
      <dgm:prSet/>
      <dgm:spPr/>
      <dgm:t>
        <a:bodyPr/>
        <a:lstStyle/>
        <a:p>
          <a:endParaRPr lang="en-US"/>
        </a:p>
      </dgm:t>
    </dgm:pt>
    <dgm:pt modelId="{A350CFC7-916D-4734-86F2-8A8829297D44}" type="pres">
      <dgm:prSet presAssocID="{A387236E-0BB2-47DC-B3A9-3A4A60D3F204}" presName="diagram" presStyleCnt="0">
        <dgm:presLayoutVars>
          <dgm:dir/>
          <dgm:resizeHandles val="exact"/>
        </dgm:presLayoutVars>
      </dgm:prSet>
      <dgm:spPr/>
    </dgm:pt>
    <dgm:pt modelId="{BC47F6E3-1A8E-45E0-920B-049B9E179044}" type="pres">
      <dgm:prSet presAssocID="{156504F7-1439-4885-979E-F2B7203BB50D}" presName="node" presStyleLbl="node1" presStyleIdx="0" presStyleCnt="7">
        <dgm:presLayoutVars>
          <dgm:bulletEnabled val="1"/>
        </dgm:presLayoutVars>
      </dgm:prSet>
      <dgm:spPr/>
    </dgm:pt>
    <dgm:pt modelId="{CAAD2CEB-2D8F-4EFD-B8B6-A9F3FBCB5344}" type="pres">
      <dgm:prSet presAssocID="{69F0FCAC-7BF0-4367-A632-BF09C25AE73C}" presName="sibTrans" presStyleCnt="0"/>
      <dgm:spPr/>
    </dgm:pt>
    <dgm:pt modelId="{55DBCA1F-AB59-4024-8C5E-7171260CB685}" type="pres">
      <dgm:prSet presAssocID="{81CE39DF-37B8-45D7-A840-E259B4B1E018}" presName="node" presStyleLbl="node1" presStyleIdx="1" presStyleCnt="7">
        <dgm:presLayoutVars>
          <dgm:bulletEnabled val="1"/>
        </dgm:presLayoutVars>
      </dgm:prSet>
      <dgm:spPr/>
    </dgm:pt>
    <dgm:pt modelId="{0FC3026B-483E-48E4-9192-A08D9FB7899D}" type="pres">
      <dgm:prSet presAssocID="{A84BED7D-9678-485F-9F95-AA9640DE466A}" presName="sibTrans" presStyleCnt="0"/>
      <dgm:spPr/>
    </dgm:pt>
    <dgm:pt modelId="{B9BF60E6-F194-4173-A5FB-4F5C5C383DFD}" type="pres">
      <dgm:prSet presAssocID="{FA8E07CC-0B25-4692-B8F8-887551C628D9}" presName="node" presStyleLbl="node1" presStyleIdx="2" presStyleCnt="7">
        <dgm:presLayoutVars>
          <dgm:bulletEnabled val="1"/>
        </dgm:presLayoutVars>
      </dgm:prSet>
      <dgm:spPr/>
    </dgm:pt>
    <dgm:pt modelId="{73BA950C-F5D4-4E3C-A72D-957A0072DD98}" type="pres">
      <dgm:prSet presAssocID="{F3371E56-ABAA-4F0F-8C40-5055010D4F1B}" presName="sibTrans" presStyleCnt="0"/>
      <dgm:spPr/>
    </dgm:pt>
    <dgm:pt modelId="{7238D31A-D6E1-4E42-9D80-A37C1CA57F1C}" type="pres">
      <dgm:prSet presAssocID="{1515CE4D-0B1D-4E79-B7C5-1025FED5C142}" presName="node" presStyleLbl="node1" presStyleIdx="3" presStyleCnt="7">
        <dgm:presLayoutVars>
          <dgm:bulletEnabled val="1"/>
        </dgm:presLayoutVars>
      </dgm:prSet>
      <dgm:spPr/>
    </dgm:pt>
    <dgm:pt modelId="{2D312220-CD59-45FF-8933-B2E0A125D435}" type="pres">
      <dgm:prSet presAssocID="{F06CED46-A67C-46C4-8FAC-75C286AB3C67}" presName="sibTrans" presStyleCnt="0"/>
      <dgm:spPr/>
    </dgm:pt>
    <dgm:pt modelId="{079D4AE1-DE34-48AF-B5DD-DE1828A946D5}" type="pres">
      <dgm:prSet presAssocID="{595D3F05-5BEE-484B-B250-0C1E375C683D}" presName="node" presStyleLbl="node1" presStyleIdx="4" presStyleCnt="7">
        <dgm:presLayoutVars>
          <dgm:bulletEnabled val="1"/>
        </dgm:presLayoutVars>
      </dgm:prSet>
      <dgm:spPr/>
    </dgm:pt>
    <dgm:pt modelId="{A8CCE3AD-2F83-4F8A-B4EB-A9A6D792933F}" type="pres">
      <dgm:prSet presAssocID="{FBBA34C0-FC26-4C8C-952D-D989D64F16EF}" presName="sibTrans" presStyleCnt="0"/>
      <dgm:spPr/>
    </dgm:pt>
    <dgm:pt modelId="{22CBA74B-F001-4711-AEDD-A4F9A0865973}" type="pres">
      <dgm:prSet presAssocID="{3E782FDD-DFF6-4CB3-BE3E-E65CEB1205B0}" presName="node" presStyleLbl="node1" presStyleIdx="5" presStyleCnt="7">
        <dgm:presLayoutVars>
          <dgm:bulletEnabled val="1"/>
        </dgm:presLayoutVars>
      </dgm:prSet>
      <dgm:spPr/>
    </dgm:pt>
    <dgm:pt modelId="{0757BAD7-780A-4B9F-B03C-E5BFD01FAC0F}" type="pres">
      <dgm:prSet presAssocID="{573D937A-3065-48AA-B236-74A65F338CA2}" presName="sibTrans" presStyleCnt="0"/>
      <dgm:spPr/>
    </dgm:pt>
    <dgm:pt modelId="{183C3598-BD22-4690-83BD-8F3D5909AC31}" type="pres">
      <dgm:prSet presAssocID="{84F5BA31-8E85-4900-8F71-0C138D6EBE6C}" presName="node" presStyleLbl="node1" presStyleIdx="6" presStyleCnt="7">
        <dgm:presLayoutVars>
          <dgm:bulletEnabled val="1"/>
        </dgm:presLayoutVars>
      </dgm:prSet>
      <dgm:spPr/>
    </dgm:pt>
  </dgm:ptLst>
  <dgm:cxnLst>
    <dgm:cxn modelId="{DD21C504-763D-4485-8976-B72229D7CB06}" type="presOf" srcId="{84F5BA31-8E85-4900-8F71-0C138D6EBE6C}" destId="{183C3598-BD22-4690-83BD-8F3D5909AC31}" srcOrd="0" destOrd="0" presId="urn:microsoft.com/office/officeart/2005/8/layout/default"/>
    <dgm:cxn modelId="{AD79B613-C5B5-4528-AD0E-2B3B149F402D}" type="presOf" srcId="{595D3F05-5BEE-484B-B250-0C1E375C683D}" destId="{079D4AE1-DE34-48AF-B5DD-DE1828A946D5}" srcOrd="0" destOrd="0" presId="urn:microsoft.com/office/officeart/2005/8/layout/default"/>
    <dgm:cxn modelId="{BC9F3616-FA0A-4C00-9DDE-ECA73C5F8E9E}" srcId="{A387236E-0BB2-47DC-B3A9-3A4A60D3F204}" destId="{3E782FDD-DFF6-4CB3-BE3E-E65CEB1205B0}" srcOrd="5" destOrd="0" parTransId="{AF91A107-5EF4-4152-9BD9-B3A4D8A77AE4}" sibTransId="{573D937A-3065-48AA-B236-74A65F338CA2}"/>
    <dgm:cxn modelId="{FF6A3C1F-A78A-48FC-AA59-3FADEC019E3C}" type="presOf" srcId="{156504F7-1439-4885-979E-F2B7203BB50D}" destId="{BC47F6E3-1A8E-45E0-920B-049B9E179044}" srcOrd="0" destOrd="0" presId="urn:microsoft.com/office/officeart/2005/8/layout/default"/>
    <dgm:cxn modelId="{66D9E21F-B08B-4142-A9FB-49C7D866F154}" srcId="{A387236E-0BB2-47DC-B3A9-3A4A60D3F204}" destId="{FA8E07CC-0B25-4692-B8F8-887551C628D9}" srcOrd="2" destOrd="0" parTransId="{8E04DF97-AC33-4EEC-AE6B-683F1132EAF2}" sibTransId="{F3371E56-ABAA-4F0F-8C40-5055010D4F1B}"/>
    <dgm:cxn modelId="{7352DF60-852F-48C1-8BD5-4FCAFC93C3D5}" srcId="{A387236E-0BB2-47DC-B3A9-3A4A60D3F204}" destId="{1515CE4D-0B1D-4E79-B7C5-1025FED5C142}" srcOrd="3" destOrd="0" parTransId="{F184563B-B774-4F3B-8A0A-F1AA3E8F81D3}" sibTransId="{F06CED46-A67C-46C4-8FAC-75C286AB3C67}"/>
    <dgm:cxn modelId="{AE2B2466-1BAC-4F59-871B-A6D0758726DC}" type="presOf" srcId="{81CE39DF-37B8-45D7-A840-E259B4B1E018}" destId="{55DBCA1F-AB59-4024-8C5E-7171260CB685}" srcOrd="0" destOrd="0" presId="urn:microsoft.com/office/officeart/2005/8/layout/default"/>
    <dgm:cxn modelId="{5F552F53-8556-4FD9-8074-2D616CDA7DFE}" srcId="{A387236E-0BB2-47DC-B3A9-3A4A60D3F204}" destId="{84F5BA31-8E85-4900-8F71-0C138D6EBE6C}" srcOrd="6" destOrd="0" parTransId="{AAF79035-E993-4CD0-A6B7-41214AE5B01E}" sibTransId="{0912F47F-4F0B-4EEE-86E3-74CFCF9CCC48}"/>
    <dgm:cxn modelId="{85865E85-845C-4CF3-8B2F-CBDA16DAD4CE}" type="presOf" srcId="{FA8E07CC-0B25-4692-B8F8-887551C628D9}" destId="{B9BF60E6-F194-4173-A5FB-4F5C5C383DFD}" srcOrd="0" destOrd="0" presId="urn:microsoft.com/office/officeart/2005/8/layout/default"/>
    <dgm:cxn modelId="{792BD08A-348D-4842-93BC-6730E88D9635}" type="presOf" srcId="{1515CE4D-0B1D-4E79-B7C5-1025FED5C142}" destId="{7238D31A-D6E1-4E42-9D80-A37C1CA57F1C}" srcOrd="0" destOrd="0" presId="urn:microsoft.com/office/officeart/2005/8/layout/default"/>
    <dgm:cxn modelId="{2939B59C-5D1E-4576-986D-15092BE31F7C}" srcId="{A387236E-0BB2-47DC-B3A9-3A4A60D3F204}" destId="{595D3F05-5BEE-484B-B250-0C1E375C683D}" srcOrd="4" destOrd="0" parTransId="{31D106D0-6C42-4A96-835F-CC9DFF949F79}" sibTransId="{FBBA34C0-FC26-4C8C-952D-D989D64F16EF}"/>
    <dgm:cxn modelId="{C5FFE1B4-41C3-4A49-9FE6-F5B154A7D1BC}" type="presOf" srcId="{A387236E-0BB2-47DC-B3A9-3A4A60D3F204}" destId="{A350CFC7-916D-4734-86F2-8A8829297D44}" srcOrd="0" destOrd="0" presId="urn:microsoft.com/office/officeart/2005/8/layout/default"/>
    <dgm:cxn modelId="{206711BF-340E-4127-A1B6-E4D61959CF8D}" srcId="{A387236E-0BB2-47DC-B3A9-3A4A60D3F204}" destId="{156504F7-1439-4885-979E-F2B7203BB50D}" srcOrd="0" destOrd="0" parTransId="{5A88CAB9-D280-4571-AAEF-CB5383E476D9}" sibTransId="{69F0FCAC-7BF0-4367-A632-BF09C25AE73C}"/>
    <dgm:cxn modelId="{CC2C25D2-2EBF-4D91-AD91-A4E512E5C920}" type="presOf" srcId="{3E782FDD-DFF6-4CB3-BE3E-E65CEB1205B0}" destId="{22CBA74B-F001-4711-AEDD-A4F9A0865973}" srcOrd="0" destOrd="0" presId="urn:microsoft.com/office/officeart/2005/8/layout/default"/>
    <dgm:cxn modelId="{369E1DFB-5AE3-4FB7-838B-883D08A5D4A2}" srcId="{A387236E-0BB2-47DC-B3A9-3A4A60D3F204}" destId="{81CE39DF-37B8-45D7-A840-E259B4B1E018}" srcOrd="1" destOrd="0" parTransId="{4951520B-4321-4144-995C-7C2A97FDA0DC}" sibTransId="{A84BED7D-9678-485F-9F95-AA9640DE466A}"/>
    <dgm:cxn modelId="{9A3D13AD-7197-43D3-89A8-EE921F79A114}" type="presParOf" srcId="{A350CFC7-916D-4734-86F2-8A8829297D44}" destId="{BC47F6E3-1A8E-45E0-920B-049B9E179044}" srcOrd="0" destOrd="0" presId="urn:microsoft.com/office/officeart/2005/8/layout/default"/>
    <dgm:cxn modelId="{96C4C8E7-DC2A-4642-9878-69C6F4140B86}" type="presParOf" srcId="{A350CFC7-916D-4734-86F2-8A8829297D44}" destId="{CAAD2CEB-2D8F-4EFD-B8B6-A9F3FBCB5344}" srcOrd="1" destOrd="0" presId="urn:microsoft.com/office/officeart/2005/8/layout/default"/>
    <dgm:cxn modelId="{31F95CB1-47B7-40CC-8BFA-1D346F3A5D33}" type="presParOf" srcId="{A350CFC7-916D-4734-86F2-8A8829297D44}" destId="{55DBCA1F-AB59-4024-8C5E-7171260CB685}" srcOrd="2" destOrd="0" presId="urn:microsoft.com/office/officeart/2005/8/layout/default"/>
    <dgm:cxn modelId="{9BE0FFC4-00DD-4DEF-B1EC-C22E26B890C8}" type="presParOf" srcId="{A350CFC7-916D-4734-86F2-8A8829297D44}" destId="{0FC3026B-483E-48E4-9192-A08D9FB7899D}" srcOrd="3" destOrd="0" presId="urn:microsoft.com/office/officeart/2005/8/layout/default"/>
    <dgm:cxn modelId="{C28AB879-2ABD-4F55-9A86-D4C06EC4478F}" type="presParOf" srcId="{A350CFC7-916D-4734-86F2-8A8829297D44}" destId="{B9BF60E6-F194-4173-A5FB-4F5C5C383DFD}" srcOrd="4" destOrd="0" presId="urn:microsoft.com/office/officeart/2005/8/layout/default"/>
    <dgm:cxn modelId="{73249617-3929-452C-A7D6-02D74CA47E51}" type="presParOf" srcId="{A350CFC7-916D-4734-86F2-8A8829297D44}" destId="{73BA950C-F5D4-4E3C-A72D-957A0072DD98}" srcOrd="5" destOrd="0" presId="urn:microsoft.com/office/officeart/2005/8/layout/default"/>
    <dgm:cxn modelId="{70ADAD1F-530A-4B1C-8749-CFE11D08CFFD}" type="presParOf" srcId="{A350CFC7-916D-4734-86F2-8A8829297D44}" destId="{7238D31A-D6E1-4E42-9D80-A37C1CA57F1C}" srcOrd="6" destOrd="0" presId="urn:microsoft.com/office/officeart/2005/8/layout/default"/>
    <dgm:cxn modelId="{311DD859-9E47-4DA3-BFAE-40CDB2FEA8DE}" type="presParOf" srcId="{A350CFC7-916D-4734-86F2-8A8829297D44}" destId="{2D312220-CD59-45FF-8933-B2E0A125D435}" srcOrd="7" destOrd="0" presId="urn:microsoft.com/office/officeart/2005/8/layout/default"/>
    <dgm:cxn modelId="{B55AF1E3-E344-4D7F-A7E2-1F4E296A769C}" type="presParOf" srcId="{A350CFC7-916D-4734-86F2-8A8829297D44}" destId="{079D4AE1-DE34-48AF-B5DD-DE1828A946D5}" srcOrd="8" destOrd="0" presId="urn:microsoft.com/office/officeart/2005/8/layout/default"/>
    <dgm:cxn modelId="{D53D1EDA-CF6C-42EF-97EF-2B533B8C22FC}" type="presParOf" srcId="{A350CFC7-916D-4734-86F2-8A8829297D44}" destId="{A8CCE3AD-2F83-4F8A-B4EB-A9A6D792933F}" srcOrd="9" destOrd="0" presId="urn:microsoft.com/office/officeart/2005/8/layout/default"/>
    <dgm:cxn modelId="{E7E68889-0BF9-4927-861B-507E10D51B72}" type="presParOf" srcId="{A350CFC7-916D-4734-86F2-8A8829297D44}" destId="{22CBA74B-F001-4711-AEDD-A4F9A0865973}" srcOrd="10" destOrd="0" presId="urn:microsoft.com/office/officeart/2005/8/layout/default"/>
    <dgm:cxn modelId="{B9B86F17-18DC-454B-BE66-26BBA2462C2C}" type="presParOf" srcId="{A350CFC7-916D-4734-86F2-8A8829297D44}" destId="{0757BAD7-780A-4B9F-B03C-E5BFD01FAC0F}" srcOrd="11" destOrd="0" presId="urn:microsoft.com/office/officeart/2005/8/layout/default"/>
    <dgm:cxn modelId="{17BFF66F-C679-4901-9B35-DD93462034C9}" type="presParOf" srcId="{A350CFC7-916D-4734-86F2-8A8829297D44}" destId="{183C3598-BD22-4690-83BD-8F3D5909AC3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23002-A5BD-4C59-AC52-3F14BF005349}" type="doc">
      <dgm:prSet loTypeId="urn:microsoft.com/office/officeart/2005/8/layout/hProcess9" loCatId="process" qsTypeId="urn:microsoft.com/office/officeart/2005/8/quickstyle/simple1" qsCatId="simple" csTypeId="urn:microsoft.com/office/officeart/2005/8/colors/colorful2" csCatId="colorful" phldr="1"/>
      <dgm:spPr/>
    </dgm:pt>
    <dgm:pt modelId="{40F5FB13-2D64-4012-9DF2-AD70A8962E17}">
      <dgm:prSet phldrT="[Metin]" custT="1"/>
      <dgm:spPr>
        <a:solidFill>
          <a:srgbClr val="00B0F0"/>
        </a:solidFill>
      </dgm:spPr>
      <dgm:t>
        <a:bodyPr/>
        <a:lstStyle/>
        <a:p>
          <a:r>
            <a:rPr lang="tr-TR" sz="2400" dirty="0"/>
            <a:t>GİRDİ</a:t>
          </a:r>
        </a:p>
      </dgm:t>
    </dgm:pt>
    <dgm:pt modelId="{76722662-A3EF-4AB7-909C-4020ABCCF30D}" type="parTrans" cxnId="{3D93FEB5-DD43-4D8A-A36A-9E804BDBE181}">
      <dgm:prSet/>
      <dgm:spPr/>
      <dgm:t>
        <a:bodyPr/>
        <a:lstStyle/>
        <a:p>
          <a:endParaRPr lang="tr-TR"/>
        </a:p>
      </dgm:t>
    </dgm:pt>
    <dgm:pt modelId="{4BF94C71-271A-45C6-84C0-C3DDE478DC7A}" type="sibTrans" cxnId="{3D93FEB5-DD43-4D8A-A36A-9E804BDBE181}">
      <dgm:prSet/>
      <dgm:spPr/>
      <dgm:t>
        <a:bodyPr/>
        <a:lstStyle/>
        <a:p>
          <a:endParaRPr lang="tr-TR"/>
        </a:p>
      </dgm:t>
    </dgm:pt>
    <dgm:pt modelId="{85FAEF96-6986-471E-BC71-26AE58F9AA9E}">
      <dgm:prSet phldrT="[Metin]" custT="1"/>
      <dgm:spPr>
        <a:solidFill>
          <a:schemeClr val="accent5">
            <a:lumMod val="75000"/>
          </a:schemeClr>
        </a:solidFill>
      </dgm:spPr>
      <dgm:t>
        <a:bodyPr/>
        <a:lstStyle/>
        <a:p>
          <a:r>
            <a:rPr lang="tr-TR" sz="2400" dirty="0"/>
            <a:t>SÜREÇ</a:t>
          </a:r>
        </a:p>
      </dgm:t>
    </dgm:pt>
    <dgm:pt modelId="{77F0EB5B-97D1-4827-A0D0-B3349D634F46}" type="parTrans" cxnId="{4B15CEA9-2A31-428C-885A-30E3749735FF}">
      <dgm:prSet/>
      <dgm:spPr/>
      <dgm:t>
        <a:bodyPr/>
        <a:lstStyle/>
        <a:p>
          <a:endParaRPr lang="tr-TR"/>
        </a:p>
      </dgm:t>
    </dgm:pt>
    <dgm:pt modelId="{60457581-F111-4813-9252-1BB950E1BE29}" type="sibTrans" cxnId="{4B15CEA9-2A31-428C-885A-30E3749735FF}">
      <dgm:prSet/>
      <dgm:spPr/>
      <dgm:t>
        <a:bodyPr/>
        <a:lstStyle/>
        <a:p>
          <a:endParaRPr lang="tr-TR"/>
        </a:p>
      </dgm:t>
    </dgm:pt>
    <dgm:pt modelId="{2FA7B5DD-8A9E-41BC-92FE-AE02242217F2}">
      <dgm:prSet phldrT="[Metin]" custT="1"/>
      <dgm:spPr>
        <a:solidFill>
          <a:srgbClr val="7030A0"/>
        </a:solidFill>
      </dgm:spPr>
      <dgm:t>
        <a:bodyPr/>
        <a:lstStyle/>
        <a:p>
          <a:r>
            <a:rPr lang="tr-TR" sz="2400" dirty="0"/>
            <a:t>ÇIKTI</a:t>
          </a:r>
        </a:p>
      </dgm:t>
    </dgm:pt>
    <dgm:pt modelId="{221D6745-AA3B-4943-8341-29494F9F480B}" type="parTrans" cxnId="{C82C2708-3F09-4F19-B1DB-2AEC7E7FD9AE}">
      <dgm:prSet/>
      <dgm:spPr/>
      <dgm:t>
        <a:bodyPr/>
        <a:lstStyle/>
        <a:p>
          <a:endParaRPr lang="tr-TR"/>
        </a:p>
      </dgm:t>
    </dgm:pt>
    <dgm:pt modelId="{4ABCEF5F-291C-4FF3-89CC-DE43EB8325C5}" type="sibTrans" cxnId="{C82C2708-3F09-4F19-B1DB-2AEC7E7FD9AE}">
      <dgm:prSet/>
      <dgm:spPr/>
      <dgm:t>
        <a:bodyPr/>
        <a:lstStyle/>
        <a:p>
          <a:endParaRPr lang="tr-TR"/>
        </a:p>
      </dgm:t>
    </dgm:pt>
    <dgm:pt modelId="{7DF0BF91-28F7-4C14-885F-2205A3EE2F53}" type="pres">
      <dgm:prSet presAssocID="{ADD23002-A5BD-4C59-AC52-3F14BF005349}" presName="CompostProcess" presStyleCnt="0">
        <dgm:presLayoutVars>
          <dgm:dir/>
          <dgm:resizeHandles val="exact"/>
        </dgm:presLayoutVars>
      </dgm:prSet>
      <dgm:spPr/>
    </dgm:pt>
    <dgm:pt modelId="{90237C56-F74C-444E-B635-4C02CB3FAE33}" type="pres">
      <dgm:prSet presAssocID="{ADD23002-A5BD-4C59-AC52-3F14BF005349}" presName="arrow" presStyleLbl="bgShp" presStyleIdx="0" presStyleCnt="1" custScaleX="599"/>
      <dgm:spPr/>
    </dgm:pt>
    <dgm:pt modelId="{D06E909F-3CDA-4DA1-874A-493DDB6949D1}" type="pres">
      <dgm:prSet presAssocID="{ADD23002-A5BD-4C59-AC52-3F14BF005349}" presName="linearProcess" presStyleCnt="0"/>
      <dgm:spPr/>
    </dgm:pt>
    <dgm:pt modelId="{FA915649-0D4E-4163-8AEC-61CA16A352D3}" type="pres">
      <dgm:prSet presAssocID="{40F5FB13-2D64-4012-9DF2-AD70A8962E17}" presName="textNode" presStyleLbl="node1" presStyleIdx="0" presStyleCnt="3" custScaleX="62250" custScaleY="67708" custLinFactX="-46582" custLinFactNeighborX="-100000" custLinFactNeighborY="2012">
        <dgm:presLayoutVars>
          <dgm:bulletEnabled val="1"/>
        </dgm:presLayoutVars>
      </dgm:prSet>
      <dgm:spPr/>
    </dgm:pt>
    <dgm:pt modelId="{F19F6BB2-E209-46E0-BA7C-52778C7E7E95}" type="pres">
      <dgm:prSet presAssocID="{4BF94C71-271A-45C6-84C0-C3DDE478DC7A}" presName="sibTrans" presStyleCnt="0"/>
      <dgm:spPr/>
    </dgm:pt>
    <dgm:pt modelId="{A268C20D-7B53-42DA-9D9B-205AA5CB04EF}" type="pres">
      <dgm:prSet presAssocID="{85FAEF96-6986-471E-BC71-26AE58F9AA9E}" presName="textNode" presStyleLbl="node1" presStyleIdx="1" presStyleCnt="3" custScaleX="61120" custScaleY="71518" custLinFactX="-15067" custLinFactNeighborX="-100000" custLinFactNeighborY="-67601">
        <dgm:presLayoutVars>
          <dgm:bulletEnabled val="1"/>
        </dgm:presLayoutVars>
      </dgm:prSet>
      <dgm:spPr/>
    </dgm:pt>
    <dgm:pt modelId="{A3A8BDD5-EBCE-47DE-9806-B93C2B1A4CAC}" type="pres">
      <dgm:prSet presAssocID="{60457581-F111-4813-9252-1BB950E1BE29}" presName="sibTrans" presStyleCnt="0"/>
      <dgm:spPr/>
    </dgm:pt>
    <dgm:pt modelId="{9F72161F-5876-458E-B8A7-900661DC2894}" type="pres">
      <dgm:prSet presAssocID="{2FA7B5DD-8A9E-41BC-92FE-AE02242217F2}" presName="textNode" presStyleLbl="node1" presStyleIdx="2" presStyleCnt="3" custScaleX="55577" custScaleY="58838" custLinFactNeighborX="4124" custLinFactNeighborY="7569">
        <dgm:presLayoutVars>
          <dgm:bulletEnabled val="1"/>
        </dgm:presLayoutVars>
      </dgm:prSet>
      <dgm:spPr/>
    </dgm:pt>
  </dgm:ptLst>
  <dgm:cxnLst>
    <dgm:cxn modelId="{C82C2708-3F09-4F19-B1DB-2AEC7E7FD9AE}" srcId="{ADD23002-A5BD-4C59-AC52-3F14BF005349}" destId="{2FA7B5DD-8A9E-41BC-92FE-AE02242217F2}" srcOrd="2" destOrd="0" parTransId="{221D6745-AA3B-4943-8341-29494F9F480B}" sibTransId="{4ABCEF5F-291C-4FF3-89CC-DE43EB8325C5}"/>
    <dgm:cxn modelId="{5D2A6863-EE41-4F38-9280-7C49792C928B}" type="presOf" srcId="{ADD23002-A5BD-4C59-AC52-3F14BF005349}" destId="{7DF0BF91-28F7-4C14-885F-2205A3EE2F53}" srcOrd="0" destOrd="0" presId="urn:microsoft.com/office/officeart/2005/8/layout/hProcess9"/>
    <dgm:cxn modelId="{9D503D74-5F9E-4B1F-BD33-F49194C2254B}" type="presOf" srcId="{85FAEF96-6986-471E-BC71-26AE58F9AA9E}" destId="{A268C20D-7B53-42DA-9D9B-205AA5CB04EF}" srcOrd="0" destOrd="0" presId="urn:microsoft.com/office/officeart/2005/8/layout/hProcess9"/>
    <dgm:cxn modelId="{4B15CEA9-2A31-428C-885A-30E3749735FF}" srcId="{ADD23002-A5BD-4C59-AC52-3F14BF005349}" destId="{85FAEF96-6986-471E-BC71-26AE58F9AA9E}" srcOrd="1" destOrd="0" parTransId="{77F0EB5B-97D1-4827-A0D0-B3349D634F46}" sibTransId="{60457581-F111-4813-9252-1BB950E1BE29}"/>
    <dgm:cxn modelId="{8E9421AC-8C3C-46C2-AE4A-3BDDF02127FD}" type="presOf" srcId="{40F5FB13-2D64-4012-9DF2-AD70A8962E17}" destId="{FA915649-0D4E-4163-8AEC-61CA16A352D3}" srcOrd="0" destOrd="0" presId="urn:microsoft.com/office/officeart/2005/8/layout/hProcess9"/>
    <dgm:cxn modelId="{3D93FEB5-DD43-4D8A-A36A-9E804BDBE181}" srcId="{ADD23002-A5BD-4C59-AC52-3F14BF005349}" destId="{40F5FB13-2D64-4012-9DF2-AD70A8962E17}" srcOrd="0" destOrd="0" parTransId="{76722662-A3EF-4AB7-909C-4020ABCCF30D}" sibTransId="{4BF94C71-271A-45C6-84C0-C3DDE478DC7A}"/>
    <dgm:cxn modelId="{35333CF7-DD6D-471D-83B7-1A550970673C}" type="presOf" srcId="{2FA7B5DD-8A9E-41BC-92FE-AE02242217F2}" destId="{9F72161F-5876-458E-B8A7-900661DC2894}" srcOrd="0" destOrd="0" presId="urn:microsoft.com/office/officeart/2005/8/layout/hProcess9"/>
    <dgm:cxn modelId="{A821CE67-4399-4D45-9196-6277F05A1EC1}" type="presParOf" srcId="{7DF0BF91-28F7-4C14-885F-2205A3EE2F53}" destId="{90237C56-F74C-444E-B635-4C02CB3FAE33}" srcOrd="0" destOrd="0" presId="urn:microsoft.com/office/officeart/2005/8/layout/hProcess9"/>
    <dgm:cxn modelId="{DFE280FA-CD6F-4067-A9EF-0EC0504AC149}" type="presParOf" srcId="{7DF0BF91-28F7-4C14-885F-2205A3EE2F53}" destId="{D06E909F-3CDA-4DA1-874A-493DDB6949D1}" srcOrd="1" destOrd="0" presId="urn:microsoft.com/office/officeart/2005/8/layout/hProcess9"/>
    <dgm:cxn modelId="{7A381F68-0EF2-4196-9D3A-FAE1C717BBF9}" type="presParOf" srcId="{D06E909F-3CDA-4DA1-874A-493DDB6949D1}" destId="{FA915649-0D4E-4163-8AEC-61CA16A352D3}" srcOrd="0" destOrd="0" presId="urn:microsoft.com/office/officeart/2005/8/layout/hProcess9"/>
    <dgm:cxn modelId="{101A7A1F-CC52-4AA1-AAE5-38AC4B37C52B}" type="presParOf" srcId="{D06E909F-3CDA-4DA1-874A-493DDB6949D1}" destId="{F19F6BB2-E209-46E0-BA7C-52778C7E7E95}" srcOrd="1" destOrd="0" presId="urn:microsoft.com/office/officeart/2005/8/layout/hProcess9"/>
    <dgm:cxn modelId="{1B9FB6BB-8265-45C8-983D-03B0AB458D65}" type="presParOf" srcId="{D06E909F-3CDA-4DA1-874A-493DDB6949D1}" destId="{A268C20D-7B53-42DA-9D9B-205AA5CB04EF}" srcOrd="2" destOrd="0" presId="urn:microsoft.com/office/officeart/2005/8/layout/hProcess9"/>
    <dgm:cxn modelId="{67FC3220-0D90-4061-A1A9-D7AC86B6E098}" type="presParOf" srcId="{D06E909F-3CDA-4DA1-874A-493DDB6949D1}" destId="{A3A8BDD5-EBCE-47DE-9806-B93C2B1A4CAC}" srcOrd="3" destOrd="0" presId="urn:microsoft.com/office/officeart/2005/8/layout/hProcess9"/>
    <dgm:cxn modelId="{3472AE69-95D4-4234-A184-A74084252808}" type="presParOf" srcId="{D06E909F-3CDA-4DA1-874A-493DDB6949D1}" destId="{9F72161F-5876-458E-B8A7-900661DC2894}"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6DE01-4BDA-4A2F-8224-CC323401C227}">
      <dsp:nvSpPr>
        <dsp:cNvPr id="0" name=""/>
        <dsp:cNvSpPr/>
      </dsp:nvSpPr>
      <dsp:spPr>
        <a:xfrm>
          <a:off x="5614060" y="429338"/>
          <a:ext cx="528032" cy="637188"/>
        </a:xfrm>
        <a:custGeom>
          <a:avLst/>
          <a:gdLst/>
          <a:ahLst/>
          <a:cxnLst/>
          <a:rect l="0" t="0" r="0" b="0"/>
          <a:pathLst>
            <a:path>
              <a:moveTo>
                <a:pt x="0" y="0"/>
              </a:moveTo>
              <a:lnTo>
                <a:pt x="0" y="637188"/>
              </a:lnTo>
              <a:lnTo>
                <a:pt x="528032" y="63718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6D5CA7-7CD0-468A-BD45-592D12C3F35B}">
      <dsp:nvSpPr>
        <dsp:cNvPr id="0" name=""/>
        <dsp:cNvSpPr/>
      </dsp:nvSpPr>
      <dsp:spPr>
        <a:xfrm>
          <a:off x="5335593" y="429338"/>
          <a:ext cx="278466" cy="422213"/>
        </a:xfrm>
        <a:custGeom>
          <a:avLst/>
          <a:gdLst/>
          <a:ahLst/>
          <a:cxnLst/>
          <a:rect l="0" t="0" r="0" b="0"/>
          <a:pathLst>
            <a:path>
              <a:moveTo>
                <a:pt x="278466" y="0"/>
              </a:moveTo>
              <a:lnTo>
                <a:pt x="278466" y="422213"/>
              </a:lnTo>
              <a:lnTo>
                <a:pt x="0" y="4222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9F0C11-2764-4A11-AFDE-E9CE45401B6A}">
      <dsp:nvSpPr>
        <dsp:cNvPr id="0" name=""/>
        <dsp:cNvSpPr/>
      </dsp:nvSpPr>
      <dsp:spPr>
        <a:xfrm>
          <a:off x="8695544" y="2040085"/>
          <a:ext cx="376570" cy="1352501"/>
        </a:xfrm>
        <a:custGeom>
          <a:avLst/>
          <a:gdLst/>
          <a:ahLst/>
          <a:cxnLst/>
          <a:rect l="0" t="0" r="0" b="0"/>
          <a:pathLst>
            <a:path>
              <a:moveTo>
                <a:pt x="0" y="0"/>
              </a:moveTo>
              <a:lnTo>
                <a:pt x="0" y="1352501"/>
              </a:lnTo>
              <a:lnTo>
                <a:pt x="376570" y="135250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0C50AA-FCDA-4091-AC7B-FB328FC95105}">
      <dsp:nvSpPr>
        <dsp:cNvPr id="0" name=""/>
        <dsp:cNvSpPr/>
      </dsp:nvSpPr>
      <dsp:spPr>
        <a:xfrm>
          <a:off x="8695544" y="2040085"/>
          <a:ext cx="376570" cy="541145"/>
        </a:xfrm>
        <a:custGeom>
          <a:avLst/>
          <a:gdLst/>
          <a:ahLst/>
          <a:cxnLst/>
          <a:rect l="0" t="0" r="0" b="0"/>
          <a:pathLst>
            <a:path>
              <a:moveTo>
                <a:pt x="0" y="0"/>
              </a:moveTo>
              <a:lnTo>
                <a:pt x="0" y="541145"/>
              </a:lnTo>
              <a:lnTo>
                <a:pt x="376570" y="54114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BF2390-1F15-460E-8DF5-7B3A16A3200F}">
      <dsp:nvSpPr>
        <dsp:cNvPr id="0" name=""/>
        <dsp:cNvSpPr/>
      </dsp:nvSpPr>
      <dsp:spPr>
        <a:xfrm>
          <a:off x="5614060" y="429338"/>
          <a:ext cx="4158535" cy="1039369"/>
        </a:xfrm>
        <a:custGeom>
          <a:avLst/>
          <a:gdLst/>
          <a:ahLst/>
          <a:cxnLst/>
          <a:rect l="0" t="0" r="0" b="0"/>
          <a:pathLst>
            <a:path>
              <a:moveTo>
                <a:pt x="0" y="0"/>
              </a:moveTo>
              <a:lnTo>
                <a:pt x="0" y="919380"/>
              </a:lnTo>
              <a:lnTo>
                <a:pt x="4158535" y="919380"/>
              </a:lnTo>
              <a:lnTo>
                <a:pt x="4158535" y="103936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30FFB6-1376-41C4-9876-EB238F30703E}">
      <dsp:nvSpPr>
        <dsp:cNvPr id="0" name=""/>
        <dsp:cNvSpPr/>
      </dsp:nvSpPr>
      <dsp:spPr>
        <a:xfrm>
          <a:off x="5736329" y="2050513"/>
          <a:ext cx="146803" cy="2928782"/>
        </a:xfrm>
        <a:custGeom>
          <a:avLst/>
          <a:gdLst/>
          <a:ahLst/>
          <a:cxnLst/>
          <a:rect l="0" t="0" r="0" b="0"/>
          <a:pathLst>
            <a:path>
              <a:moveTo>
                <a:pt x="0" y="0"/>
              </a:moveTo>
              <a:lnTo>
                <a:pt x="0" y="2928782"/>
              </a:lnTo>
              <a:lnTo>
                <a:pt x="146803" y="2928782"/>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6F45E-5A44-4CE9-87B0-84F9D89A8AD8}">
      <dsp:nvSpPr>
        <dsp:cNvPr id="0" name=""/>
        <dsp:cNvSpPr/>
      </dsp:nvSpPr>
      <dsp:spPr>
        <a:xfrm>
          <a:off x="5736329" y="2050513"/>
          <a:ext cx="146803" cy="2117426"/>
        </a:xfrm>
        <a:custGeom>
          <a:avLst/>
          <a:gdLst/>
          <a:ahLst/>
          <a:cxnLst/>
          <a:rect l="0" t="0" r="0" b="0"/>
          <a:pathLst>
            <a:path>
              <a:moveTo>
                <a:pt x="0" y="0"/>
              </a:moveTo>
              <a:lnTo>
                <a:pt x="0" y="2117426"/>
              </a:lnTo>
              <a:lnTo>
                <a:pt x="146803" y="211742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6AAB53-9E92-4159-BF92-8A02CC1D977B}">
      <dsp:nvSpPr>
        <dsp:cNvPr id="0" name=""/>
        <dsp:cNvSpPr/>
      </dsp:nvSpPr>
      <dsp:spPr>
        <a:xfrm>
          <a:off x="5736329" y="2050513"/>
          <a:ext cx="146803" cy="1306071"/>
        </a:xfrm>
        <a:custGeom>
          <a:avLst/>
          <a:gdLst/>
          <a:ahLst/>
          <a:cxnLst/>
          <a:rect l="0" t="0" r="0" b="0"/>
          <a:pathLst>
            <a:path>
              <a:moveTo>
                <a:pt x="0" y="0"/>
              </a:moveTo>
              <a:lnTo>
                <a:pt x="0" y="1306071"/>
              </a:lnTo>
              <a:lnTo>
                <a:pt x="146803" y="130607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DDE53D-D823-41F6-ACC1-814269CFEBB8}">
      <dsp:nvSpPr>
        <dsp:cNvPr id="0" name=""/>
        <dsp:cNvSpPr/>
      </dsp:nvSpPr>
      <dsp:spPr>
        <a:xfrm>
          <a:off x="5736329" y="2050513"/>
          <a:ext cx="146803" cy="494715"/>
        </a:xfrm>
        <a:custGeom>
          <a:avLst/>
          <a:gdLst/>
          <a:ahLst/>
          <a:cxnLst/>
          <a:rect l="0" t="0" r="0" b="0"/>
          <a:pathLst>
            <a:path>
              <a:moveTo>
                <a:pt x="0" y="0"/>
              </a:moveTo>
              <a:lnTo>
                <a:pt x="0" y="494715"/>
              </a:lnTo>
              <a:lnTo>
                <a:pt x="146803" y="49471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F8B825-0BE3-4D50-B161-CCB924E57C43}">
      <dsp:nvSpPr>
        <dsp:cNvPr id="0" name=""/>
        <dsp:cNvSpPr/>
      </dsp:nvSpPr>
      <dsp:spPr>
        <a:xfrm>
          <a:off x="5614060" y="429338"/>
          <a:ext cx="953782" cy="1049797"/>
        </a:xfrm>
        <a:custGeom>
          <a:avLst/>
          <a:gdLst/>
          <a:ahLst/>
          <a:cxnLst/>
          <a:rect l="0" t="0" r="0" b="0"/>
          <a:pathLst>
            <a:path>
              <a:moveTo>
                <a:pt x="0" y="0"/>
              </a:moveTo>
              <a:lnTo>
                <a:pt x="0" y="929808"/>
              </a:lnTo>
              <a:lnTo>
                <a:pt x="953782" y="929808"/>
              </a:lnTo>
              <a:lnTo>
                <a:pt x="953782" y="104979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75FA2-15C0-4237-A640-C88EEA68D44A}">
      <dsp:nvSpPr>
        <dsp:cNvPr id="0" name=""/>
        <dsp:cNvSpPr/>
      </dsp:nvSpPr>
      <dsp:spPr>
        <a:xfrm>
          <a:off x="3429464" y="2067562"/>
          <a:ext cx="158903" cy="523004"/>
        </a:xfrm>
        <a:custGeom>
          <a:avLst/>
          <a:gdLst/>
          <a:ahLst/>
          <a:cxnLst/>
          <a:rect l="0" t="0" r="0" b="0"/>
          <a:pathLst>
            <a:path>
              <a:moveTo>
                <a:pt x="0" y="0"/>
              </a:moveTo>
              <a:lnTo>
                <a:pt x="0" y="523004"/>
              </a:lnTo>
              <a:lnTo>
                <a:pt x="158903" y="52300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7D157-2D68-419D-970B-65A12CAD2FAE}">
      <dsp:nvSpPr>
        <dsp:cNvPr id="0" name=""/>
        <dsp:cNvSpPr/>
      </dsp:nvSpPr>
      <dsp:spPr>
        <a:xfrm>
          <a:off x="4022334" y="429338"/>
          <a:ext cx="1591725" cy="1066847"/>
        </a:xfrm>
        <a:custGeom>
          <a:avLst/>
          <a:gdLst/>
          <a:ahLst/>
          <a:cxnLst/>
          <a:rect l="0" t="0" r="0" b="0"/>
          <a:pathLst>
            <a:path>
              <a:moveTo>
                <a:pt x="1591725" y="0"/>
              </a:moveTo>
              <a:lnTo>
                <a:pt x="1591725" y="946857"/>
              </a:lnTo>
              <a:lnTo>
                <a:pt x="0" y="946857"/>
              </a:lnTo>
              <a:lnTo>
                <a:pt x="0" y="106684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A9BDA-B254-4D19-980D-21C915F5399A}">
      <dsp:nvSpPr>
        <dsp:cNvPr id="0" name=""/>
        <dsp:cNvSpPr/>
      </dsp:nvSpPr>
      <dsp:spPr>
        <a:xfrm>
          <a:off x="289019" y="2043570"/>
          <a:ext cx="251496" cy="3421424"/>
        </a:xfrm>
        <a:custGeom>
          <a:avLst/>
          <a:gdLst/>
          <a:ahLst/>
          <a:cxnLst/>
          <a:rect l="0" t="0" r="0" b="0"/>
          <a:pathLst>
            <a:path>
              <a:moveTo>
                <a:pt x="0" y="0"/>
              </a:moveTo>
              <a:lnTo>
                <a:pt x="0" y="3421424"/>
              </a:lnTo>
              <a:lnTo>
                <a:pt x="251496" y="342142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C42F2-F2EA-4395-BCB9-6A792917E26A}">
      <dsp:nvSpPr>
        <dsp:cNvPr id="0" name=""/>
        <dsp:cNvSpPr/>
      </dsp:nvSpPr>
      <dsp:spPr>
        <a:xfrm>
          <a:off x="289019" y="2043570"/>
          <a:ext cx="251496" cy="2610068"/>
        </a:xfrm>
        <a:custGeom>
          <a:avLst/>
          <a:gdLst/>
          <a:ahLst/>
          <a:cxnLst/>
          <a:rect l="0" t="0" r="0" b="0"/>
          <a:pathLst>
            <a:path>
              <a:moveTo>
                <a:pt x="0" y="0"/>
              </a:moveTo>
              <a:lnTo>
                <a:pt x="0" y="2610068"/>
              </a:lnTo>
              <a:lnTo>
                <a:pt x="251496" y="2610068"/>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AA7FD9-B674-4C78-8DDD-0F3894F366D4}">
      <dsp:nvSpPr>
        <dsp:cNvPr id="0" name=""/>
        <dsp:cNvSpPr/>
      </dsp:nvSpPr>
      <dsp:spPr>
        <a:xfrm>
          <a:off x="289019" y="2043570"/>
          <a:ext cx="251496" cy="1822716"/>
        </a:xfrm>
        <a:custGeom>
          <a:avLst/>
          <a:gdLst/>
          <a:ahLst/>
          <a:cxnLst/>
          <a:rect l="0" t="0" r="0" b="0"/>
          <a:pathLst>
            <a:path>
              <a:moveTo>
                <a:pt x="0" y="0"/>
              </a:moveTo>
              <a:lnTo>
                <a:pt x="0" y="1822716"/>
              </a:lnTo>
              <a:lnTo>
                <a:pt x="251496" y="182271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F28D04-A81E-4705-AD29-BE3B27B7122C}">
      <dsp:nvSpPr>
        <dsp:cNvPr id="0" name=""/>
        <dsp:cNvSpPr/>
      </dsp:nvSpPr>
      <dsp:spPr>
        <a:xfrm>
          <a:off x="289019" y="2043570"/>
          <a:ext cx="251496" cy="1103455"/>
        </a:xfrm>
        <a:custGeom>
          <a:avLst/>
          <a:gdLst/>
          <a:ahLst/>
          <a:cxnLst/>
          <a:rect l="0" t="0" r="0" b="0"/>
          <a:pathLst>
            <a:path>
              <a:moveTo>
                <a:pt x="0" y="0"/>
              </a:moveTo>
              <a:lnTo>
                <a:pt x="0" y="1103455"/>
              </a:lnTo>
              <a:lnTo>
                <a:pt x="251496" y="110345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06AC6E-D7BE-4DEC-9CDF-EB63B2B18ABB}">
      <dsp:nvSpPr>
        <dsp:cNvPr id="0" name=""/>
        <dsp:cNvSpPr/>
      </dsp:nvSpPr>
      <dsp:spPr>
        <a:xfrm>
          <a:off x="289019" y="2043570"/>
          <a:ext cx="251496" cy="386039"/>
        </a:xfrm>
        <a:custGeom>
          <a:avLst/>
          <a:gdLst/>
          <a:ahLst/>
          <a:cxnLst/>
          <a:rect l="0" t="0" r="0" b="0"/>
          <a:pathLst>
            <a:path>
              <a:moveTo>
                <a:pt x="0" y="0"/>
              </a:moveTo>
              <a:lnTo>
                <a:pt x="0" y="386039"/>
              </a:lnTo>
              <a:lnTo>
                <a:pt x="251496" y="38603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BD070-3269-4BE5-896F-9EB89D1F46F3}">
      <dsp:nvSpPr>
        <dsp:cNvPr id="0" name=""/>
        <dsp:cNvSpPr/>
      </dsp:nvSpPr>
      <dsp:spPr>
        <a:xfrm>
          <a:off x="963180" y="429338"/>
          <a:ext cx="4650879" cy="1042855"/>
        </a:xfrm>
        <a:custGeom>
          <a:avLst/>
          <a:gdLst/>
          <a:ahLst/>
          <a:cxnLst/>
          <a:rect l="0" t="0" r="0" b="0"/>
          <a:pathLst>
            <a:path>
              <a:moveTo>
                <a:pt x="4650879" y="0"/>
              </a:moveTo>
              <a:lnTo>
                <a:pt x="4650879" y="922865"/>
              </a:lnTo>
              <a:lnTo>
                <a:pt x="0" y="922865"/>
              </a:lnTo>
              <a:lnTo>
                <a:pt x="0" y="104285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435A9A-2D1D-49FA-A8D5-3CEFF40969EA}">
      <dsp:nvSpPr>
        <dsp:cNvPr id="0" name=""/>
        <dsp:cNvSpPr/>
      </dsp:nvSpPr>
      <dsp:spPr>
        <a:xfrm>
          <a:off x="1278597" y="0"/>
          <a:ext cx="8670924" cy="429338"/>
        </a:xfrm>
        <a:prstGeom prst="rect">
          <a:avLst/>
        </a:prstGeom>
        <a:solidFill>
          <a:srgbClr val="E26B0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YAPI İŞLERİ VE TEKNİK DAİRE BAŞKANLIĞI</a:t>
          </a:r>
        </a:p>
      </dsp:txBody>
      <dsp:txXfrm>
        <a:off x="1278597" y="0"/>
        <a:ext cx="8670924" cy="429338"/>
      </dsp:txXfrm>
    </dsp:sp>
    <dsp:sp modelId="{DB95C218-9DC9-4922-8050-D2CFAB270884}">
      <dsp:nvSpPr>
        <dsp:cNvPr id="0" name=""/>
        <dsp:cNvSpPr/>
      </dsp:nvSpPr>
      <dsp:spPr>
        <a:xfrm>
          <a:off x="120479" y="1472193"/>
          <a:ext cx="1685402" cy="571377"/>
        </a:xfrm>
        <a:prstGeom prst="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ETÜT, PROJE, PLANLAMA ŞUBE MÜDÜRLÜĞÜ</a:t>
          </a:r>
          <a:endParaRPr lang="tr-TR" sz="1300" kern="1200" dirty="0"/>
        </a:p>
      </dsp:txBody>
      <dsp:txXfrm>
        <a:off x="120479" y="1472193"/>
        <a:ext cx="1685402" cy="571377"/>
      </dsp:txXfrm>
    </dsp:sp>
    <dsp:sp modelId="{73182FCD-62FD-4AE5-80C7-B4963BE5D643}">
      <dsp:nvSpPr>
        <dsp:cNvPr id="0" name=""/>
        <dsp:cNvSpPr/>
      </dsp:nvSpPr>
      <dsp:spPr>
        <a:xfrm>
          <a:off x="540515" y="2184638"/>
          <a:ext cx="1657119" cy="4899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Yatırım, Bütçe, Planlama ve Raporlama</a:t>
          </a:r>
          <a:endParaRPr lang="tr-TR" sz="1300" kern="1200" dirty="0"/>
        </a:p>
      </dsp:txBody>
      <dsp:txXfrm>
        <a:off x="540515" y="2184638"/>
        <a:ext cx="1657119" cy="489944"/>
      </dsp:txXfrm>
    </dsp:sp>
    <dsp:sp modelId="{E79FF2AD-A1E2-4AB3-BCD0-655DFBE2D78D}">
      <dsp:nvSpPr>
        <dsp:cNvPr id="0" name=""/>
        <dsp:cNvSpPr/>
      </dsp:nvSpPr>
      <dsp:spPr>
        <a:xfrm>
          <a:off x="540515" y="2861337"/>
          <a:ext cx="1478792"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a:solidFill>
                <a:schemeClr val="tx1"/>
              </a:solidFill>
            </a:rPr>
            <a:t>Etüt ve Proje</a:t>
          </a:r>
          <a:endParaRPr lang="tr-TR" sz="1300" kern="1200" dirty="0"/>
        </a:p>
      </dsp:txBody>
      <dsp:txXfrm>
        <a:off x="540515" y="2861337"/>
        <a:ext cx="1478792" cy="571377"/>
      </dsp:txXfrm>
    </dsp:sp>
    <dsp:sp modelId="{BF52A03E-8211-4FC4-82A3-8A818D7500F1}">
      <dsp:nvSpPr>
        <dsp:cNvPr id="0" name=""/>
        <dsp:cNvSpPr/>
      </dsp:nvSpPr>
      <dsp:spPr>
        <a:xfrm>
          <a:off x="540515" y="3580598"/>
          <a:ext cx="1526788"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a:solidFill>
                <a:schemeClr val="tx1"/>
              </a:solidFill>
            </a:rPr>
            <a:t>İhale ve Satınalma</a:t>
          </a:r>
          <a:endParaRPr lang="tr-TR" sz="1300" kern="1200" dirty="0"/>
        </a:p>
      </dsp:txBody>
      <dsp:txXfrm>
        <a:off x="540515" y="3580598"/>
        <a:ext cx="1526788" cy="571377"/>
      </dsp:txXfrm>
    </dsp:sp>
    <dsp:sp modelId="{06A9B595-1580-4613-A089-823217CB1E32}">
      <dsp:nvSpPr>
        <dsp:cNvPr id="0" name=""/>
        <dsp:cNvSpPr/>
      </dsp:nvSpPr>
      <dsp:spPr>
        <a:xfrm>
          <a:off x="540515" y="4367950"/>
          <a:ext cx="1522309"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Taşınır, Taşınmaz ve Kamulaştırma Takibi</a:t>
          </a:r>
          <a:endParaRPr lang="tr-TR" sz="1300" kern="1200" dirty="0"/>
        </a:p>
      </dsp:txBody>
      <dsp:txXfrm>
        <a:off x="540515" y="4367950"/>
        <a:ext cx="1522309" cy="571377"/>
      </dsp:txXfrm>
    </dsp:sp>
    <dsp:sp modelId="{6E706FF6-B59C-4480-AB40-FBD17EE1D34A}">
      <dsp:nvSpPr>
        <dsp:cNvPr id="0" name=""/>
        <dsp:cNvSpPr/>
      </dsp:nvSpPr>
      <dsp:spPr>
        <a:xfrm>
          <a:off x="540515" y="5179306"/>
          <a:ext cx="1502790"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Personel Özlük </a:t>
          </a:r>
          <a:endParaRPr lang="tr-TR" sz="1300" kern="1200" dirty="0"/>
        </a:p>
      </dsp:txBody>
      <dsp:txXfrm>
        <a:off x="540515" y="5179306"/>
        <a:ext cx="1502790" cy="571377"/>
      </dsp:txXfrm>
    </dsp:sp>
    <dsp:sp modelId="{0E4DB137-3872-4615-A648-142351C6340B}">
      <dsp:nvSpPr>
        <dsp:cNvPr id="0" name=""/>
        <dsp:cNvSpPr/>
      </dsp:nvSpPr>
      <dsp:spPr>
        <a:xfrm>
          <a:off x="3281246" y="1496185"/>
          <a:ext cx="1482175" cy="571377"/>
        </a:xfrm>
        <a:prstGeom prst="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YAPIM İŞLERİ ŞUBE MÜDÜRLÜĞÜ</a:t>
          </a:r>
          <a:endParaRPr lang="tr-TR" sz="1300" kern="1200" dirty="0"/>
        </a:p>
      </dsp:txBody>
      <dsp:txXfrm>
        <a:off x="3281246" y="1496185"/>
        <a:ext cx="1482175" cy="571377"/>
      </dsp:txXfrm>
    </dsp:sp>
    <dsp:sp modelId="{4E1CA760-4457-40ED-9CC5-4B21E0341F9F}">
      <dsp:nvSpPr>
        <dsp:cNvPr id="0" name=""/>
        <dsp:cNvSpPr/>
      </dsp:nvSpPr>
      <dsp:spPr>
        <a:xfrm>
          <a:off x="3588367" y="2304878"/>
          <a:ext cx="1359626"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prstClr val="black"/>
              </a:solidFill>
              <a:latin typeface="Franklin Gothic Book" panose="020B0503020102020204"/>
              <a:ea typeface="+mn-ea"/>
              <a:cs typeface="+mn-cs"/>
            </a:rPr>
            <a:t>Kontrollük</a:t>
          </a:r>
          <a:r>
            <a:rPr lang="tr-TR" sz="1200" kern="1200" dirty="0"/>
            <a:t> </a:t>
          </a:r>
          <a:r>
            <a:rPr lang="tr-TR" sz="1200" kern="1200" dirty="0">
              <a:solidFill>
                <a:prstClr val="black"/>
              </a:solidFill>
              <a:latin typeface="Franklin Gothic Book" panose="020B0503020102020204"/>
              <a:ea typeface="+mn-ea"/>
              <a:cs typeface="+mn-cs"/>
            </a:rPr>
            <a:t>Hizmetleri</a:t>
          </a:r>
        </a:p>
      </dsp:txBody>
      <dsp:txXfrm>
        <a:off x="3588367" y="2304878"/>
        <a:ext cx="1359626" cy="571377"/>
      </dsp:txXfrm>
    </dsp:sp>
    <dsp:sp modelId="{1F0EAA15-6A20-4562-87E5-31F461096886}">
      <dsp:nvSpPr>
        <dsp:cNvPr id="0" name=""/>
        <dsp:cNvSpPr/>
      </dsp:nvSpPr>
      <dsp:spPr>
        <a:xfrm>
          <a:off x="5528450" y="1479135"/>
          <a:ext cx="2078784" cy="571377"/>
        </a:xfrm>
        <a:prstGeom prst="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BAKIM-ONARIM ŞUBE MÜDÜRLÜĞÜ</a:t>
          </a:r>
          <a:endParaRPr lang="tr-TR" sz="1300" kern="1200" dirty="0"/>
        </a:p>
      </dsp:txBody>
      <dsp:txXfrm>
        <a:off x="5528450" y="1479135"/>
        <a:ext cx="2078784" cy="571377"/>
      </dsp:txXfrm>
    </dsp:sp>
    <dsp:sp modelId="{F08A20E4-E17E-4C6F-AB9C-BE3368E34433}">
      <dsp:nvSpPr>
        <dsp:cNvPr id="0" name=""/>
        <dsp:cNvSpPr/>
      </dsp:nvSpPr>
      <dsp:spPr>
        <a:xfrm>
          <a:off x="5883132" y="2259540"/>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Tesisat ve Mekanik Birimi</a:t>
          </a:r>
          <a:endParaRPr lang="tr-TR" sz="1300" kern="1200" dirty="0"/>
        </a:p>
      </dsp:txBody>
      <dsp:txXfrm>
        <a:off x="5883132" y="2259540"/>
        <a:ext cx="1142754" cy="571377"/>
      </dsp:txXfrm>
    </dsp:sp>
    <dsp:sp modelId="{9F995573-7320-494B-8E54-AE421A76696F}">
      <dsp:nvSpPr>
        <dsp:cNvPr id="0" name=""/>
        <dsp:cNvSpPr/>
      </dsp:nvSpPr>
      <dsp:spPr>
        <a:xfrm>
          <a:off x="5883132" y="3070895"/>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Kombi-Klima ve İklimlendirme Birimi</a:t>
          </a:r>
          <a:endParaRPr lang="tr-TR" sz="1300" kern="1200" dirty="0"/>
        </a:p>
      </dsp:txBody>
      <dsp:txXfrm>
        <a:off x="5883132" y="3070895"/>
        <a:ext cx="1142754" cy="571377"/>
      </dsp:txXfrm>
    </dsp:sp>
    <dsp:sp modelId="{F5939FFC-E7D4-48FE-B436-69C9EBCC63BC}">
      <dsp:nvSpPr>
        <dsp:cNvPr id="0" name=""/>
        <dsp:cNvSpPr/>
      </dsp:nvSpPr>
      <dsp:spPr>
        <a:xfrm>
          <a:off x="5883132" y="3882251"/>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Elektrik Birimi</a:t>
          </a:r>
          <a:endParaRPr lang="tr-TR" sz="1300" kern="1200" dirty="0"/>
        </a:p>
      </dsp:txBody>
      <dsp:txXfrm>
        <a:off x="5883132" y="3882251"/>
        <a:ext cx="1142754" cy="571377"/>
      </dsp:txXfrm>
    </dsp:sp>
    <dsp:sp modelId="{A628E0B5-4D68-4A92-BCEE-455522C1BAE6}">
      <dsp:nvSpPr>
        <dsp:cNvPr id="0" name=""/>
        <dsp:cNvSpPr/>
      </dsp:nvSpPr>
      <dsp:spPr>
        <a:xfrm>
          <a:off x="5883132" y="4693607"/>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Marangozhane</a:t>
          </a:r>
          <a:endParaRPr lang="tr-TR" sz="1300" kern="1200" dirty="0"/>
        </a:p>
      </dsp:txBody>
      <dsp:txXfrm>
        <a:off x="5883132" y="4693607"/>
        <a:ext cx="1142754" cy="571377"/>
      </dsp:txXfrm>
    </dsp:sp>
    <dsp:sp modelId="{62F79621-E09B-4444-893A-337D064A8E7A}">
      <dsp:nvSpPr>
        <dsp:cNvPr id="0" name=""/>
        <dsp:cNvSpPr/>
      </dsp:nvSpPr>
      <dsp:spPr>
        <a:xfrm>
          <a:off x="8426281" y="1468708"/>
          <a:ext cx="2692626" cy="571377"/>
        </a:xfrm>
        <a:prstGeom prst="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PARK VE BAHÇELER ŞUBE MÜDÜRLÜĞÜ</a:t>
          </a:r>
          <a:endParaRPr lang="tr-TR" sz="1300" kern="1200" dirty="0"/>
        </a:p>
      </dsp:txBody>
      <dsp:txXfrm>
        <a:off x="8426281" y="1468708"/>
        <a:ext cx="2692626" cy="571377"/>
      </dsp:txXfrm>
    </dsp:sp>
    <dsp:sp modelId="{A8B20481-97A9-482E-A1E8-4E83F37F8577}">
      <dsp:nvSpPr>
        <dsp:cNvPr id="0" name=""/>
        <dsp:cNvSpPr/>
      </dsp:nvSpPr>
      <dsp:spPr>
        <a:xfrm>
          <a:off x="9072115" y="2295542"/>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Peyzaj ve Etüt Projesi</a:t>
          </a:r>
          <a:endParaRPr lang="tr-TR" sz="1300" kern="1200" dirty="0"/>
        </a:p>
      </dsp:txBody>
      <dsp:txXfrm>
        <a:off x="9072115" y="2295542"/>
        <a:ext cx="1142754" cy="571377"/>
      </dsp:txXfrm>
    </dsp:sp>
    <dsp:sp modelId="{E728B817-F411-474C-8371-9D86CBD56525}">
      <dsp:nvSpPr>
        <dsp:cNvPr id="0" name=""/>
        <dsp:cNvSpPr/>
      </dsp:nvSpPr>
      <dsp:spPr>
        <a:xfrm>
          <a:off x="9072115" y="3106898"/>
          <a:ext cx="1142754" cy="5713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tr-TR" sz="1300" kern="1200" dirty="0">
              <a:solidFill>
                <a:schemeClr val="tx1"/>
              </a:solidFill>
            </a:rPr>
            <a:t>Çevre Birimi</a:t>
          </a:r>
          <a:endParaRPr lang="tr-TR" sz="1300" kern="1200" dirty="0"/>
        </a:p>
      </dsp:txBody>
      <dsp:txXfrm>
        <a:off x="9072115" y="3106898"/>
        <a:ext cx="1142754" cy="571377"/>
      </dsp:txXfrm>
    </dsp:sp>
    <dsp:sp modelId="{90FF6347-40D2-4D2E-9A22-9446E4DE89B4}">
      <dsp:nvSpPr>
        <dsp:cNvPr id="0" name=""/>
        <dsp:cNvSpPr/>
      </dsp:nvSpPr>
      <dsp:spPr>
        <a:xfrm>
          <a:off x="3092869" y="669699"/>
          <a:ext cx="2242724" cy="363704"/>
        </a:xfrm>
        <a:prstGeom prst="rect">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prstClr val="black"/>
              </a:solidFill>
              <a:latin typeface="Franklin Gothic Book" panose="020B0503020102020204"/>
              <a:ea typeface="+mn-ea"/>
              <a:cs typeface="+mn-cs"/>
            </a:rPr>
            <a:t>DAİRE BAŞKAN YARDIMCISI</a:t>
          </a:r>
        </a:p>
      </dsp:txBody>
      <dsp:txXfrm>
        <a:off x="3092869" y="669699"/>
        <a:ext cx="2242724" cy="363704"/>
      </dsp:txXfrm>
    </dsp:sp>
    <dsp:sp modelId="{14749F40-1F6F-4088-89A9-9547CEF2EDBC}">
      <dsp:nvSpPr>
        <dsp:cNvPr id="0" name=""/>
        <dsp:cNvSpPr/>
      </dsp:nvSpPr>
      <dsp:spPr>
        <a:xfrm>
          <a:off x="6142092" y="907630"/>
          <a:ext cx="1755602" cy="3177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kern="1200" dirty="0">
              <a:solidFill>
                <a:prstClr val="black"/>
              </a:solidFill>
              <a:latin typeface="Franklin Gothic Book" panose="020B0503020102020204"/>
              <a:ea typeface="+mn-ea"/>
              <a:cs typeface="+mn-cs"/>
            </a:rPr>
            <a:t>Sekreterlik</a:t>
          </a:r>
        </a:p>
      </dsp:txBody>
      <dsp:txXfrm>
        <a:off x="6142092" y="907630"/>
        <a:ext cx="1755602" cy="317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7F6E3-1A8E-45E0-920B-049B9E179044}">
      <dsp:nvSpPr>
        <dsp:cNvPr id="0" name=""/>
        <dsp:cNvSpPr/>
      </dsp:nvSpPr>
      <dsp:spPr>
        <a:xfrm>
          <a:off x="3087" y="198380"/>
          <a:ext cx="2449722" cy="14698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a:t>Eğitim Hizmetleri</a:t>
          </a:r>
          <a:endParaRPr lang="en-US" sz="2300" kern="1200"/>
        </a:p>
      </dsp:txBody>
      <dsp:txXfrm>
        <a:off x="3087" y="198380"/>
        <a:ext cx="2449722" cy="1469833"/>
      </dsp:txXfrm>
    </dsp:sp>
    <dsp:sp modelId="{55DBCA1F-AB59-4024-8C5E-7171260CB685}">
      <dsp:nvSpPr>
        <dsp:cNvPr id="0" name=""/>
        <dsp:cNvSpPr/>
      </dsp:nvSpPr>
      <dsp:spPr>
        <a:xfrm>
          <a:off x="2697783" y="198380"/>
          <a:ext cx="2449722" cy="14698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a:t>Sağlık Hizmetleri</a:t>
          </a:r>
          <a:endParaRPr lang="en-US" sz="2300" kern="1200"/>
        </a:p>
      </dsp:txBody>
      <dsp:txXfrm>
        <a:off x="2697783" y="198380"/>
        <a:ext cx="2449722" cy="1469833"/>
      </dsp:txXfrm>
    </dsp:sp>
    <dsp:sp modelId="{B9BF60E6-F194-4173-A5FB-4F5C5C383DFD}">
      <dsp:nvSpPr>
        <dsp:cNvPr id="0" name=""/>
        <dsp:cNvSpPr/>
      </dsp:nvSpPr>
      <dsp:spPr>
        <a:xfrm>
          <a:off x="5392478" y="198380"/>
          <a:ext cx="2449722" cy="14698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dirty="0">
              <a:solidFill>
                <a:srgbClr val="FF0000"/>
              </a:solidFill>
            </a:rPr>
            <a:t>İdari Hizmetler</a:t>
          </a:r>
          <a:endParaRPr lang="en-US" sz="2300" kern="1200" dirty="0">
            <a:solidFill>
              <a:srgbClr val="FF0000"/>
            </a:solidFill>
          </a:endParaRPr>
        </a:p>
      </dsp:txBody>
      <dsp:txXfrm>
        <a:off x="5392478" y="198380"/>
        <a:ext cx="2449722" cy="1469833"/>
      </dsp:txXfrm>
    </dsp:sp>
    <dsp:sp modelId="{7238D31A-D6E1-4E42-9D80-A37C1CA57F1C}">
      <dsp:nvSpPr>
        <dsp:cNvPr id="0" name=""/>
        <dsp:cNvSpPr/>
      </dsp:nvSpPr>
      <dsp:spPr>
        <a:xfrm>
          <a:off x="8087173" y="198380"/>
          <a:ext cx="2449722" cy="14698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a:t>Akademik Personelin Katıldığı Yurtdışı Faaliyetleri</a:t>
          </a:r>
          <a:endParaRPr lang="en-US" sz="2300" kern="1200"/>
        </a:p>
      </dsp:txBody>
      <dsp:txXfrm>
        <a:off x="8087173" y="198380"/>
        <a:ext cx="2449722" cy="1469833"/>
      </dsp:txXfrm>
    </dsp:sp>
    <dsp:sp modelId="{079D4AE1-DE34-48AF-B5DD-DE1828A946D5}">
      <dsp:nvSpPr>
        <dsp:cNvPr id="0" name=""/>
        <dsp:cNvSpPr/>
      </dsp:nvSpPr>
      <dsp:spPr>
        <a:xfrm>
          <a:off x="1350435" y="1913186"/>
          <a:ext cx="2449722" cy="14698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nn-NO" sz="2300" b="1" i="0" kern="1200" baseline="0"/>
            <a:t>Ulusal ve Uluslararası Bilimsel Toplantı Faaliyetleri</a:t>
          </a:r>
          <a:endParaRPr lang="en-US" sz="2300" kern="1200"/>
        </a:p>
      </dsp:txBody>
      <dsp:txXfrm>
        <a:off x="1350435" y="1913186"/>
        <a:ext cx="2449722" cy="1469833"/>
      </dsp:txXfrm>
    </dsp:sp>
    <dsp:sp modelId="{22CBA74B-F001-4711-AEDD-A4F9A0865973}">
      <dsp:nvSpPr>
        <dsp:cNvPr id="0" name=""/>
        <dsp:cNvSpPr/>
      </dsp:nvSpPr>
      <dsp:spPr>
        <a:xfrm>
          <a:off x="4045130" y="1913186"/>
          <a:ext cx="2449722" cy="14698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a:t>Yayınlarla İlgili Faaliyet Bilgileri</a:t>
          </a:r>
          <a:endParaRPr lang="en-US" sz="2300" kern="1200"/>
        </a:p>
      </dsp:txBody>
      <dsp:txXfrm>
        <a:off x="4045130" y="1913186"/>
        <a:ext cx="2449722" cy="1469833"/>
      </dsp:txXfrm>
    </dsp:sp>
    <dsp:sp modelId="{183C3598-BD22-4690-83BD-8F3D5909AC31}">
      <dsp:nvSpPr>
        <dsp:cNvPr id="0" name=""/>
        <dsp:cNvSpPr/>
      </dsp:nvSpPr>
      <dsp:spPr>
        <a:xfrm>
          <a:off x="6739825" y="1913186"/>
          <a:ext cx="2449722" cy="14698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b="1" i="0" kern="1200" baseline="0"/>
            <a:t>Proje Bilgileri </a:t>
          </a:r>
          <a:endParaRPr lang="en-US" sz="2300" kern="1200"/>
        </a:p>
      </dsp:txBody>
      <dsp:txXfrm>
        <a:off x="6739825" y="1913186"/>
        <a:ext cx="2449722" cy="14698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37C56-F74C-444E-B635-4C02CB3FAE33}">
      <dsp:nvSpPr>
        <dsp:cNvPr id="0" name=""/>
        <dsp:cNvSpPr/>
      </dsp:nvSpPr>
      <dsp:spPr>
        <a:xfrm>
          <a:off x="738743" y="0"/>
          <a:ext cx="173" cy="145048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915649-0D4E-4163-8AEC-61CA16A352D3}">
      <dsp:nvSpPr>
        <dsp:cNvPr id="0" name=""/>
        <dsp:cNvSpPr/>
      </dsp:nvSpPr>
      <dsp:spPr>
        <a:xfrm>
          <a:off x="250085" y="540495"/>
          <a:ext cx="1064878" cy="392836"/>
        </a:xfrm>
        <a:prstGeom prst="round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GİRDİ</a:t>
          </a:r>
        </a:p>
      </dsp:txBody>
      <dsp:txXfrm>
        <a:off x="269262" y="559672"/>
        <a:ext cx="1026524" cy="354482"/>
      </dsp:txXfrm>
    </dsp:sp>
    <dsp:sp modelId="{A268C20D-7B53-42DA-9D9B-205AA5CB04EF}">
      <dsp:nvSpPr>
        <dsp:cNvPr id="0" name=""/>
        <dsp:cNvSpPr/>
      </dsp:nvSpPr>
      <dsp:spPr>
        <a:xfrm>
          <a:off x="2139182" y="125553"/>
          <a:ext cx="1045547" cy="414941"/>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SÜREÇ</a:t>
          </a:r>
        </a:p>
      </dsp:txBody>
      <dsp:txXfrm>
        <a:off x="2159438" y="145809"/>
        <a:ext cx="1005035" cy="374429"/>
      </dsp:txXfrm>
    </dsp:sp>
    <dsp:sp modelId="{9F72161F-5876-458E-B8A7-900661DC2894}">
      <dsp:nvSpPr>
        <dsp:cNvPr id="0" name=""/>
        <dsp:cNvSpPr/>
      </dsp:nvSpPr>
      <dsp:spPr>
        <a:xfrm>
          <a:off x="4024446" y="598468"/>
          <a:ext cx="950726" cy="341373"/>
        </a:xfrm>
        <a:prstGeom prst="round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ÇIKTI</a:t>
          </a:r>
        </a:p>
      </dsp:txBody>
      <dsp:txXfrm>
        <a:off x="4041110" y="615132"/>
        <a:ext cx="917398" cy="3080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9152F2C0-4288-4C79-88E7-FD54FC37DA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0BE4B738-1A44-4176-88DF-1DC7F318CE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7F0AA0-9659-4882-9210-B20393D32CA9}" type="datetimeFigureOut">
              <a:rPr lang="tr-TR" smtClean="0"/>
              <a:t>26.03.2024</a:t>
            </a:fld>
            <a:endParaRPr lang="tr-TR"/>
          </a:p>
        </p:txBody>
      </p:sp>
      <p:sp>
        <p:nvSpPr>
          <p:cNvPr id="4" name="Alt Bilgi Yer Tutucusu 3">
            <a:extLst>
              <a:ext uri="{FF2B5EF4-FFF2-40B4-BE49-F238E27FC236}">
                <a16:creationId xmlns:a16="http://schemas.microsoft.com/office/drawing/2014/main" id="{BB6353C3-7F86-477E-B6F7-12D3298B3E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7BC2E0AC-76AA-4B98-868C-DE4CFBE50A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269AA-4E37-4356-81D7-4081975C0299}" type="slidenum">
              <a:rPr lang="tr-TR" smtClean="0"/>
              <a:t>‹#›</a:t>
            </a:fld>
            <a:endParaRPr lang="tr-TR"/>
          </a:p>
        </p:txBody>
      </p:sp>
    </p:spTree>
    <p:extLst>
      <p:ext uri="{BB962C8B-B14F-4D97-AF65-F5344CB8AC3E}">
        <p14:creationId xmlns:p14="http://schemas.microsoft.com/office/powerpoint/2010/main" val="3622748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7E4A7-E09D-4144-B746-DAABC1FE2FB3}" type="datetimeFigureOut">
              <a:rPr lang="tr-TR" smtClean="0"/>
              <a:t>26.03.2024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79603-ECA3-4CBB-A7A9-1A7E3B782609}" type="slidenum">
              <a:rPr lang="tr-TR" smtClean="0"/>
              <a:t>‹#›</a:t>
            </a:fld>
            <a:endParaRPr lang="tr-TR"/>
          </a:p>
        </p:txBody>
      </p:sp>
    </p:spTree>
    <p:extLst>
      <p:ext uri="{BB962C8B-B14F-4D97-AF65-F5344CB8AC3E}">
        <p14:creationId xmlns:p14="http://schemas.microsoft.com/office/powerpoint/2010/main" val="18219517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F3DE7-1BD3-4820-BB98-A56B17F7FDC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6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F5EE1E9-0664-4371-8A36-9B4BB46BDEE3}" type="datetime1">
              <a:rPr lang="tr-TR" smtClean="0"/>
              <a:t>26.03.2024</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YAPI İŞLERİ VE TEKNİK DAİRE BAŞKANLIĞI</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73264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F80ACC5-BE93-48D9-8072-04349400FDAE}" type="datetime1">
              <a:rPr lang="tr-TR" smtClean="0"/>
              <a:t>26.03.2024</a:t>
            </a:fld>
            <a:endParaRPr lang="en-US" dirty="0"/>
          </a:p>
        </p:txBody>
      </p:sp>
      <p:sp>
        <p:nvSpPr>
          <p:cNvPr id="5" name="Footer Placeholder 4"/>
          <p:cNvSpPr>
            <a:spLocks noGrp="1"/>
          </p:cNvSpPr>
          <p:nvPr>
            <p:ph type="ftr" sz="quarter" idx="11"/>
          </p:nvPr>
        </p:nvSpPr>
        <p:spPr/>
        <p:txBody>
          <a:bodyPr/>
          <a:lstStyle/>
          <a:p>
            <a:r>
              <a:rPr lang="en-US"/>
              <a:t>YAPI İŞLERİ VE TEKNİK DAİRE BAŞKANLIĞI</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25205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52F273B-434F-4B48-8240-A38EDE963809}" type="datetime1">
              <a:rPr lang="tr-TR" smtClean="0"/>
              <a:t>26.03.2024</a:t>
            </a:fld>
            <a:endParaRPr lang="en-US" dirty="0"/>
          </a:p>
        </p:txBody>
      </p:sp>
      <p:sp>
        <p:nvSpPr>
          <p:cNvPr id="5" name="Footer Placeholder 4"/>
          <p:cNvSpPr>
            <a:spLocks noGrp="1"/>
          </p:cNvSpPr>
          <p:nvPr>
            <p:ph type="ftr" sz="quarter" idx="11"/>
          </p:nvPr>
        </p:nvSpPr>
        <p:spPr/>
        <p:txBody>
          <a:bodyPr/>
          <a:lstStyle/>
          <a:p>
            <a:r>
              <a:rPr lang="en-US"/>
              <a:t>YAPI İŞLERİ VE TEKNİK DAİRE BAŞKANLIĞI</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97442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180CC33-440B-4912-9AFB-565C652F56BA}" type="datetime1">
              <a:rPr lang="tr-TR" smtClean="0"/>
              <a:t>26.03.2024</a:t>
            </a:fld>
            <a:endParaRPr lang="en-US" dirty="0"/>
          </a:p>
        </p:txBody>
      </p:sp>
      <p:sp>
        <p:nvSpPr>
          <p:cNvPr id="5" name="Footer Placeholder 4"/>
          <p:cNvSpPr>
            <a:spLocks noGrp="1"/>
          </p:cNvSpPr>
          <p:nvPr>
            <p:ph type="ftr" sz="quarter" idx="11"/>
          </p:nvPr>
        </p:nvSpPr>
        <p:spPr/>
        <p:txBody>
          <a:bodyPr/>
          <a:lstStyle/>
          <a:p>
            <a:r>
              <a:rPr lang="en-US"/>
              <a:t>YAPI İŞLERİ VE TEKNİK DAİRE BAŞKANLIĞI</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408915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E5B3EC0-B563-46B5-BB1F-D1323A649458}" type="datetime1">
              <a:rPr lang="tr-TR" smtClean="0"/>
              <a:t>26.03.2024</a:t>
            </a:fld>
            <a:endParaRPr lang="en-US" dirty="0"/>
          </a:p>
        </p:txBody>
      </p:sp>
      <p:sp>
        <p:nvSpPr>
          <p:cNvPr id="5" name="Footer Placeholder 4"/>
          <p:cNvSpPr>
            <a:spLocks noGrp="1"/>
          </p:cNvSpPr>
          <p:nvPr>
            <p:ph type="ftr" sz="quarter" idx="11"/>
          </p:nvPr>
        </p:nvSpPr>
        <p:spPr/>
        <p:txBody>
          <a:bodyPr/>
          <a:lstStyle/>
          <a:p>
            <a:r>
              <a:rPr lang="en-US"/>
              <a:t>YAPI İŞLERİ VE TEKNİK DAİRE BAŞKANLIĞI</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92168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5D935B3-F55E-45B2-9E63-4791941F850C}" type="datetime1">
              <a:rPr lang="tr-TR" smtClean="0"/>
              <a:t>26.03.2024</a:t>
            </a:fld>
            <a:endParaRPr lang="en-US" dirty="0"/>
          </a:p>
        </p:txBody>
      </p:sp>
      <p:sp>
        <p:nvSpPr>
          <p:cNvPr id="6" name="Footer Placeholder 5"/>
          <p:cNvSpPr>
            <a:spLocks noGrp="1"/>
          </p:cNvSpPr>
          <p:nvPr>
            <p:ph type="ftr" sz="quarter" idx="11"/>
          </p:nvPr>
        </p:nvSpPr>
        <p:spPr/>
        <p:txBody>
          <a:bodyPr/>
          <a:lstStyle/>
          <a:p>
            <a:r>
              <a:rPr lang="en-US"/>
              <a:t>YAPI İŞLERİ VE TEKNİK DAİRE BAŞKANLIĞI</a:t>
            </a:r>
            <a:endParaRPr lang="en-US" dirty="0"/>
          </a:p>
        </p:txBody>
      </p:sp>
      <p:sp>
        <p:nvSpPr>
          <p:cNvPr id="7" name="Slide Number Placeholder 6"/>
          <p:cNvSpPr>
            <a:spLocks noGrp="1"/>
          </p:cNvSpPr>
          <p:nvPr>
            <p:ph type="sldNum" sz="quarter" idx="12"/>
          </p:nvPr>
        </p:nvSpPr>
        <p:spPr/>
        <p:txBody>
          <a:bodyPr/>
          <a:lstStyle/>
          <a:p>
            <a:fld id="{9B5DDEA3-2190-41DE-B7B7-26E39DE07E9D}" type="slidenum">
              <a:rPr lang="tr-TR" smtClean="0"/>
              <a:t>‹#›</a:t>
            </a:fld>
            <a:endParaRPr lang="tr-TR"/>
          </a:p>
        </p:txBody>
      </p:sp>
      <p:pic>
        <p:nvPicPr>
          <p:cNvPr id="8" name="Resim 7">
            <a:extLst>
              <a:ext uri="{FF2B5EF4-FFF2-40B4-BE49-F238E27FC236}">
                <a16:creationId xmlns:a16="http://schemas.microsoft.com/office/drawing/2014/main" id="{7EAC46DA-6056-DBDE-E764-FB39C7666AFE}"/>
              </a:ext>
            </a:extLst>
          </p:cNvPr>
          <p:cNvPicPr>
            <a:picLocks noChangeAspect="1"/>
          </p:cNvPicPr>
          <p:nvPr userDrawn="1"/>
        </p:nvPicPr>
        <p:blipFill>
          <a:blip r:embed="rId2"/>
          <a:stretch>
            <a:fillRect/>
          </a:stretch>
        </p:blipFill>
        <p:spPr>
          <a:xfrm>
            <a:off x="-38093" y="6010836"/>
            <a:ext cx="733048" cy="733048"/>
          </a:xfrm>
          <a:prstGeom prst="rect">
            <a:avLst/>
          </a:prstGeom>
        </p:spPr>
      </p:pic>
    </p:spTree>
    <p:extLst>
      <p:ext uri="{BB962C8B-B14F-4D97-AF65-F5344CB8AC3E}">
        <p14:creationId xmlns:p14="http://schemas.microsoft.com/office/powerpoint/2010/main" val="150294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3F5EF0B-DCC6-4468-AD41-B1107A7E16C4}" type="datetime1">
              <a:rPr lang="tr-TR" smtClean="0"/>
              <a:t>26.03.2024</a:t>
            </a:fld>
            <a:endParaRPr lang="en-US" dirty="0"/>
          </a:p>
        </p:txBody>
      </p:sp>
      <p:sp>
        <p:nvSpPr>
          <p:cNvPr id="8" name="Footer Placeholder 7"/>
          <p:cNvSpPr>
            <a:spLocks noGrp="1"/>
          </p:cNvSpPr>
          <p:nvPr>
            <p:ph type="ftr" sz="quarter" idx="11"/>
          </p:nvPr>
        </p:nvSpPr>
        <p:spPr/>
        <p:txBody>
          <a:bodyPr/>
          <a:lstStyle/>
          <a:p>
            <a:r>
              <a:rPr lang="en-US"/>
              <a:t>YAPI İŞLERİ VE TEKNİK DAİRE BAŞKANLIĞI</a:t>
            </a:r>
            <a:endParaRPr lang="en-US" dirty="0"/>
          </a:p>
        </p:txBody>
      </p:sp>
      <p:sp>
        <p:nvSpPr>
          <p:cNvPr id="9" name="Slide Number Placeholder 8"/>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34916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666EDEE-79EE-48EC-BF51-93F5D73F2154}" type="datetime1">
              <a:rPr lang="tr-TR" smtClean="0"/>
              <a:t>26.03.2024</a:t>
            </a:fld>
            <a:endParaRPr lang="en-US" dirty="0"/>
          </a:p>
        </p:txBody>
      </p:sp>
      <p:sp>
        <p:nvSpPr>
          <p:cNvPr id="4" name="Footer Placeholder 3"/>
          <p:cNvSpPr>
            <a:spLocks noGrp="1"/>
          </p:cNvSpPr>
          <p:nvPr>
            <p:ph type="ftr" sz="quarter" idx="11"/>
          </p:nvPr>
        </p:nvSpPr>
        <p:spPr/>
        <p:txBody>
          <a:bodyPr/>
          <a:lstStyle/>
          <a:p>
            <a:r>
              <a:rPr lang="en-US"/>
              <a:t>YAPI İŞLERİ VE TEKNİK DAİRE BAŞKANLIĞI</a:t>
            </a:r>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72799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C9A58-4517-43FB-B4F7-8CD0BFEC689B}" type="datetime1">
              <a:rPr lang="tr-TR" smtClean="0"/>
              <a:t>26.03.2024</a:t>
            </a:fld>
            <a:endParaRPr lang="en-US" dirty="0"/>
          </a:p>
        </p:txBody>
      </p:sp>
      <p:sp>
        <p:nvSpPr>
          <p:cNvPr id="3" name="Footer Placeholder 2"/>
          <p:cNvSpPr>
            <a:spLocks noGrp="1"/>
          </p:cNvSpPr>
          <p:nvPr>
            <p:ph type="ftr" sz="quarter" idx="11"/>
          </p:nvPr>
        </p:nvSpPr>
        <p:spPr/>
        <p:txBody>
          <a:bodyPr/>
          <a:lstStyle/>
          <a:p>
            <a:r>
              <a:rPr lang="en-US"/>
              <a:t>YAPI İŞLERİ VE TEKNİK DAİRE BAŞKANLIĞI</a:t>
            </a:r>
            <a:endParaRPr lang="en-US" dirty="0"/>
          </a:p>
        </p:txBody>
      </p:sp>
      <p:sp>
        <p:nvSpPr>
          <p:cNvPr id="4" name="Slide Number Placeholder 3"/>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19780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tr-TR"/>
              <a:t>Asıl metin stillerini düzenlemek için tıklayın</a:t>
            </a:r>
          </a:p>
        </p:txBody>
      </p:sp>
      <p:sp>
        <p:nvSpPr>
          <p:cNvPr id="5" name="Date Placeholder 4"/>
          <p:cNvSpPr>
            <a:spLocks noGrp="1"/>
          </p:cNvSpPr>
          <p:nvPr>
            <p:ph type="dt" sz="half" idx="10"/>
          </p:nvPr>
        </p:nvSpPr>
        <p:spPr/>
        <p:txBody>
          <a:bodyPr/>
          <a:lstStyle/>
          <a:p>
            <a:fld id="{4CDEC1DB-DD66-49D0-AEFD-154C5B8AEC7F}" type="datetime1">
              <a:rPr lang="tr-TR" smtClean="0"/>
              <a:t>26.03.2024</a:t>
            </a:fld>
            <a:endParaRPr lang="en-US" dirty="0"/>
          </a:p>
        </p:txBody>
      </p:sp>
      <p:sp>
        <p:nvSpPr>
          <p:cNvPr id="6" name="Footer Placeholder 5"/>
          <p:cNvSpPr>
            <a:spLocks noGrp="1"/>
          </p:cNvSpPr>
          <p:nvPr>
            <p:ph type="ftr" sz="quarter" idx="11"/>
          </p:nvPr>
        </p:nvSpPr>
        <p:spPr/>
        <p:txBody>
          <a:bodyPr/>
          <a:lstStyle/>
          <a:p>
            <a:r>
              <a:rPr lang="en-US"/>
              <a:t>YAPI İŞLERİ VE TEKNİK DAİRE BAŞKANLIĞI</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852795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EA81395-AD0D-4560-97DB-D1359BE82A96}" type="datetime1">
              <a:rPr lang="tr-TR" smtClean="0"/>
              <a:t>26.03.2024</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YAPI İŞLERİ VE TEKNİK DAİRE BAŞKANLIĞI</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97923743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09117257-C749-4607-B142-ACE64587DE3D}" type="datetime1">
              <a:rPr lang="tr-TR" smtClean="0"/>
              <a:t>26.03.2024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YAPI İŞLERİ VE TEKNİK DAİRE BAŞKANLIĞI</a:t>
            </a:r>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1F646F3F-274D-499B-ABBE-824EB4ABDC3D}" type="slidenum">
              <a:rPr lang="en-US" smtClean="0"/>
              <a:pPr/>
              <a:t>‹#›</a:t>
            </a:fld>
            <a:endParaRPr lang="en-US" dirty="0"/>
          </a:p>
        </p:txBody>
      </p:sp>
      <p:sp>
        <p:nvSpPr>
          <p:cNvPr id="7" name="Date Placeholder 4">
            <a:extLst>
              <a:ext uri="{FF2B5EF4-FFF2-40B4-BE49-F238E27FC236}">
                <a16:creationId xmlns:a16="http://schemas.microsoft.com/office/drawing/2014/main" id="{1CF1BD0E-12CA-AB0D-3376-E2BA7F7CA76A}"/>
              </a:ext>
            </a:extLst>
          </p:cNvPr>
          <p:cNvSpPr txBox="1">
            <a:spLocks/>
          </p:cNvSpPr>
          <p:nvPr userDrawn="1"/>
        </p:nvSpPr>
        <p:spPr>
          <a:xfrm rot="16200000">
            <a:off x="-503665" y="369194"/>
            <a:ext cx="1411944" cy="40461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F2E9964-5124-4655-BD79-A0E07E26BA8E}" type="datetime1">
              <a:rPr lang="tr-TR" sz="1200" smtClean="0">
                <a:latin typeface="Times New Roman" panose="02020603050405020304" pitchFamily="18" charset="0"/>
                <a:cs typeface="Times New Roman" panose="02020603050405020304" pitchFamily="18" charset="0"/>
              </a:rPr>
              <a:pPr/>
              <a:t>26.03.2024</a:t>
            </a:fld>
            <a:endParaRPr lang="en-US" sz="1200" dirty="0">
              <a:latin typeface="Times New Roman" panose="02020603050405020304" pitchFamily="18" charset="0"/>
              <a:cs typeface="Times New Roman" panose="02020603050405020304" pitchFamily="18" charset="0"/>
            </a:endParaRPr>
          </a:p>
        </p:txBody>
      </p:sp>
      <p:sp>
        <p:nvSpPr>
          <p:cNvPr id="8" name="Footer Placeholder 5">
            <a:extLst>
              <a:ext uri="{FF2B5EF4-FFF2-40B4-BE49-F238E27FC236}">
                <a16:creationId xmlns:a16="http://schemas.microsoft.com/office/drawing/2014/main" id="{812FDCD6-A41B-AE48-644B-C543CDF227D1}"/>
              </a:ext>
            </a:extLst>
          </p:cNvPr>
          <p:cNvSpPr txBox="1">
            <a:spLocks/>
          </p:cNvSpPr>
          <p:nvPr userDrawn="1"/>
        </p:nvSpPr>
        <p:spPr>
          <a:xfrm rot="16200000">
            <a:off x="-2012578" y="3529855"/>
            <a:ext cx="4253755" cy="22859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latin typeface="Times New Roman" panose="02020603050405020304" pitchFamily="18" charset="0"/>
                <a:cs typeface="Times New Roman" panose="02020603050405020304" pitchFamily="18" charset="0"/>
              </a:rPr>
              <a:t>YAPI İŞLERİ VE TEKNİK DAİRE BAŞKANLIĞI</a:t>
            </a:r>
          </a:p>
        </p:txBody>
      </p:sp>
      <p:pic>
        <p:nvPicPr>
          <p:cNvPr id="9" name="Resim 8">
            <a:extLst>
              <a:ext uri="{FF2B5EF4-FFF2-40B4-BE49-F238E27FC236}">
                <a16:creationId xmlns:a16="http://schemas.microsoft.com/office/drawing/2014/main" id="{150E7415-8A68-A26E-BD61-EB50AB2F6350}"/>
              </a:ext>
            </a:extLst>
          </p:cNvPr>
          <p:cNvPicPr>
            <a:picLocks noChangeAspect="1"/>
          </p:cNvPicPr>
          <p:nvPr userDrawn="1"/>
        </p:nvPicPr>
        <p:blipFill>
          <a:blip r:embed="rId13"/>
          <a:stretch>
            <a:fillRect/>
          </a:stretch>
        </p:blipFill>
        <p:spPr>
          <a:xfrm>
            <a:off x="-38093" y="6010836"/>
            <a:ext cx="733048" cy="733048"/>
          </a:xfrm>
          <a:prstGeom prst="rect">
            <a:avLst/>
          </a:prstGeom>
        </p:spPr>
      </p:pic>
    </p:spTree>
    <p:extLst>
      <p:ext uri="{BB962C8B-B14F-4D97-AF65-F5344CB8AC3E}">
        <p14:creationId xmlns:p14="http://schemas.microsoft.com/office/powerpoint/2010/main" val="166926082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8.jpeg"/><Relationship Id="rId7" Type="http://schemas.openxmlformats.org/officeDocument/2006/relationships/diagramQuickStyle" Target="../diagrams/quickStyle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696F64-89C9-4E99-84A8-879519E90D51}"/>
              </a:ext>
            </a:extLst>
          </p:cNvPr>
          <p:cNvSpPr>
            <a:spLocks noGrp="1"/>
          </p:cNvSpPr>
          <p:nvPr>
            <p:ph type="ctrTitle"/>
          </p:nvPr>
        </p:nvSpPr>
        <p:spPr>
          <a:xfrm>
            <a:off x="972022" y="3245443"/>
            <a:ext cx="6343177" cy="1242298"/>
          </a:xfrm>
        </p:spPr>
        <p:txBody>
          <a:bodyPr anchor="t">
            <a:normAutofit/>
          </a:bodyPr>
          <a:lstStyle/>
          <a:p>
            <a:pPr algn="ctr">
              <a:lnSpc>
                <a:spcPct val="90000"/>
              </a:lnSpc>
            </a:pPr>
            <a:r>
              <a:rPr lang="tr-TR" sz="3700" b="1" dirty="0"/>
              <a:t>2023 Yılı (01 Ocak-31 Aralık 2023) </a:t>
            </a:r>
            <a:br>
              <a:rPr lang="tr-TR" sz="3700" b="1" dirty="0"/>
            </a:br>
            <a:r>
              <a:rPr lang="tr-TR" sz="3700" b="1" dirty="0"/>
              <a:t>Faaliyet Rapor Sunumu</a:t>
            </a:r>
            <a:endParaRPr lang="tr-TR" sz="3700" dirty="0"/>
          </a:p>
        </p:txBody>
      </p:sp>
      <p:sp>
        <p:nvSpPr>
          <p:cNvPr id="3" name="Alt Başlık 2">
            <a:extLst>
              <a:ext uri="{FF2B5EF4-FFF2-40B4-BE49-F238E27FC236}">
                <a16:creationId xmlns:a16="http://schemas.microsoft.com/office/drawing/2014/main" id="{E4BF52B7-44AA-434B-A9B5-4D062509A0B8}"/>
              </a:ext>
            </a:extLst>
          </p:cNvPr>
          <p:cNvSpPr>
            <a:spLocks noGrp="1"/>
          </p:cNvSpPr>
          <p:nvPr>
            <p:ph type="subTitle" idx="1"/>
          </p:nvPr>
        </p:nvSpPr>
        <p:spPr>
          <a:xfrm>
            <a:off x="829519" y="1047750"/>
            <a:ext cx="6343177" cy="1447274"/>
          </a:xfrm>
        </p:spPr>
        <p:txBody>
          <a:bodyPr anchor="ctr">
            <a:normAutofit/>
          </a:bodyPr>
          <a:lstStyle/>
          <a:p>
            <a:pPr algn="ctr"/>
            <a:r>
              <a:rPr lang="tr-TR" sz="3600" b="1" dirty="0">
                <a:latin typeface="BankGothic Md BT" panose="020B0807020203060204" pitchFamily="34" charset="0"/>
              </a:rPr>
              <a:t>YAPI İŞLERİ VE TEKNİK </a:t>
            </a:r>
            <a:br>
              <a:rPr lang="tr-TR" sz="3600" b="1" dirty="0">
                <a:latin typeface="BankGothic Md BT" panose="020B0807020203060204" pitchFamily="34" charset="0"/>
              </a:rPr>
            </a:br>
            <a:r>
              <a:rPr lang="tr-TR" sz="3600" b="1" dirty="0">
                <a:latin typeface="BankGothic Md BT" panose="020B0807020203060204" pitchFamily="34" charset="0"/>
              </a:rPr>
              <a:t>DAİRE BAŞKANLIĞI</a:t>
            </a:r>
            <a:endParaRPr lang="tr-TR" sz="3600" dirty="0">
              <a:latin typeface="BankGothic Md BT" panose="020B0807020203060204" pitchFamily="34" charset="0"/>
            </a:endParaRPr>
          </a:p>
        </p:txBody>
      </p:sp>
      <p:sp>
        <p:nvSpPr>
          <p:cNvPr id="6" name="Metin kutusu 5">
            <a:extLst>
              <a:ext uri="{FF2B5EF4-FFF2-40B4-BE49-F238E27FC236}">
                <a16:creationId xmlns:a16="http://schemas.microsoft.com/office/drawing/2014/main" id="{7AEAF21D-6A72-8FF8-64FA-B0D259E1F40A}"/>
              </a:ext>
            </a:extLst>
          </p:cNvPr>
          <p:cNvSpPr txBox="1"/>
          <p:nvPr/>
        </p:nvSpPr>
        <p:spPr>
          <a:xfrm>
            <a:off x="750349" y="5238161"/>
            <a:ext cx="6115792" cy="923330"/>
          </a:xfrm>
          <a:prstGeom prst="rect">
            <a:avLst/>
          </a:prstGeom>
          <a:noFill/>
        </p:spPr>
        <p:txBody>
          <a:bodyPr wrap="square">
            <a:spAutoFit/>
          </a:bodyPr>
          <a:lstStyle/>
          <a:p>
            <a:pPr marL="0" indent="0" algn="ctr">
              <a:buNone/>
            </a:pPr>
            <a:r>
              <a:rPr lang="tr-TR" sz="1800" b="1" dirty="0">
                <a:solidFill>
                  <a:schemeClr val="bg1"/>
                </a:solidFill>
                <a:latin typeface="Times New Roman" pitchFamily="18" charset="0"/>
                <a:cs typeface="Times New Roman" pitchFamily="18" charset="0"/>
              </a:rPr>
              <a:t>Öğr. Gör. Bülent BALOĞLU</a:t>
            </a:r>
          </a:p>
          <a:p>
            <a:pPr marL="0" indent="0" algn="ctr">
              <a:buNone/>
            </a:pPr>
            <a:r>
              <a:rPr lang="tr-TR" sz="1800" b="1" dirty="0">
                <a:solidFill>
                  <a:schemeClr val="bg1"/>
                </a:solidFill>
                <a:latin typeface="Times New Roman" pitchFamily="18" charset="0"/>
                <a:cs typeface="Times New Roman" pitchFamily="18" charset="0"/>
              </a:rPr>
              <a:t>     Yapı İşleri ve Teknik Daire Başkanı V.</a:t>
            </a:r>
          </a:p>
          <a:p>
            <a:pPr marL="0" indent="0" algn="ctr">
              <a:buNone/>
            </a:pPr>
            <a:r>
              <a:rPr lang="tr-TR" sz="1800" b="1" dirty="0">
                <a:solidFill>
                  <a:schemeClr val="bg1"/>
                </a:solidFill>
                <a:latin typeface="Times New Roman" pitchFamily="18" charset="0"/>
                <a:cs typeface="Times New Roman" pitchFamily="18" charset="0"/>
              </a:rPr>
              <a:t>27.03.2023</a:t>
            </a:r>
            <a:endParaRPr lang="tr-TR" sz="1800" dirty="0">
              <a:solidFill>
                <a:schemeClr val="bg1"/>
              </a:solidFill>
              <a:latin typeface="Times New Roman" pitchFamily="18" charset="0"/>
              <a:cs typeface="Times New Roman" pitchFamily="18" charset="0"/>
            </a:endParaRPr>
          </a:p>
        </p:txBody>
      </p:sp>
      <p:pic>
        <p:nvPicPr>
          <p:cNvPr id="8" name="Resim 7" descr="daire, simge, sembol, yazı tipi, logo içeren bir resim&#10;&#10;Açıklama otomatik olarak oluşturuldu">
            <a:extLst>
              <a:ext uri="{FF2B5EF4-FFF2-40B4-BE49-F238E27FC236}">
                <a16:creationId xmlns:a16="http://schemas.microsoft.com/office/drawing/2014/main" id="{CB6735F6-EE32-00F8-FC73-831A23019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696" y="1047750"/>
            <a:ext cx="4762500" cy="4762500"/>
          </a:xfrm>
          <a:prstGeom prst="rect">
            <a:avLst/>
          </a:prstGeom>
        </p:spPr>
      </p:pic>
    </p:spTree>
    <p:extLst>
      <p:ext uri="{BB962C8B-B14F-4D97-AF65-F5344CB8AC3E}">
        <p14:creationId xmlns:p14="http://schemas.microsoft.com/office/powerpoint/2010/main" val="87870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904F4A-3CEC-4421-9C67-08C2538D5B2F}"/>
              </a:ext>
            </a:extLst>
          </p:cNvPr>
          <p:cNvSpPr>
            <a:spLocks noGrp="1"/>
          </p:cNvSpPr>
          <p:nvPr>
            <p:ph type="title"/>
          </p:nvPr>
        </p:nvSpPr>
        <p:spPr>
          <a:xfrm>
            <a:off x="1078088" y="200378"/>
            <a:ext cx="9601200" cy="409222"/>
          </a:xfrm>
        </p:spPr>
        <p:txBody>
          <a:bodyPr>
            <a:normAutofit/>
          </a:bodyPr>
          <a:lstStyle/>
          <a:p>
            <a:r>
              <a:rPr lang="en-GB" sz="1800" b="1" i="0" cap="small" spc="25" dirty="0">
                <a:solidFill>
                  <a:schemeClr val="tx1"/>
                </a:solidFill>
                <a:effectLst/>
                <a:latin typeface="Times New Roman" panose="02020603050405020304" pitchFamily="18" charset="0"/>
                <a:ea typeface="Times New Roman" panose="02020603050405020304" pitchFamily="18" charset="0"/>
              </a:rPr>
              <a:t>4- </a:t>
            </a:r>
            <a:r>
              <a:rPr lang="en-GB" sz="1800" b="1" dirty="0">
                <a:solidFill>
                  <a:schemeClr val="tx1"/>
                </a:solidFill>
                <a:latin typeface="Arial" panose="020B0604020202020204" pitchFamily="34" charset="0"/>
              </a:rPr>
              <a:t>İNSAN KAYNAKLARI</a:t>
            </a:r>
            <a:endParaRPr lang="tr-TR" sz="1800" b="1" dirty="0">
              <a:solidFill>
                <a:schemeClr val="tx1"/>
              </a:solidFill>
              <a:latin typeface="Arial" panose="020B0604020202020204" pitchFamily="34" charset="0"/>
            </a:endParaRPr>
          </a:p>
        </p:txBody>
      </p:sp>
      <p:sp>
        <p:nvSpPr>
          <p:cNvPr id="9" name="Metin kutusu 8">
            <a:extLst>
              <a:ext uri="{FF2B5EF4-FFF2-40B4-BE49-F238E27FC236}">
                <a16:creationId xmlns:a16="http://schemas.microsoft.com/office/drawing/2014/main" id="{2FA79E8B-64B0-4D80-9E44-DA1FAAB308E1}"/>
              </a:ext>
            </a:extLst>
          </p:cNvPr>
          <p:cNvSpPr txBox="1"/>
          <p:nvPr/>
        </p:nvSpPr>
        <p:spPr>
          <a:xfrm>
            <a:off x="5341304" y="272858"/>
            <a:ext cx="6439018" cy="3639458"/>
          </a:xfrm>
          <a:prstGeom prst="rect">
            <a:avLst/>
          </a:prstGeom>
          <a:noFill/>
        </p:spPr>
        <p:txBody>
          <a:bodyPr wrap="square">
            <a:spAutoFit/>
          </a:bodyPr>
          <a:lstStyle/>
          <a:p>
            <a:pPr indent="449580" algn="just">
              <a:lnSpc>
                <a:spcPct val="150000"/>
              </a:lnSpc>
            </a:pPr>
            <a:r>
              <a:rPr lang="tr-TR" sz="1600" dirty="0">
                <a:effectLst/>
                <a:latin typeface="Times New Roman" panose="02020603050405020304" pitchFamily="18" charset="0"/>
                <a:ea typeface="Times New Roman" panose="02020603050405020304" pitchFamily="18" charset="0"/>
              </a:rPr>
              <a:t>Yapı İşleri ve Teknik Daire Başkanlığı; kuruluş amacına ve görev tanımına uygun olarak;</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1	Daire Başkanı (İnşaat Y. Mühendisi), </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3	Şube Müdürü, </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36	Teknik Hizmetler Sınıfı, </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2	Yardımcı Hizmetler Sınıfı, </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2	Genel İdari Hizmetler Sınıfı ve </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    5	</a:t>
            </a:r>
            <a:r>
              <a:rPr lang="tr-TR" sz="1600" dirty="0">
                <a:latin typeface="Times New Roman" panose="02020603050405020304" pitchFamily="18" charset="0"/>
                <a:ea typeface="Times New Roman" panose="02020603050405020304" pitchFamily="18" charset="0"/>
              </a:rPr>
              <a:t>S</a:t>
            </a:r>
            <a:r>
              <a:rPr lang="tr-TR" sz="1600" dirty="0">
                <a:effectLst/>
                <a:latin typeface="Times New Roman" panose="02020603050405020304" pitchFamily="18" charset="0"/>
                <a:ea typeface="Times New Roman" panose="02020603050405020304" pitchFamily="18" charset="0"/>
              </a:rPr>
              <a:t>ürekli İşçi</a:t>
            </a:r>
          </a:p>
          <a:p>
            <a:pPr indent="449580" algn="just">
              <a:lnSpc>
                <a:spcPct val="150000"/>
              </a:lnSpc>
            </a:pPr>
            <a:r>
              <a:rPr lang="tr-TR" sz="1600" dirty="0">
                <a:effectLst/>
                <a:latin typeface="Times New Roman" panose="02020603050405020304" pitchFamily="18" charset="0"/>
                <a:ea typeface="Times New Roman" panose="02020603050405020304" pitchFamily="18" charset="0"/>
              </a:rPr>
              <a:t>olmak üzere toplam </a:t>
            </a:r>
            <a:r>
              <a:rPr lang="tr-TR" sz="2800" dirty="0">
                <a:solidFill>
                  <a:srgbClr val="C00000"/>
                </a:solidFill>
                <a:effectLst/>
                <a:latin typeface="Vineta BT" panose="04020906050602070202" pitchFamily="82" charset="0"/>
                <a:ea typeface="Times New Roman" panose="02020603050405020304" pitchFamily="18" charset="0"/>
              </a:rPr>
              <a:t>49</a:t>
            </a:r>
            <a:r>
              <a:rPr lang="tr-TR" sz="1600" dirty="0">
                <a:solidFill>
                  <a:srgbClr val="C00000"/>
                </a:solidFill>
                <a:effectLst/>
                <a:latin typeface="Vineta BT" panose="04020906050602070202" pitchFamily="82" charset="0"/>
                <a:ea typeface="Times New Roman" panose="02020603050405020304" pitchFamily="18" charset="0"/>
              </a:rPr>
              <a:t> </a:t>
            </a:r>
            <a:r>
              <a:rPr lang="tr-TR" sz="1600" dirty="0">
                <a:effectLst/>
                <a:latin typeface="Times New Roman" panose="02020603050405020304" pitchFamily="18" charset="0"/>
                <a:ea typeface="Times New Roman" panose="02020603050405020304" pitchFamily="18" charset="0"/>
              </a:rPr>
              <a:t>personel ile hizmet vermektedir.</a:t>
            </a:r>
            <a:r>
              <a:rPr lang="tr-TR" sz="1600" b="1" i="0" dirty="0">
                <a:effectLst/>
                <a:latin typeface="Times New Roman" panose="02020603050405020304" pitchFamily="18" charset="0"/>
                <a:ea typeface="Times New Roman" panose="02020603050405020304" pitchFamily="18" charset="0"/>
              </a:rPr>
              <a:t> </a:t>
            </a:r>
            <a:endParaRPr lang="tr-TR" sz="1600" dirty="0">
              <a:effectLst/>
              <a:latin typeface="Times New Roman" panose="02020603050405020304" pitchFamily="18" charset="0"/>
              <a:ea typeface="Times New Roman" panose="02020603050405020304" pitchFamily="18" charset="0"/>
            </a:endParaRPr>
          </a:p>
        </p:txBody>
      </p:sp>
      <p:pic>
        <p:nvPicPr>
          <p:cNvPr id="3" name="Grafik 1">
            <a:extLst>
              <a:ext uri="{FF2B5EF4-FFF2-40B4-BE49-F238E27FC236}">
                <a16:creationId xmlns:a16="http://schemas.microsoft.com/office/drawing/2014/main" id="{91B78CAE-07E7-B944-E0B0-A4E739FAAA6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763" y="3921934"/>
            <a:ext cx="5603954" cy="27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o 3">
            <a:extLst>
              <a:ext uri="{FF2B5EF4-FFF2-40B4-BE49-F238E27FC236}">
                <a16:creationId xmlns:a16="http://schemas.microsoft.com/office/drawing/2014/main" id="{31B35974-8812-CA3E-A745-027136652EAC}"/>
              </a:ext>
            </a:extLst>
          </p:cNvPr>
          <p:cNvGraphicFramePr>
            <a:graphicFrameLocks noGrp="1"/>
          </p:cNvGraphicFramePr>
          <p:nvPr>
            <p:extLst>
              <p:ext uri="{D42A27DB-BD31-4B8C-83A1-F6EECF244321}">
                <p14:modId xmlns:p14="http://schemas.microsoft.com/office/powerpoint/2010/main" val="2674304784"/>
              </p:ext>
            </p:extLst>
          </p:nvPr>
        </p:nvGraphicFramePr>
        <p:xfrm>
          <a:off x="638032" y="609600"/>
          <a:ext cx="4439770" cy="2984536"/>
        </p:xfrm>
        <a:graphic>
          <a:graphicData uri="http://schemas.openxmlformats.org/drawingml/2006/table">
            <a:tbl>
              <a:tblPr firstRow="1" firstCol="1" bandRow="1"/>
              <a:tblGrid>
                <a:gridCol w="2855680">
                  <a:extLst>
                    <a:ext uri="{9D8B030D-6E8A-4147-A177-3AD203B41FA5}">
                      <a16:colId xmlns:a16="http://schemas.microsoft.com/office/drawing/2014/main" val="1757228992"/>
                    </a:ext>
                  </a:extLst>
                </a:gridCol>
                <a:gridCol w="1584090">
                  <a:extLst>
                    <a:ext uri="{9D8B030D-6E8A-4147-A177-3AD203B41FA5}">
                      <a16:colId xmlns:a16="http://schemas.microsoft.com/office/drawing/2014/main" val="1595752596"/>
                    </a:ext>
                  </a:extLst>
                </a:gridCol>
              </a:tblGrid>
              <a:tr h="280517">
                <a:tc gridSpan="2">
                  <a:txBody>
                    <a:bodyPr/>
                    <a:lstStyle/>
                    <a:p>
                      <a:pPr algn="ctr"/>
                      <a:r>
                        <a:rPr lang="tr-TR" sz="1200" b="1" dirty="0">
                          <a:solidFill>
                            <a:srgbClr val="000000"/>
                          </a:solidFill>
                          <a:effectLst/>
                          <a:latin typeface="Times New Roman" panose="02020603050405020304" pitchFamily="18" charset="0"/>
                          <a:ea typeface="Times New Roman" panose="02020603050405020304" pitchFamily="18" charset="0"/>
                        </a:rPr>
                        <a:t>İdari Personel</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A2BB"/>
                    </a:solidFill>
                  </a:tcPr>
                </a:tc>
                <a:tc hMerge="1">
                  <a:txBody>
                    <a:bodyPr/>
                    <a:lstStyle/>
                    <a:p>
                      <a:endParaRPr lang="tr-TR"/>
                    </a:p>
                  </a:txBody>
                  <a:tcPr/>
                </a:tc>
                <a:extLst>
                  <a:ext uri="{0D108BD9-81ED-4DB2-BD59-A6C34878D82A}">
                    <a16:rowId xmlns:a16="http://schemas.microsoft.com/office/drawing/2014/main" val="3200529652"/>
                  </a:ext>
                </a:extLst>
              </a:tr>
              <a:tr h="267767">
                <a:tc>
                  <a:txBody>
                    <a:bodyPr/>
                    <a:lstStyle/>
                    <a:p>
                      <a:r>
                        <a:rPr lang="tr-TR" sz="1200" dirty="0">
                          <a:solidFill>
                            <a:srgbClr val="000000"/>
                          </a:solidFill>
                          <a:effectLst/>
                          <a:latin typeface="Times New Roman" panose="02020603050405020304" pitchFamily="18" charset="0"/>
                          <a:ea typeface="Times New Roman" panose="02020603050405020304" pitchFamily="18" charset="0"/>
                        </a:rPr>
                        <a:t>Genel İdari Hizmetler</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3</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3194404380"/>
                  </a:ext>
                </a:extLst>
              </a:tr>
              <a:tr h="267767">
                <a:tc>
                  <a:txBody>
                    <a:bodyPr/>
                    <a:lstStyle/>
                    <a:p>
                      <a:r>
                        <a:rPr lang="tr-TR" sz="1200" dirty="0">
                          <a:solidFill>
                            <a:srgbClr val="000000"/>
                          </a:solidFill>
                          <a:effectLst/>
                          <a:latin typeface="Times New Roman" panose="02020603050405020304" pitchFamily="18" charset="0"/>
                          <a:ea typeface="Times New Roman" panose="02020603050405020304" pitchFamily="18" charset="0"/>
                        </a:rPr>
                        <a:t>Sağlık Hizmetleri Sınıfı</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2117763022"/>
                  </a:ext>
                </a:extLst>
              </a:tr>
              <a:tr h="267767">
                <a:tc>
                  <a:txBody>
                    <a:bodyPr/>
                    <a:lstStyle/>
                    <a:p>
                      <a:r>
                        <a:rPr lang="tr-TR" sz="1200" dirty="0">
                          <a:solidFill>
                            <a:srgbClr val="000000"/>
                          </a:solidFill>
                          <a:effectLst/>
                          <a:latin typeface="Times New Roman" panose="02020603050405020304" pitchFamily="18" charset="0"/>
                          <a:ea typeface="Times New Roman" panose="02020603050405020304" pitchFamily="18" charset="0"/>
                        </a:rPr>
                        <a:t>Teknik Hizmetleri Sınıfı</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38</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4054701844"/>
                  </a:ext>
                </a:extLst>
              </a:tr>
              <a:tr h="255866">
                <a:tc>
                  <a:txBody>
                    <a:bodyPr/>
                    <a:lstStyle/>
                    <a:p>
                      <a:r>
                        <a:rPr lang="tr-TR" sz="1200" dirty="0">
                          <a:solidFill>
                            <a:srgbClr val="000000"/>
                          </a:solidFill>
                          <a:effectLst/>
                          <a:latin typeface="Times New Roman" panose="02020603050405020304" pitchFamily="18" charset="0"/>
                          <a:ea typeface="Times New Roman" panose="02020603050405020304" pitchFamily="18" charset="0"/>
                        </a:rPr>
                        <a:t>Eğitim ve Öğretim Hizmetleri sınıfı</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1345994107"/>
                  </a:ext>
                </a:extLst>
              </a:tr>
              <a:tr h="267767">
                <a:tc>
                  <a:txBody>
                    <a:bodyPr/>
                    <a:lstStyle/>
                    <a:p>
                      <a:r>
                        <a:rPr lang="tr-TR" sz="1200" dirty="0">
                          <a:solidFill>
                            <a:srgbClr val="000000"/>
                          </a:solidFill>
                          <a:effectLst/>
                          <a:latin typeface="Times New Roman" panose="02020603050405020304" pitchFamily="18" charset="0"/>
                          <a:ea typeface="Times New Roman" panose="02020603050405020304" pitchFamily="18" charset="0"/>
                        </a:rPr>
                        <a:t>Avukatlık Hizmetleri Sınıfı.</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3410818344"/>
                  </a:ext>
                </a:extLst>
              </a:tr>
              <a:tr h="267767">
                <a:tc>
                  <a:txBody>
                    <a:bodyPr/>
                    <a:lstStyle/>
                    <a:p>
                      <a:r>
                        <a:rPr lang="tr-TR" sz="1200">
                          <a:solidFill>
                            <a:srgbClr val="000000"/>
                          </a:solidFill>
                          <a:effectLst/>
                          <a:latin typeface="Times New Roman" panose="02020603050405020304" pitchFamily="18" charset="0"/>
                          <a:ea typeface="Times New Roman" panose="02020603050405020304" pitchFamily="18" charset="0"/>
                        </a:rPr>
                        <a:t>Din Hizmetleri Sınıfı</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1405324147"/>
                  </a:ext>
                </a:extLst>
              </a:tr>
              <a:tr h="267767">
                <a:tc>
                  <a:txBody>
                    <a:bodyPr/>
                    <a:lstStyle/>
                    <a:p>
                      <a:r>
                        <a:rPr lang="tr-TR" sz="1200">
                          <a:solidFill>
                            <a:srgbClr val="000000"/>
                          </a:solidFill>
                          <a:effectLst/>
                          <a:latin typeface="Times New Roman" panose="02020603050405020304" pitchFamily="18" charset="0"/>
                          <a:ea typeface="Times New Roman" panose="02020603050405020304" pitchFamily="18" charset="0"/>
                        </a:rPr>
                        <a:t>Yardımcı Hizmetler Sınıfı</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2</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583636352"/>
                  </a:ext>
                </a:extLst>
              </a:tr>
              <a:tr h="280517">
                <a:tc>
                  <a:txBody>
                    <a:bodyPr/>
                    <a:lstStyle/>
                    <a:p>
                      <a:r>
                        <a:rPr lang="tr-TR" sz="1200">
                          <a:solidFill>
                            <a:srgbClr val="000000"/>
                          </a:solidFill>
                          <a:effectLst/>
                          <a:latin typeface="Times New Roman" panose="02020603050405020304" pitchFamily="18" charset="0"/>
                          <a:ea typeface="Times New Roman" panose="02020603050405020304" pitchFamily="18" charset="0"/>
                        </a:rPr>
                        <a:t>Akademik Personel(uzman)</a:t>
                      </a:r>
                      <a:endParaRPr lang="tr-T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1</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2352619108"/>
                  </a:ext>
                </a:extLst>
              </a:tr>
              <a:tr h="280517">
                <a:tc>
                  <a:txBody>
                    <a:bodyPr/>
                    <a:lstStyle/>
                    <a:p>
                      <a:r>
                        <a:rPr lang="tr-TR" sz="1200">
                          <a:solidFill>
                            <a:srgbClr val="000000"/>
                          </a:solidFill>
                          <a:effectLst/>
                          <a:latin typeface="Times New Roman" panose="02020603050405020304" pitchFamily="18" charset="0"/>
                          <a:ea typeface="Times New Roman" panose="02020603050405020304" pitchFamily="18" charset="0"/>
                        </a:rPr>
                        <a:t>Sürekli İşçi</a:t>
                      </a:r>
                      <a:endParaRPr lang="tr-TR" sz="120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tc>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5</a:t>
                      </a:r>
                      <a:endParaRPr lang="tr-TR" sz="1200" dirty="0">
                        <a:effectLst/>
                        <a:latin typeface="Times New Roman" panose="02020603050405020304" pitchFamily="18" charset="0"/>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F0F3"/>
                    </a:solidFill>
                  </a:tcPr>
                </a:tc>
                <a:extLst>
                  <a:ext uri="{0D108BD9-81ED-4DB2-BD59-A6C34878D82A}">
                    <a16:rowId xmlns:a16="http://schemas.microsoft.com/office/drawing/2014/main" val="236570150"/>
                  </a:ext>
                </a:extLst>
              </a:tr>
              <a:tr h="280517">
                <a:tc>
                  <a:txBody>
                    <a:bodyPr/>
                    <a:lstStyle/>
                    <a:p>
                      <a:r>
                        <a:rPr lang="tr-TR" sz="1200" b="1" dirty="0">
                          <a:solidFill>
                            <a:srgbClr val="000000"/>
                          </a:solidFill>
                          <a:effectLst/>
                          <a:latin typeface="Times New Roman" panose="02020603050405020304" pitchFamily="18" charset="0"/>
                          <a:ea typeface="Times New Roman" panose="02020603050405020304" pitchFamily="18" charset="0"/>
                        </a:rPr>
                        <a:t>Toplam</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A2BB"/>
                    </a:solidFill>
                  </a:tcPr>
                </a:tc>
                <a:tc>
                  <a:txBody>
                    <a:bodyPr/>
                    <a:lstStyle/>
                    <a:p>
                      <a:pPr algn="ctr"/>
                      <a:r>
                        <a:rPr lang="tr-TR" sz="1200" b="1" dirty="0">
                          <a:solidFill>
                            <a:srgbClr val="000000"/>
                          </a:solidFill>
                          <a:effectLst/>
                          <a:latin typeface="Times New Roman" panose="02020603050405020304" pitchFamily="18" charset="0"/>
                          <a:ea typeface="Times New Roman" panose="02020603050405020304" pitchFamily="18" charset="0"/>
                        </a:rPr>
                        <a:t>49</a:t>
                      </a:r>
                      <a:endParaRPr lang="tr-T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7A2BB"/>
                    </a:solidFill>
                  </a:tcPr>
                </a:tc>
                <a:extLst>
                  <a:ext uri="{0D108BD9-81ED-4DB2-BD59-A6C34878D82A}">
                    <a16:rowId xmlns:a16="http://schemas.microsoft.com/office/drawing/2014/main" val="2187601578"/>
                  </a:ext>
                </a:extLst>
              </a:tr>
            </a:tbl>
          </a:graphicData>
        </a:graphic>
      </p:graphicFrame>
    </p:spTree>
    <p:extLst>
      <p:ext uri="{BB962C8B-B14F-4D97-AF65-F5344CB8AC3E}">
        <p14:creationId xmlns:p14="http://schemas.microsoft.com/office/powerpoint/2010/main" val="37885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CDF760-F5DB-46C4-A6F5-1BA9E22D32CE}"/>
              </a:ext>
            </a:extLst>
          </p:cNvPr>
          <p:cNvSpPr>
            <a:spLocks noGrp="1"/>
          </p:cNvSpPr>
          <p:nvPr>
            <p:ph type="title"/>
          </p:nvPr>
        </p:nvSpPr>
        <p:spPr>
          <a:xfrm>
            <a:off x="983596" y="98777"/>
            <a:ext cx="9601200" cy="488244"/>
          </a:xfrm>
        </p:spPr>
        <p:txBody>
          <a:bodyPr/>
          <a:lstStyle/>
          <a:p>
            <a:r>
              <a:rPr lang="en-GB" sz="1800" b="1" i="0" dirty="0">
                <a:solidFill>
                  <a:schemeClr val="tx1"/>
                </a:solidFill>
                <a:effectLst/>
                <a:latin typeface="Times New Roman" panose="02020603050405020304" pitchFamily="18" charset="0"/>
                <a:ea typeface="Times New Roman" panose="02020603050405020304" pitchFamily="18" charset="0"/>
              </a:rPr>
              <a:t>4-2- </a:t>
            </a:r>
            <a:r>
              <a:rPr lang="en-GB" sz="1800" b="1" i="0" dirty="0" err="1">
                <a:solidFill>
                  <a:schemeClr val="tx1"/>
                </a:solidFill>
                <a:effectLst/>
                <a:latin typeface="Times New Roman" panose="02020603050405020304" pitchFamily="18" charset="0"/>
                <a:ea typeface="Times New Roman" panose="02020603050405020304" pitchFamily="18" charset="0"/>
              </a:rPr>
              <a:t>İdari</a:t>
            </a:r>
            <a:r>
              <a:rPr lang="en-GB" sz="1800" b="1" i="0" dirty="0">
                <a:solidFill>
                  <a:schemeClr val="tx1"/>
                </a:solidFill>
                <a:effectLst/>
                <a:latin typeface="Times New Roman" panose="02020603050405020304" pitchFamily="18" charset="0"/>
                <a:ea typeface="Times New Roman" panose="02020603050405020304" pitchFamily="18" charset="0"/>
              </a:rPr>
              <a:t> </a:t>
            </a:r>
            <a:r>
              <a:rPr lang="en-GB" sz="1800" b="1" i="0" dirty="0" err="1">
                <a:solidFill>
                  <a:schemeClr val="tx1"/>
                </a:solidFill>
                <a:effectLst/>
                <a:latin typeface="Times New Roman" panose="02020603050405020304" pitchFamily="18" charset="0"/>
                <a:ea typeface="Times New Roman" panose="02020603050405020304" pitchFamily="18" charset="0"/>
              </a:rPr>
              <a:t>Personelin</a:t>
            </a:r>
            <a:r>
              <a:rPr lang="en-GB" sz="1800" b="1" i="0" dirty="0">
                <a:solidFill>
                  <a:schemeClr val="tx1"/>
                </a:solidFill>
                <a:effectLst/>
                <a:latin typeface="Times New Roman" panose="02020603050405020304" pitchFamily="18" charset="0"/>
                <a:ea typeface="Times New Roman" panose="02020603050405020304" pitchFamily="18" charset="0"/>
              </a:rPr>
              <a:t> </a:t>
            </a:r>
            <a:r>
              <a:rPr lang="en-GB" sz="1800" b="1" i="0" dirty="0" err="1">
                <a:solidFill>
                  <a:schemeClr val="tx1"/>
                </a:solidFill>
                <a:effectLst/>
                <a:latin typeface="Times New Roman" panose="02020603050405020304" pitchFamily="18" charset="0"/>
                <a:ea typeface="Times New Roman" panose="02020603050405020304" pitchFamily="18" charset="0"/>
              </a:rPr>
              <a:t>Eğitim</a:t>
            </a:r>
            <a:r>
              <a:rPr lang="en-GB" sz="1800" b="1" i="0" dirty="0">
                <a:solidFill>
                  <a:schemeClr val="tx1"/>
                </a:solidFill>
                <a:effectLst/>
                <a:latin typeface="Times New Roman" panose="02020603050405020304" pitchFamily="18" charset="0"/>
                <a:ea typeface="Times New Roman" panose="02020603050405020304" pitchFamily="18" charset="0"/>
              </a:rPr>
              <a:t> Durumu </a:t>
            </a:r>
            <a:endParaRPr lang="tr-TR" dirty="0">
              <a:solidFill>
                <a:schemeClr val="tx1"/>
              </a:solidFill>
            </a:endParaRPr>
          </a:p>
        </p:txBody>
      </p:sp>
      <p:sp>
        <p:nvSpPr>
          <p:cNvPr id="3" name="İçerik Yer Tutucusu 2">
            <a:extLst>
              <a:ext uri="{FF2B5EF4-FFF2-40B4-BE49-F238E27FC236}">
                <a16:creationId xmlns:a16="http://schemas.microsoft.com/office/drawing/2014/main" id="{A65AEC4E-50BE-4531-87CE-497A2EB673CE}"/>
              </a:ext>
            </a:extLst>
          </p:cNvPr>
          <p:cNvSpPr>
            <a:spLocks noGrp="1"/>
          </p:cNvSpPr>
          <p:nvPr>
            <p:ph idx="1"/>
          </p:nvPr>
        </p:nvSpPr>
        <p:spPr>
          <a:xfrm>
            <a:off x="983596" y="587022"/>
            <a:ext cx="10867978" cy="802391"/>
          </a:xfrm>
        </p:spPr>
        <p:txBody>
          <a:bodyPr>
            <a:normAutofit/>
          </a:bodyPr>
          <a:lstStyle/>
          <a:p>
            <a:pPr marL="0" indent="0" algn="just">
              <a:buNone/>
            </a:pPr>
            <a:r>
              <a:rPr lang="en-GB" sz="1800" dirty="0" err="1">
                <a:effectLst/>
                <a:latin typeface="Times New Roman" panose="02020603050405020304" pitchFamily="18" charset="0"/>
                <a:ea typeface="Times New Roman" panose="02020603050405020304" pitchFamily="18" charset="0"/>
              </a:rPr>
              <a:t>Başkanlığımızda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fiilen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çalışan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personelin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eğitim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durumu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aşağıdaki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tabloda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gösterilmiştir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Daire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Başkanlığımız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eğitim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durumu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itibariyle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yüksek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payı</a:t>
            </a:r>
            <a:r>
              <a:rPr lang="en-GB" sz="1800" dirty="0">
                <a:effectLst/>
                <a:latin typeface="Times New Roman" panose="02020603050405020304" pitchFamily="18" charset="0"/>
                <a:ea typeface="Times New Roman" panose="02020603050405020304" pitchFamily="18" charset="0"/>
              </a:rPr>
              <a:t> %35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Lisans</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mezunu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personel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oluşturmaktadır</a:t>
            </a:r>
            <a:r>
              <a:rPr lang="tr-TR" sz="1800" dirty="0">
                <a:effectLst/>
                <a:latin typeface="Times New Roman" panose="02020603050405020304" pitchFamily="18" charset="0"/>
                <a:ea typeface="Times New Roman" panose="02020603050405020304" pitchFamily="18" charset="0"/>
              </a:rPr>
              <a:t>.</a:t>
            </a:r>
          </a:p>
        </p:txBody>
      </p:sp>
      <p:graphicFrame>
        <p:nvGraphicFramePr>
          <p:cNvPr id="4" name="Tablo 3">
            <a:extLst>
              <a:ext uri="{FF2B5EF4-FFF2-40B4-BE49-F238E27FC236}">
                <a16:creationId xmlns:a16="http://schemas.microsoft.com/office/drawing/2014/main" id="{880F8787-97CB-80A7-4723-35F30DCB38C7}"/>
              </a:ext>
            </a:extLst>
          </p:cNvPr>
          <p:cNvGraphicFramePr>
            <a:graphicFrameLocks noGrp="1"/>
          </p:cNvGraphicFramePr>
          <p:nvPr>
            <p:extLst>
              <p:ext uri="{D42A27DB-BD31-4B8C-83A1-F6EECF244321}">
                <p14:modId xmlns:p14="http://schemas.microsoft.com/office/powerpoint/2010/main" val="4158039867"/>
              </p:ext>
            </p:extLst>
          </p:nvPr>
        </p:nvGraphicFramePr>
        <p:xfrm>
          <a:off x="983596" y="1304925"/>
          <a:ext cx="5689600" cy="2124075"/>
        </p:xfrm>
        <a:graphic>
          <a:graphicData uri="http://schemas.openxmlformats.org/drawingml/2006/table">
            <a:tbl>
              <a:tblPr/>
              <a:tblGrid>
                <a:gridCol w="609600">
                  <a:extLst>
                    <a:ext uri="{9D8B030D-6E8A-4147-A177-3AD203B41FA5}">
                      <a16:colId xmlns:a16="http://schemas.microsoft.com/office/drawing/2014/main" val="1489899524"/>
                    </a:ext>
                  </a:extLst>
                </a:gridCol>
                <a:gridCol w="609600">
                  <a:extLst>
                    <a:ext uri="{9D8B030D-6E8A-4147-A177-3AD203B41FA5}">
                      <a16:colId xmlns:a16="http://schemas.microsoft.com/office/drawing/2014/main" val="680498771"/>
                    </a:ext>
                  </a:extLst>
                </a:gridCol>
                <a:gridCol w="762000">
                  <a:extLst>
                    <a:ext uri="{9D8B030D-6E8A-4147-A177-3AD203B41FA5}">
                      <a16:colId xmlns:a16="http://schemas.microsoft.com/office/drawing/2014/main" val="1785712520"/>
                    </a:ext>
                  </a:extLst>
                </a:gridCol>
                <a:gridCol w="609600">
                  <a:extLst>
                    <a:ext uri="{9D8B030D-6E8A-4147-A177-3AD203B41FA5}">
                      <a16:colId xmlns:a16="http://schemas.microsoft.com/office/drawing/2014/main" val="1056741275"/>
                    </a:ext>
                  </a:extLst>
                </a:gridCol>
                <a:gridCol w="609600">
                  <a:extLst>
                    <a:ext uri="{9D8B030D-6E8A-4147-A177-3AD203B41FA5}">
                      <a16:colId xmlns:a16="http://schemas.microsoft.com/office/drawing/2014/main" val="3605706851"/>
                    </a:ext>
                  </a:extLst>
                </a:gridCol>
                <a:gridCol w="609600">
                  <a:extLst>
                    <a:ext uri="{9D8B030D-6E8A-4147-A177-3AD203B41FA5}">
                      <a16:colId xmlns:a16="http://schemas.microsoft.com/office/drawing/2014/main" val="61604061"/>
                    </a:ext>
                  </a:extLst>
                </a:gridCol>
                <a:gridCol w="609600">
                  <a:extLst>
                    <a:ext uri="{9D8B030D-6E8A-4147-A177-3AD203B41FA5}">
                      <a16:colId xmlns:a16="http://schemas.microsoft.com/office/drawing/2014/main" val="4072971360"/>
                    </a:ext>
                  </a:extLst>
                </a:gridCol>
                <a:gridCol w="1270000">
                  <a:extLst>
                    <a:ext uri="{9D8B030D-6E8A-4147-A177-3AD203B41FA5}">
                      <a16:colId xmlns:a16="http://schemas.microsoft.com/office/drawing/2014/main" val="3988343275"/>
                    </a:ext>
                  </a:extLst>
                </a:gridCol>
              </a:tblGrid>
              <a:tr h="476250">
                <a:tc gridSpan="8">
                  <a:txBody>
                    <a:bodyPr/>
                    <a:lstStyle/>
                    <a:p>
                      <a:pPr algn="ctr" fontAlgn="ctr"/>
                      <a:r>
                        <a:rPr lang="tr-TR" sz="1200" b="1" i="0" u="none" strike="noStrike" dirty="0">
                          <a:solidFill>
                            <a:srgbClr val="000000"/>
                          </a:solidFill>
                          <a:effectLst/>
                          <a:latin typeface="Times New Roman" panose="02020603050405020304" pitchFamily="18" charset="0"/>
                        </a:rPr>
                        <a:t>İdari Personelin Eğitim Durumu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12518679"/>
                  </a:ext>
                </a:extLst>
              </a:tr>
              <a:tr h="619125">
                <a:tc>
                  <a:txBody>
                    <a:bodyPr/>
                    <a:lstStyle/>
                    <a:p>
                      <a:pPr algn="ctr" fontAlgn="ctr"/>
                      <a:r>
                        <a:rPr lang="tr-TR" sz="1200" b="0" i="0" u="none" strike="noStrike">
                          <a:solidFill>
                            <a:srgbClr val="000000"/>
                          </a:solidFill>
                          <a:effectLst/>
                          <a:latin typeface="Times New Roman" panose="02020603050405020304" pitchFamily="18" charset="0"/>
                        </a:rPr>
                        <a:t>Eğitim Durumu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0" i="0" u="none" strike="noStrike" dirty="0">
                          <a:solidFill>
                            <a:srgbClr val="000000"/>
                          </a:solidFill>
                          <a:effectLst/>
                          <a:latin typeface="Times New Roman" panose="02020603050405020304" pitchFamily="18" charset="0"/>
                        </a:rPr>
                        <a:t>İlkokul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l" fontAlgn="ctr"/>
                      <a:r>
                        <a:rPr lang="tr-TR" sz="1200" b="0" i="0" u="none" strike="noStrike" dirty="0">
                          <a:solidFill>
                            <a:srgbClr val="000000"/>
                          </a:solidFill>
                          <a:effectLst/>
                          <a:latin typeface="Times New Roman" panose="02020603050405020304" pitchFamily="18" charset="0"/>
                        </a:rPr>
                        <a:t>Ortaokul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0" i="0" u="none" strike="noStrike" dirty="0">
                          <a:solidFill>
                            <a:srgbClr val="000000"/>
                          </a:solidFill>
                          <a:effectLst/>
                          <a:latin typeface="Times New Roman" panose="02020603050405020304" pitchFamily="18" charset="0"/>
                        </a:rPr>
                        <a:t>Lise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0" i="0" u="none" strike="noStrike" dirty="0">
                          <a:solidFill>
                            <a:srgbClr val="000000"/>
                          </a:solidFill>
                          <a:effectLst/>
                          <a:latin typeface="Times New Roman" panose="02020603050405020304" pitchFamily="18" charset="0"/>
                        </a:rPr>
                        <a:t>Ön Lisans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0" i="0" u="none" strike="noStrike" dirty="0">
                          <a:solidFill>
                            <a:srgbClr val="000000"/>
                          </a:solidFill>
                          <a:effectLst/>
                          <a:latin typeface="Times New Roman" panose="02020603050405020304" pitchFamily="18" charset="0"/>
                        </a:rPr>
                        <a:t>Lisans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0" i="0" u="none" strike="noStrike" dirty="0">
                          <a:solidFill>
                            <a:srgbClr val="000000"/>
                          </a:solidFill>
                          <a:effectLst/>
                          <a:latin typeface="Times New Roman" panose="02020603050405020304" pitchFamily="18" charset="0"/>
                        </a:rPr>
                        <a:t>Y.L. ve </a:t>
                      </a:r>
                      <a:r>
                        <a:rPr lang="tr-TR" sz="1200" b="0" i="0" u="none" strike="noStrike" dirty="0" err="1">
                          <a:solidFill>
                            <a:srgbClr val="000000"/>
                          </a:solidFill>
                          <a:effectLst/>
                          <a:latin typeface="Times New Roman" panose="02020603050405020304" pitchFamily="18" charset="0"/>
                        </a:rPr>
                        <a:t>Dokt</a:t>
                      </a:r>
                      <a:r>
                        <a:rPr lang="tr-TR" sz="1200" b="0" i="0" u="none" strike="noStrike" dirty="0">
                          <a:solidFill>
                            <a:srgbClr val="000000"/>
                          </a:solidFill>
                          <a:effectLst/>
                          <a:latin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tr-TR" sz="1200" b="1" i="0" u="none" strike="noStrike" dirty="0">
                          <a:solidFill>
                            <a:srgbClr val="000000"/>
                          </a:solidFill>
                          <a:effectLst/>
                          <a:latin typeface="Times New Roman" panose="02020603050405020304" pitchFamily="18" charset="0"/>
                        </a:rPr>
                        <a:t>TOPLAM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887214962"/>
                  </a:ext>
                </a:extLst>
              </a:tr>
              <a:tr h="409575">
                <a:tc>
                  <a:txBody>
                    <a:bodyPr/>
                    <a:lstStyle/>
                    <a:p>
                      <a:pPr algn="l" fontAlgn="ctr"/>
                      <a:r>
                        <a:rPr lang="tr-TR" sz="1200" b="0" i="0" u="none" strike="noStrike">
                          <a:solidFill>
                            <a:srgbClr val="000000"/>
                          </a:solidFill>
                          <a:effectLst/>
                          <a:latin typeface="Times New Roman" panose="02020603050405020304" pitchFamily="18" charset="0"/>
                        </a:rPr>
                        <a:t>Kişi Sayısı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6325159"/>
                  </a:ext>
                </a:extLst>
              </a:tr>
              <a:tr h="619125">
                <a:tc>
                  <a:txBody>
                    <a:bodyPr/>
                    <a:lstStyle/>
                    <a:p>
                      <a:pPr algn="l" fontAlgn="ctr"/>
                      <a:r>
                        <a:rPr lang="tr-TR" sz="1200" b="0" i="0" u="none" strike="noStrike">
                          <a:solidFill>
                            <a:srgbClr val="000000"/>
                          </a:solidFill>
                          <a:effectLst/>
                          <a:latin typeface="Times New Roman" panose="02020603050405020304" pitchFamily="18" charset="0"/>
                        </a:rPr>
                        <a:t>Yüzde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a:solidFill>
                            <a:srgbClr val="000000"/>
                          </a:solidFill>
                          <a:effectLst/>
                          <a:latin typeface="Times New Roman" panose="02020603050405020304" pitchFamily="18" charset="0"/>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200" b="0" i="0" u="none" strike="noStrike" dirty="0">
                          <a:solidFill>
                            <a:srgbClr val="000000"/>
                          </a:solidFill>
                          <a:effectLst/>
                          <a:latin typeface="Times New Roman" panose="02020603050405020304" pitchFamily="18" charset="0"/>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3377674"/>
                  </a:ext>
                </a:extLst>
              </a:tr>
            </a:tbl>
          </a:graphicData>
        </a:graphic>
      </p:graphicFrame>
      <p:graphicFrame>
        <p:nvGraphicFramePr>
          <p:cNvPr id="5" name="Grafik 4">
            <a:extLst>
              <a:ext uri="{FF2B5EF4-FFF2-40B4-BE49-F238E27FC236}">
                <a16:creationId xmlns:a16="http://schemas.microsoft.com/office/drawing/2014/main" id="{1E4A96D3-7C7F-4B4C-A89F-7B01F208A99B}"/>
              </a:ext>
            </a:extLst>
          </p:cNvPr>
          <p:cNvGraphicFramePr>
            <a:graphicFrameLocks/>
          </p:cNvGraphicFramePr>
          <p:nvPr>
            <p:extLst>
              <p:ext uri="{D42A27DB-BD31-4B8C-83A1-F6EECF244321}">
                <p14:modId xmlns:p14="http://schemas.microsoft.com/office/powerpoint/2010/main" val="4074105700"/>
              </p:ext>
            </p:extLst>
          </p:nvPr>
        </p:nvGraphicFramePr>
        <p:xfrm>
          <a:off x="4429496" y="3562597"/>
          <a:ext cx="7422078" cy="29970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43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9BEB92-163C-4B3A-8EC5-CFA695B241B2}"/>
              </a:ext>
            </a:extLst>
          </p:cNvPr>
          <p:cNvSpPr>
            <a:spLocks noGrp="1"/>
          </p:cNvSpPr>
          <p:nvPr>
            <p:ph type="title"/>
          </p:nvPr>
        </p:nvSpPr>
        <p:spPr>
          <a:xfrm>
            <a:off x="126829" y="152400"/>
            <a:ext cx="7130004" cy="599954"/>
          </a:xfrm>
        </p:spPr>
        <p:txBody>
          <a:bodyPr>
            <a:normAutofit/>
          </a:bodyPr>
          <a:lstStyle/>
          <a:p>
            <a:r>
              <a:rPr lang="en-GB" sz="1800" b="1" i="0" dirty="0">
                <a:effectLst/>
                <a:latin typeface="Times New Roman" panose="02020603050405020304" pitchFamily="18" charset="0"/>
                <a:ea typeface="Times New Roman" panose="02020603050405020304" pitchFamily="18" charset="0"/>
              </a:rPr>
              <a:t>4.1 </a:t>
            </a:r>
            <a:r>
              <a:rPr lang="en-GB" sz="1800" b="1" i="0" dirty="0" err="1">
                <a:effectLst/>
                <a:latin typeface="Times New Roman" panose="02020603050405020304" pitchFamily="18" charset="0"/>
                <a:ea typeface="Times New Roman" panose="02020603050405020304" pitchFamily="18" charset="0"/>
              </a:rPr>
              <a:t>İdari</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Personel</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Hizmet</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Sınıfına</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Göre</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Dolu-Boş</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Kadro</a:t>
            </a:r>
            <a:r>
              <a:rPr lang="en-GB" sz="1800" b="1" i="0" dirty="0">
                <a:effectLst/>
                <a:latin typeface="Times New Roman" panose="02020603050405020304" pitchFamily="18" charset="0"/>
                <a:ea typeface="Times New Roman" panose="02020603050405020304" pitchFamily="18" charset="0"/>
              </a:rPr>
              <a:t> </a:t>
            </a:r>
            <a:r>
              <a:rPr lang="en-GB" sz="1800" b="1" i="0" dirty="0" err="1">
                <a:effectLst/>
                <a:latin typeface="Times New Roman" panose="02020603050405020304" pitchFamily="18" charset="0"/>
                <a:ea typeface="Times New Roman" panose="02020603050405020304" pitchFamily="18" charset="0"/>
              </a:rPr>
              <a:t>Sayısı</a:t>
            </a:r>
            <a:r>
              <a:rPr lang="en-GB" sz="1800" b="1" i="0" dirty="0">
                <a:effectLst/>
                <a:latin typeface="Times New Roman" panose="02020603050405020304" pitchFamily="18" charset="0"/>
                <a:ea typeface="Times New Roman" panose="02020603050405020304" pitchFamily="18" charset="0"/>
              </a:rPr>
              <a:t>)</a:t>
            </a:r>
            <a:endParaRPr lang="tr-TR" sz="1800" dirty="0"/>
          </a:p>
        </p:txBody>
      </p:sp>
      <p:sp>
        <p:nvSpPr>
          <p:cNvPr id="3" name="İçerik Yer Tutucusu 2">
            <a:extLst>
              <a:ext uri="{FF2B5EF4-FFF2-40B4-BE49-F238E27FC236}">
                <a16:creationId xmlns:a16="http://schemas.microsoft.com/office/drawing/2014/main" id="{A502B128-9F8C-447D-BF95-F3C0982A810E}"/>
              </a:ext>
            </a:extLst>
          </p:cNvPr>
          <p:cNvSpPr>
            <a:spLocks noGrp="1"/>
          </p:cNvSpPr>
          <p:nvPr>
            <p:ph idx="1"/>
          </p:nvPr>
        </p:nvSpPr>
        <p:spPr>
          <a:xfrm>
            <a:off x="581891" y="626236"/>
            <a:ext cx="6856270" cy="5874652"/>
          </a:xfrm>
        </p:spPr>
        <p:txBody>
          <a:bodyPr>
            <a:normAutofit fontScale="85000" lnSpcReduction="20000"/>
          </a:bodyPr>
          <a:lstStyle/>
          <a:p>
            <a:pPr algn="just">
              <a:lnSpc>
                <a:spcPct val="150000"/>
              </a:lnSpc>
            </a:pP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Yapı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İşleri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Teknik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bulunan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97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kadronun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38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adedi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dolu</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59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adedi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boş</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kadrodur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yapan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personelin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%31’ü (15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Kişi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diğer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birimlerden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yapılan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görevlendirmeler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ile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çalışmaktadır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çalışan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49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personelden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kişi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kadrosunda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alıp</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2547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Sayılı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Kanunun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13/b-4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maddesi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gereğince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birimlere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görevlendirilmiş</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kişi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kadrosunda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alıp</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30763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Sayılı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Resmi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Gazetede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yayımlanan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Kurumlar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Arası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Geçici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Görevlendirme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Yönetmeliğinin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Maddesi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Gereğince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Kurumlara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Görevlendirilmiş</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15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kişi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birimlerin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kadrosunda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alıp</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13/b-4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maddesi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gereğince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görevlendirilmiş</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kişi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kadrosunda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yer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alıp</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657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Sayılı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devlet</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memurları</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kanununun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108/B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ve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108/E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maddeleri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gereğince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ücretsiz</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izinli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olan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personel</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olduğundan</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2023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mali</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yılında</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Daire</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Başkanlığımızda</a:t>
            </a:r>
            <a:r>
              <a:rPr lang="en-GB" sz="1800" i="0" dirty="0">
                <a:effectLst/>
                <a:ea typeface="Times New Roman" panose="02020603050405020304" pitchFamily="18" charset="0"/>
              </a:rPr>
              <a:t> </a:t>
            </a:r>
            <a:r>
              <a:rPr lang="en-GB" i="0" dirty="0" err="1">
                <a:effectLst/>
                <a:latin typeface="Aharoni" panose="02010803020104030203" pitchFamily="2" charset="-79"/>
                <a:ea typeface="Times New Roman" panose="02020603050405020304" pitchFamily="18" charset="0"/>
                <a:cs typeface="Aharoni" panose="02010803020104030203" pitchFamily="2" charset="-79"/>
              </a:rPr>
              <a:t>aktif</a:t>
            </a:r>
            <a:r>
              <a:rPr lang="en-GB" i="0" dirty="0">
                <a:effectLst/>
                <a:latin typeface="Aharoni" panose="02010803020104030203" pitchFamily="2" charset="-79"/>
                <a:ea typeface="Times New Roman" panose="02020603050405020304" pitchFamily="18" charset="0"/>
                <a:cs typeface="Aharoni" panose="02010803020104030203" pitchFamily="2" charset="-79"/>
              </a:rPr>
              <a:t> </a:t>
            </a:r>
            <a:r>
              <a:rPr lang="en-GB" i="0" dirty="0" err="1">
                <a:effectLst/>
                <a:latin typeface="Aharoni" panose="02010803020104030203" pitchFamily="2" charset="-79"/>
                <a:ea typeface="Times New Roman" panose="02020603050405020304" pitchFamily="18" charset="0"/>
                <a:cs typeface="Aharoni" panose="02010803020104030203" pitchFamily="2" charset="-79"/>
              </a:rPr>
              <a:t>görev</a:t>
            </a:r>
            <a:r>
              <a:rPr lang="en-GB" i="0" dirty="0">
                <a:effectLst/>
                <a:latin typeface="Aharoni" panose="02010803020104030203" pitchFamily="2" charset="-79"/>
                <a:ea typeface="Times New Roman" panose="02020603050405020304" pitchFamily="18" charset="0"/>
                <a:cs typeface="Aharoni" panose="02010803020104030203" pitchFamily="2" charset="-79"/>
              </a:rPr>
              <a:t> </a:t>
            </a:r>
            <a:r>
              <a:rPr lang="en-GB" i="0" dirty="0" err="1">
                <a:effectLst/>
                <a:latin typeface="Aharoni" panose="02010803020104030203" pitchFamily="2" charset="-79"/>
                <a:ea typeface="Times New Roman" panose="02020603050405020304" pitchFamily="18" charset="0"/>
                <a:cs typeface="Aharoni" panose="02010803020104030203" pitchFamily="2" charset="-79"/>
              </a:rPr>
              <a:t>yapan</a:t>
            </a:r>
            <a:r>
              <a:rPr lang="en-GB" i="0" dirty="0">
                <a:effectLst/>
                <a:latin typeface="Aharoni" panose="02010803020104030203" pitchFamily="2" charset="-79"/>
                <a:ea typeface="Times New Roman" panose="02020603050405020304" pitchFamily="18" charset="0"/>
                <a:cs typeface="Aharoni" panose="02010803020104030203" pitchFamily="2" charset="-79"/>
              </a:rPr>
              <a:t> </a:t>
            </a:r>
            <a:r>
              <a:rPr lang="en-GB" sz="4200" i="0" dirty="0">
                <a:effectLst/>
                <a:latin typeface="Aharoni" panose="02010803020104030203" pitchFamily="2" charset="-79"/>
                <a:ea typeface="Times New Roman" panose="02020603050405020304" pitchFamily="18" charset="0"/>
                <a:cs typeface="Aharoni" panose="02010803020104030203" pitchFamily="2" charset="-79"/>
              </a:rPr>
              <a:t>47</a:t>
            </a:r>
            <a:r>
              <a:rPr lang="en-GB" i="0" dirty="0">
                <a:effectLst/>
                <a:latin typeface="Aharoni" panose="02010803020104030203" pitchFamily="2" charset="-79"/>
                <a:ea typeface="Times New Roman" panose="02020603050405020304" pitchFamily="18" charset="0"/>
                <a:cs typeface="Aharoni" panose="02010803020104030203" pitchFamily="2" charset="-79"/>
              </a:rPr>
              <a:t> </a:t>
            </a:r>
            <a:r>
              <a:rPr lang="tr-TR" i="0" dirty="0">
                <a:effectLst/>
                <a:latin typeface="Aharoni" panose="02010803020104030203" pitchFamily="2" charset="-79"/>
                <a:ea typeface="Times New Roman" panose="02020603050405020304" pitchFamily="18" charset="0"/>
                <a:cs typeface="Aharoni" panose="02010803020104030203" pitchFamily="2" charset="-79"/>
              </a:rPr>
              <a:t>                 </a:t>
            </a:r>
            <a:r>
              <a:rPr lang="en-GB" i="0" dirty="0" err="1">
                <a:effectLst/>
                <a:latin typeface="Aharoni" panose="02010803020104030203" pitchFamily="2" charset="-79"/>
                <a:ea typeface="Times New Roman" panose="02020603050405020304" pitchFamily="18" charset="0"/>
                <a:cs typeface="Aharoni" panose="02010803020104030203" pitchFamily="2" charset="-79"/>
              </a:rPr>
              <a:t>personel</a:t>
            </a:r>
            <a:r>
              <a:rPr lang="en-GB" i="0" dirty="0">
                <a:effectLst/>
                <a:latin typeface="Aharoni" panose="02010803020104030203" pitchFamily="2" charset="-79"/>
                <a:ea typeface="Times New Roman" panose="02020603050405020304" pitchFamily="18" charset="0"/>
                <a:cs typeface="Aharoni" panose="02010803020104030203" pitchFamily="2" charset="-79"/>
              </a:rPr>
              <a:t> </a:t>
            </a:r>
            <a:r>
              <a:rPr lang="en-GB" sz="1800" i="0" dirty="0" err="1">
                <a:effectLst/>
                <a:latin typeface="Times New Roman" panose="02020603050405020304" pitchFamily="18" charset="0"/>
                <a:ea typeface="Times New Roman" panose="02020603050405020304" pitchFamily="18" charset="0"/>
                <a:cs typeface="Times New Roman" panose="02020603050405020304" pitchFamily="18" charset="0"/>
              </a:rPr>
              <a:t>bulunmaktadır</a:t>
            </a:r>
            <a:r>
              <a:rPr lang="en-GB" sz="1800" i="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tr-TR" sz="1100" dirty="0">
              <a:latin typeface="Times New Roman" panose="02020603050405020304" pitchFamily="18" charset="0"/>
              <a:cs typeface="Times New Roman" panose="02020603050405020304" pitchFamily="18" charset="0"/>
            </a:endParaRPr>
          </a:p>
        </p:txBody>
      </p:sp>
      <p:pic>
        <p:nvPicPr>
          <p:cNvPr id="4" name="Grafik 1">
            <a:extLst>
              <a:ext uri="{FF2B5EF4-FFF2-40B4-BE49-F238E27FC236}">
                <a16:creationId xmlns:a16="http://schemas.microsoft.com/office/drawing/2014/main" id="{F22D8E0F-AD4A-4E05-78C0-B01F8D0B269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223" y="752354"/>
            <a:ext cx="4183427" cy="345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64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9728F7-9005-4E47-B7B8-D0EABDC405D2}"/>
              </a:ext>
            </a:extLst>
          </p:cNvPr>
          <p:cNvSpPr>
            <a:spLocks noGrp="1"/>
          </p:cNvSpPr>
          <p:nvPr>
            <p:ph type="title"/>
          </p:nvPr>
        </p:nvSpPr>
        <p:spPr>
          <a:xfrm>
            <a:off x="637309" y="25620"/>
            <a:ext cx="9601200" cy="601133"/>
          </a:xfrm>
        </p:spPr>
        <p:txBody>
          <a:bodyPr/>
          <a:lstStyle/>
          <a:p>
            <a:r>
              <a:rPr lang="en-GB" sz="1800" b="1" i="0" dirty="0">
                <a:solidFill>
                  <a:schemeClr val="tx1"/>
                </a:solidFill>
                <a:effectLst/>
                <a:latin typeface="Arial" panose="020B0604020202020204" pitchFamily="34" charset="0"/>
                <a:ea typeface="Times New Roman" panose="02020603050405020304" pitchFamily="18" charset="0"/>
              </a:rPr>
              <a:t>4-3- </a:t>
            </a:r>
            <a:r>
              <a:rPr lang="en-GB" sz="1800" b="1" i="0" dirty="0" err="1">
                <a:solidFill>
                  <a:schemeClr val="tx1"/>
                </a:solidFill>
                <a:effectLst/>
                <a:latin typeface="Arial" panose="020B0604020202020204" pitchFamily="34" charset="0"/>
                <a:ea typeface="Times New Roman" panose="02020603050405020304" pitchFamily="18" charset="0"/>
              </a:rPr>
              <a:t>İdari</a:t>
            </a:r>
            <a:r>
              <a:rPr lang="en-GB" sz="1800" b="1" i="0" dirty="0">
                <a:solidFill>
                  <a:schemeClr val="tx1"/>
                </a:solidFill>
                <a:effectLst/>
                <a:latin typeface="Arial" panose="020B0604020202020204" pitchFamily="34" charset="0"/>
                <a:ea typeface="Times New Roman" panose="02020603050405020304" pitchFamily="18" charset="0"/>
              </a:rPr>
              <a:t> </a:t>
            </a:r>
            <a:r>
              <a:rPr lang="en-GB" sz="1800" b="1" i="0" dirty="0" err="1">
                <a:solidFill>
                  <a:schemeClr val="tx1"/>
                </a:solidFill>
                <a:effectLst/>
                <a:latin typeface="Arial" panose="020B0604020202020204" pitchFamily="34" charset="0"/>
                <a:ea typeface="Times New Roman" panose="02020603050405020304" pitchFamily="18" charset="0"/>
              </a:rPr>
              <a:t>Personelin</a:t>
            </a:r>
            <a:r>
              <a:rPr lang="en-GB" sz="1800" b="1" i="0" dirty="0">
                <a:solidFill>
                  <a:schemeClr val="tx1"/>
                </a:solidFill>
                <a:effectLst/>
                <a:latin typeface="Arial" panose="020B0604020202020204" pitchFamily="34" charset="0"/>
                <a:ea typeface="Times New Roman" panose="02020603050405020304" pitchFamily="18" charset="0"/>
              </a:rPr>
              <a:t> </a:t>
            </a:r>
            <a:r>
              <a:rPr lang="en-GB" sz="1800" b="1" i="0" dirty="0" err="1">
                <a:solidFill>
                  <a:schemeClr val="tx1"/>
                </a:solidFill>
                <a:effectLst/>
                <a:latin typeface="Arial" panose="020B0604020202020204" pitchFamily="34" charset="0"/>
                <a:ea typeface="Times New Roman" panose="02020603050405020304" pitchFamily="18" charset="0"/>
              </a:rPr>
              <a:t>Yıl</a:t>
            </a:r>
            <a:r>
              <a:rPr lang="en-GB" sz="1800" b="1" i="0" dirty="0">
                <a:solidFill>
                  <a:schemeClr val="tx1"/>
                </a:solidFill>
                <a:effectLst/>
                <a:latin typeface="Arial" panose="020B0604020202020204" pitchFamily="34" charset="0"/>
                <a:ea typeface="Times New Roman" panose="02020603050405020304" pitchFamily="18" charset="0"/>
              </a:rPr>
              <a:t> </a:t>
            </a:r>
            <a:r>
              <a:rPr lang="en-GB" sz="1800" b="1" i="0" dirty="0" err="1">
                <a:solidFill>
                  <a:schemeClr val="tx1"/>
                </a:solidFill>
                <a:effectLst/>
                <a:latin typeface="Arial" panose="020B0604020202020204" pitchFamily="34" charset="0"/>
                <a:ea typeface="Times New Roman" panose="02020603050405020304" pitchFamily="18" charset="0"/>
              </a:rPr>
              <a:t>İçinde</a:t>
            </a:r>
            <a:r>
              <a:rPr lang="en-GB" sz="1800" b="1" i="0" dirty="0">
                <a:solidFill>
                  <a:schemeClr val="tx1"/>
                </a:solidFill>
                <a:effectLst/>
                <a:latin typeface="Arial" panose="020B0604020202020204" pitchFamily="34" charset="0"/>
                <a:ea typeface="Times New Roman" panose="02020603050405020304" pitchFamily="18" charset="0"/>
              </a:rPr>
              <a:t> </a:t>
            </a:r>
            <a:r>
              <a:rPr lang="en-GB" sz="1800" b="1" i="0" dirty="0" err="1">
                <a:solidFill>
                  <a:schemeClr val="tx1"/>
                </a:solidFill>
                <a:effectLst/>
                <a:latin typeface="Arial" panose="020B0604020202020204" pitchFamily="34" charset="0"/>
                <a:ea typeface="Times New Roman" panose="02020603050405020304" pitchFamily="18" charset="0"/>
              </a:rPr>
              <a:t>Katıldığı</a:t>
            </a:r>
            <a:r>
              <a:rPr lang="en-GB" sz="1800" b="1" i="0" dirty="0">
                <a:solidFill>
                  <a:schemeClr val="tx1"/>
                </a:solidFill>
                <a:effectLst/>
                <a:latin typeface="Arial" panose="020B0604020202020204" pitchFamily="34" charset="0"/>
                <a:ea typeface="Times New Roman" panose="02020603050405020304" pitchFamily="18" charset="0"/>
              </a:rPr>
              <a:t> </a:t>
            </a:r>
            <a:r>
              <a:rPr lang="en-GB" sz="1800" b="1" i="0" dirty="0" err="1">
                <a:solidFill>
                  <a:schemeClr val="tx1"/>
                </a:solidFill>
                <a:effectLst/>
                <a:latin typeface="Arial" panose="020B0604020202020204" pitchFamily="34" charset="0"/>
                <a:ea typeface="Times New Roman" panose="02020603050405020304" pitchFamily="18" charset="0"/>
              </a:rPr>
              <a:t>Eğitimler</a:t>
            </a:r>
            <a:r>
              <a:rPr lang="en-GB" sz="1800" b="1" i="0" dirty="0">
                <a:solidFill>
                  <a:schemeClr val="tx1"/>
                </a:solidFill>
                <a:effectLst/>
                <a:latin typeface="Arial" panose="020B0604020202020204" pitchFamily="34" charset="0"/>
                <a:ea typeface="Times New Roman" panose="02020603050405020304" pitchFamily="18" charset="0"/>
              </a:rPr>
              <a:t> </a:t>
            </a:r>
            <a:endParaRPr lang="tr-TR" dirty="0">
              <a:solidFill>
                <a:schemeClr val="tx1"/>
              </a:solidFill>
            </a:endParaRPr>
          </a:p>
        </p:txBody>
      </p:sp>
      <p:graphicFrame>
        <p:nvGraphicFramePr>
          <p:cNvPr id="5" name="Tablo 4">
            <a:extLst>
              <a:ext uri="{FF2B5EF4-FFF2-40B4-BE49-F238E27FC236}">
                <a16:creationId xmlns:a16="http://schemas.microsoft.com/office/drawing/2014/main" id="{D45006C1-8AEB-5845-36B2-FD6ABEEA5F63}"/>
              </a:ext>
            </a:extLst>
          </p:cNvPr>
          <p:cNvGraphicFramePr>
            <a:graphicFrameLocks noGrp="1"/>
          </p:cNvGraphicFramePr>
          <p:nvPr>
            <p:extLst>
              <p:ext uri="{D42A27DB-BD31-4B8C-83A1-F6EECF244321}">
                <p14:modId xmlns:p14="http://schemas.microsoft.com/office/powerpoint/2010/main" val="447884431"/>
              </p:ext>
            </p:extLst>
          </p:nvPr>
        </p:nvGraphicFramePr>
        <p:xfrm>
          <a:off x="730040" y="507999"/>
          <a:ext cx="11026532" cy="6220468"/>
        </p:xfrm>
        <a:graphic>
          <a:graphicData uri="http://schemas.openxmlformats.org/drawingml/2006/table">
            <a:tbl>
              <a:tblPr/>
              <a:tblGrid>
                <a:gridCol w="436075">
                  <a:extLst>
                    <a:ext uri="{9D8B030D-6E8A-4147-A177-3AD203B41FA5}">
                      <a16:colId xmlns:a16="http://schemas.microsoft.com/office/drawing/2014/main" val="3216334927"/>
                    </a:ext>
                  </a:extLst>
                </a:gridCol>
                <a:gridCol w="3595891">
                  <a:extLst>
                    <a:ext uri="{9D8B030D-6E8A-4147-A177-3AD203B41FA5}">
                      <a16:colId xmlns:a16="http://schemas.microsoft.com/office/drawing/2014/main" val="864337574"/>
                    </a:ext>
                  </a:extLst>
                </a:gridCol>
                <a:gridCol w="629392">
                  <a:extLst>
                    <a:ext uri="{9D8B030D-6E8A-4147-A177-3AD203B41FA5}">
                      <a16:colId xmlns:a16="http://schemas.microsoft.com/office/drawing/2014/main" val="948637965"/>
                    </a:ext>
                  </a:extLst>
                </a:gridCol>
                <a:gridCol w="2006930">
                  <a:extLst>
                    <a:ext uri="{9D8B030D-6E8A-4147-A177-3AD203B41FA5}">
                      <a16:colId xmlns:a16="http://schemas.microsoft.com/office/drawing/2014/main" val="1197301263"/>
                    </a:ext>
                  </a:extLst>
                </a:gridCol>
                <a:gridCol w="2375065">
                  <a:extLst>
                    <a:ext uri="{9D8B030D-6E8A-4147-A177-3AD203B41FA5}">
                      <a16:colId xmlns:a16="http://schemas.microsoft.com/office/drawing/2014/main" val="3300611408"/>
                    </a:ext>
                  </a:extLst>
                </a:gridCol>
                <a:gridCol w="1983179">
                  <a:extLst>
                    <a:ext uri="{9D8B030D-6E8A-4147-A177-3AD203B41FA5}">
                      <a16:colId xmlns:a16="http://schemas.microsoft.com/office/drawing/2014/main" val="3123728436"/>
                    </a:ext>
                  </a:extLst>
                </a:gridCol>
              </a:tblGrid>
              <a:tr h="448396">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Sıra </a:t>
                      </a:r>
                      <a:br>
                        <a:rPr lang="tr-TR" sz="1100" b="1" i="0" u="none" strike="noStrike">
                          <a:solidFill>
                            <a:srgbClr val="000000"/>
                          </a:solidFill>
                          <a:effectLst/>
                          <a:latin typeface="Times New Roman" panose="02020603050405020304" pitchFamily="18" charset="0"/>
                          <a:cs typeface="Times New Roman" panose="02020603050405020304" pitchFamily="18" charset="0"/>
                        </a:rPr>
                      </a:br>
                      <a:r>
                        <a:rPr lang="tr-TR" sz="1100" b="1" i="0" u="none" strike="noStrike">
                          <a:solidFill>
                            <a:srgbClr val="000000"/>
                          </a:solidFill>
                          <a:effectLst/>
                          <a:latin typeface="Times New Roman" panose="02020603050405020304" pitchFamily="18" charset="0"/>
                          <a:cs typeface="Times New Roman" panose="02020603050405020304" pitchFamily="18" charset="0"/>
                        </a:rPr>
                        <a:t>No</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Eğitimin Konusu</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Katılan</a:t>
                      </a:r>
                      <a:br>
                        <a:rPr lang="tr-TR" sz="1100" b="1" i="0" u="none" strike="noStrike">
                          <a:solidFill>
                            <a:srgbClr val="000000"/>
                          </a:solidFill>
                          <a:effectLst/>
                          <a:latin typeface="Times New Roman" panose="02020603050405020304" pitchFamily="18" charset="0"/>
                          <a:cs typeface="Times New Roman" panose="02020603050405020304" pitchFamily="18" charset="0"/>
                        </a:rPr>
                      </a:br>
                      <a:r>
                        <a:rPr lang="tr-TR" sz="1100" b="1" i="0" u="none" strike="noStrike">
                          <a:solidFill>
                            <a:srgbClr val="000000"/>
                          </a:solidFill>
                          <a:effectLst/>
                          <a:latin typeface="Times New Roman" panose="02020603050405020304" pitchFamily="18" charset="0"/>
                          <a:cs typeface="Times New Roman" panose="02020603050405020304" pitchFamily="18" charset="0"/>
                        </a:rPr>
                        <a:t>Kişi</a:t>
                      </a:r>
                      <a:br>
                        <a:rPr lang="tr-TR" sz="1100" b="1" i="0" u="none" strike="noStrike">
                          <a:solidFill>
                            <a:srgbClr val="000000"/>
                          </a:solidFill>
                          <a:effectLst/>
                          <a:latin typeface="Times New Roman" panose="02020603050405020304" pitchFamily="18" charset="0"/>
                          <a:cs typeface="Times New Roman" panose="02020603050405020304" pitchFamily="18" charset="0"/>
                        </a:rPr>
                      </a:br>
                      <a:r>
                        <a:rPr lang="tr-TR" sz="1100" b="1" i="0" u="none" strike="noStrike">
                          <a:solidFill>
                            <a:srgbClr val="000000"/>
                          </a:solidFill>
                          <a:effectLst/>
                          <a:latin typeface="Times New Roman" panose="02020603050405020304" pitchFamily="18" charset="0"/>
                          <a:cs typeface="Times New Roman" panose="02020603050405020304" pitchFamily="18" charset="0"/>
                        </a:rPr>
                        <a:t>Sayısı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Düzenleyen Kuruluş</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Düzenlendiği </a:t>
                      </a:r>
                      <a:br>
                        <a:rPr lang="tr-TR" sz="1100" b="1" i="0" u="none" strike="noStrike">
                          <a:solidFill>
                            <a:srgbClr val="000000"/>
                          </a:solidFill>
                          <a:effectLst/>
                          <a:latin typeface="Times New Roman" panose="02020603050405020304" pitchFamily="18" charset="0"/>
                          <a:cs typeface="Times New Roman" panose="02020603050405020304" pitchFamily="18" charset="0"/>
                        </a:rPr>
                      </a:br>
                      <a:r>
                        <a:rPr lang="tr-TR" sz="1100" b="1" i="0" u="none" strike="noStrike">
                          <a:solidFill>
                            <a:srgbClr val="000000"/>
                          </a:solidFill>
                          <a:effectLst/>
                          <a:latin typeface="Times New Roman" panose="02020603050405020304" pitchFamily="18" charset="0"/>
                          <a:cs typeface="Times New Roman" panose="02020603050405020304" pitchFamily="18" charset="0"/>
                        </a:rPr>
                        <a:t>Yer</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Tarih</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1052899373"/>
                  </a:ext>
                </a:extLst>
              </a:tr>
              <a:tr h="353543">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Afet Sonrası Hasar Tespit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Çevre, Şehircilik ve İklim Değişikliği Bakanlığı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Online Eğitim</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26-29.04.2023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0635473"/>
                  </a:ext>
                </a:extLst>
              </a:tr>
              <a:tr h="275937">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2</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Tüyap Yapı Fuarı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Tüyap</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İstanbul</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26-29.04.2023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0639280"/>
                  </a:ext>
                </a:extLst>
              </a:tr>
              <a:tr h="310428">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3</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Gaziantep üniversitesinde bulunmakta olan GES projesi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Yapı İşleri ve Teknik Daire Başkanlığı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Gaziantep Üniversitesi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11.06.2023-14.06.2023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1494405"/>
                  </a:ext>
                </a:extLst>
              </a:tr>
              <a:tr h="250066">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4</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2023 yılı Sakarya Havza Yönetim Heyeti Toplantısı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DSİ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Sakarya</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20.06.2023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2892783"/>
                  </a:ext>
                </a:extLst>
              </a:tr>
              <a:tr h="422527">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5</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Temel İş Sağlığı ve Güvenliği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13</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BAİBÜ İş Sağlığı ve Güvenliği Koordinatörlüğü</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Kültür Merkezi </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Pembe Salon</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25-27.07.2023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5785263"/>
                  </a:ext>
                </a:extLst>
              </a:tr>
              <a:tr h="301805">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6</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Gaz Yakıtlı Kalorifer Ateşcisi Belgesi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8</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Halk Eğitim Müdürlüğü</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İdari Birimler Senato Odası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7.09.2023 - 28.09.2023 - 29.09.2023 </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5645516"/>
                  </a:ext>
                </a:extLst>
              </a:tr>
              <a:tr h="301805">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7</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ÜBYS Varlık Yönetim Sistemi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6</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İzmir Katip Çelebi Üniversitesi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Online Eğitim</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11.09.2023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6700638"/>
                  </a:ext>
                </a:extLst>
              </a:tr>
              <a:tr h="646725">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8</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dirty="0">
                          <a:solidFill>
                            <a:srgbClr val="000000"/>
                          </a:solidFill>
                          <a:effectLst/>
                          <a:latin typeface="Times New Roman" panose="02020603050405020304" pitchFamily="18" charset="0"/>
                          <a:cs typeface="Times New Roman" panose="02020603050405020304" pitchFamily="18" charset="0"/>
                        </a:rPr>
                        <a:t>"OSKA Programı”, 4734 Sayılı “Kamu İhale</a:t>
                      </a:r>
                      <a:br>
                        <a:rPr lang="tr-TR" sz="1100" b="0" i="0" u="none" strike="noStrike" dirty="0">
                          <a:solidFill>
                            <a:srgbClr val="000000"/>
                          </a:solidFill>
                          <a:effectLst/>
                          <a:latin typeface="Times New Roman" panose="02020603050405020304" pitchFamily="18" charset="0"/>
                          <a:cs typeface="Times New Roman" panose="02020603050405020304" pitchFamily="18" charset="0"/>
                        </a:rPr>
                      </a:br>
                      <a:r>
                        <a:rPr lang="tr-TR" sz="1100" b="0" i="0" u="none" strike="noStrike" dirty="0">
                          <a:solidFill>
                            <a:srgbClr val="000000"/>
                          </a:solidFill>
                          <a:effectLst/>
                          <a:latin typeface="Times New Roman" panose="02020603050405020304" pitchFamily="18" charset="0"/>
                          <a:cs typeface="Times New Roman" panose="02020603050405020304" pitchFamily="18" charset="0"/>
                        </a:rPr>
                        <a:t>Kanunu” kapsamında “Yapım İşleri Genel Şartnamesi” ve “Yapım İşleri İhaleleri Uygulama Yönetmeliği” Eğitimleri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15</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Yapı İşleri ve Teknik Daire Başkanlığı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Başkanlık Makam Odası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13.09.2023 tarihi itibariyle </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her Salı ve Perşembe - Halen</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0981335"/>
                  </a:ext>
                </a:extLst>
              </a:tr>
              <a:tr h="589659">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9</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 İstanbul Teknik Üniversitesi ile Yıldız</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Teknik Üniversitesi Teknokentlerine Teknik Gezi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BAİBÜ Genel Sekreterlik</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 İstanbul Teknik Üniversitesi ile Yıldız</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Teknik Üniversitesi Teknokentleri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22.09.2023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5498625"/>
                  </a:ext>
                </a:extLst>
              </a:tr>
              <a:tr h="327674">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10</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Başkanlık Değerlendirme Toplantısı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55</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Yapı İşleri ve Teknik Daire Başkanlığı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Hukuk Fakültesi Anfi - 5</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22.09.2023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047448"/>
                  </a:ext>
                </a:extLst>
              </a:tr>
              <a:tr h="353543">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11</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Üniversitelere Yönelik Sayıştay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Sayıştay Başkanlığı -</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 Bursa Teknik Üniversitesi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Bursa Teknik Üniversitesi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30.10.2023-03.11.2023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0038249"/>
                  </a:ext>
                </a:extLst>
              </a:tr>
              <a:tr h="181082">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12</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Deprem Farkındalık Eğitim Programı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36</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Personel Daire Başkanlığı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tr-TR" sz="1100" b="0" i="0" u="none" strike="noStrike">
                          <a:solidFill>
                            <a:srgbClr val="000000"/>
                          </a:solidFill>
                          <a:effectLst/>
                          <a:latin typeface="Times New Roman" panose="02020603050405020304" pitchFamily="18" charset="0"/>
                          <a:cs typeface="Times New Roman" panose="02020603050405020304" pitchFamily="18" charset="0"/>
                        </a:rPr>
                        <a:t>Online Eğitim</a:t>
                      </a:r>
                    </a:p>
                  </a:txBody>
                  <a:tcPr marL="5428" marR="5428" marT="54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Ekim - Aralık 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7575442"/>
                  </a:ext>
                </a:extLst>
              </a:tr>
              <a:tr h="299141">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13</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effectLst/>
                          <a:latin typeface="Times New Roman" panose="02020603050405020304" pitchFamily="18" charset="0"/>
                          <a:cs typeface="Times New Roman" panose="02020603050405020304" pitchFamily="18" charset="0"/>
                        </a:rPr>
                        <a:t>Resmi Yazışma Usul ve Esasları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38</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Personel Daire Başkanlığı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Kültür Merkezi </a:t>
                      </a:r>
                      <a:br>
                        <a:rPr lang="tr-TR" sz="1100" b="0" i="0" u="none" strike="noStrike">
                          <a:solidFill>
                            <a:srgbClr val="000000"/>
                          </a:solidFill>
                          <a:effectLst/>
                          <a:latin typeface="Times New Roman" panose="02020603050405020304" pitchFamily="18" charset="0"/>
                          <a:cs typeface="Times New Roman" panose="02020603050405020304" pitchFamily="18" charset="0"/>
                        </a:rPr>
                      </a:br>
                      <a:r>
                        <a:rPr lang="tr-TR" sz="1100" b="0" i="0" u="none" strike="noStrike">
                          <a:solidFill>
                            <a:srgbClr val="000000"/>
                          </a:solidFill>
                          <a:effectLst/>
                          <a:latin typeface="Times New Roman" panose="02020603050405020304" pitchFamily="18" charset="0"/>
                          <a:cs typeface="Times New Roman" panose="02020603050405020304" pitchFamily="18" charset="0"/>
                        </a:rPr>
                        <a:t>Mavi Salon</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21.11.2023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045128"/>
                  </a:ext>
                </a:extLst>
              </a:tr>
              <a:tr h="206952">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14</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Dijital Çağda Ebeveyn Olmak</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Bartın Üniversitesi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Online Eğitim</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29.11.2023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771145"/>
                  </a:ext>
                </a:extLst>
              </a:tr>
              <a:tr h="215576">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15</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Asansör Kurtarma Eğitimi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3</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Bozkurt Asansör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İdari Birimler Binası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08.12.2023-09.12.2023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9958289"/>
                  </a:ext>
                </a:extLst>
              </a:tr>
              <a:tr h="206952">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16</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Oska Online Eğitimi</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19</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Oska Yazılım</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Başkanlık Makam Odası</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12.12.2023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6374366"/>
                  </a:ext>
                </a:extLst>
              </a:tr>
              <a:tr h="344921">
                <a:tc>
                  <a:txBody>
                    <a:bodyPr/>
                    <a:lstStyle/>
                    <a:p>
                      <a:pPr algn="ctr" fontAlgn="ctr"/>
                      <a:r>
                        <a:rPr lang="tr-TR" sz="1100" b="1" i="0" u="none" strike="noStrike">
                          <a:solidFill>
                            <a:srgbClr val="000000"/>
                          </a:solidFill>
                          <a:effectLst/>
                          <a:latin typeface="Times New Roman" panose="02020603050405020304" pitchFamily="18" charset="0"/>
                          <a:cs typeface="Times New Roman" panose="02020603050405020304" pitchFamily="18" charset="0"/>
                        </a:rPr>
                        <a:t>17</a:t>
                      </a:r>
                    </a:p>
                  </a:txBody>
                  <a:tcPr marL="5428" marR="5428" marT="54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dirty="0">
                          <a:solidFill>
                            <a:srgbClr val="000000"/>
                          </a:solidFill>
                          <a:effectLst/>
                          <a:latin typeface="Times New Roman" panose="02020603050405020304" pitchFamily="18" charset="0"/>
                          <a:cs typeface="Times New Roman" panose="02020603050405020304" pitchFamily="18" charset="0"/>
                        </a:rPr>
                        <a:t>Kalite Yönetimi ve Dokümantasyon Eğitimi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10</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Personnel Daire Başkanlığı ilE Kalite Koordinatörlüğü</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a:solidFill>
                            <a:srgbClr val="000000"/>
                          </a:solidFill>
                          <a:effectLst/>
                          <a:latin typeface="Times New Roman" panose="02020603050405020304" pitchFamily="18" charset="0"/>
                          <a:cs typeface="Times New Roman" panose="02020603050405020304" pitchFamily="18" charset="0"/>
                        </a:rPr>
                        <a:t>BAİBÜ Kültür - Kongre Merkezi </a:t>
                      </a:r>
                    </a:p>
                  </a:txBody>
                  <a:tcPr marL="5428" marR="5428" marT="5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tr-TR" sz="1100" b="0" i="0" u="none" strike="noStrike" dirty="0">
                          <a:solidFill>
                            <a:srgbClr val="000000"/>
                          </a:solidFill>
                          <a:effectLst/>
                          <a:latin typeface="Times New Roman" panose="02020603050405020304" pitchFamily="18" charset="0"/>
                          <a:cs typeface="Times New Roman" panose="02020603050405020304" pitchFamily="18" charset="0"/>
                        </a:rPr>
                        <a:t>18.12.2023-22.12.2023</a:t>
                      </a:r>
                    </a:p>
                  </a:txBody>
                  <a:tcPr marL="5428" marR="5428" marT="54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2166092"/>
                  </a:ext>
                </a:extLst>
              </a:tr>
            </a:tbl>
          </a:graphicData>
        </a:graphic>
      </p:graphicFrame>
    </p:spTree>
    <p:extLst>
      <p:ext uri="{BB962C8B-B14F-4D97-AF65-F5344CB8AC3E}">
        <p14:creationId xmlns:p14="http://schemas.microsoft.com/office/powerpoint/2010/main" val="162752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099CA0-275F-4F79-A79A-A2FDE8293246}"/>
              </a:ext>
            </a:extLst>
          </p:cNvPr>
          <p:cNvSpPr>
            <a:spLocks noGrp="1"/>
          </p:cNvSpPr>
          <p:nvPr>
            <p:ph type="title"/>
          </p:nvPr>
        </p:nvSpPr>
        <p:spPr/>
        <p:txBody>
          <a:bodyPr>
            <a:normAutofit/>
          </a:bodyPr>
          <a:lstStyle/>
          <a:p>
            <a:r>
              <a:rPr lang="en-GB" b="1" i="0" dirty="0">
                <a:solidFill>
                  <a:schemeClr val="tx1"/>
                </a:solidFill>
                <a:effectLst/>
                <a:latin typeface="Times New Roman" panose="02020603050405020304" pitchFamily="18" charset="0"/>
                <a:ea typeface="Times New Roman" panose="02020603050405020304" pitchFamily="18" charset="0"/>
              </a:rPr>
              <a:t>5- SUNULAN HIZMETLER</a:t>
            </a:r>
            <a:endParaRPr lang="tr-TR" dirty="0">
              <a:solidFill>
                <a:schemeClr val="tx1"/>
              </a:solidFill>
            </a:endParaRPr>
          </a:p>
        </p:txBody>
      </p:sp>
      <p:graphicFrame>
        <p:nvGraphicFramePr>
          <p:cNvPr id="9" name="İçerik Yer Tutucusu 2">
            <a:extLst>
              <a:ext uri="{FF2B5EF4-FFF2-40B4-BE49-F238E27FC236}">
                <a16:creationId xmlns:a16="http://schemas.microsoft.com/office/drawing/2014/main" id="{0E12C923-BBCD-2741-9000-0415497FD5CB}"/>
              </a:ext>
            </a:extLst>
          </p:cNvPr>
          <p:cNvGraphicFramePr>
            <a:graphicFrameLocks noGrp="1"/>
          </p:cNvGraphicFramePr>
          <p:nvPr>
            <p:ph idx="1"/>
            <p:extLst>
              <p:ext uri="{D42A27DB-BD31-4B8C-83A1-F6EECF244321}">
                <p14:modId xmlns:p14="http://schemas.microsoft.com/office/powerpoint/2010/main" val="987255262"/>
              </p:ext>
            </p:extLst>
          </p:nvPr>
        </p:nvGraphicFramePr>
        <p:xfrm>
          <a:off x="1371600" y="2286000"/>
          <a:ext cx="10539984"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AC496BDF-E7A8-34EE-088E-6EFE24F32E52}"/>
              </a:ext>
            </a:extLst>
          </p:cNvPr>
          <p:cNvSpPr/>
          <p:nvPr/>
        </p:nvSpPr>
        <p:spPr>
          <a:xfrm>
            <a:off x="6641592" y="2286000"/>
            <a:ext cx="2636322" cy="1889661"/>
          </a:xfrm>
          <a:prstGeom prst="ellipse">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dirty="0"/>
          </a:p>
        </p:txBody>
      </p:sp>
    </p:spTree>
    <p:extLst>
      <p:ext uri="{BB962C8B-B14F-4D97-AF65-F5344CB8AC3E}">
        <p14:creationId xmlns:p14="http://schemas.microsoft.com/office/powerpoint/2010/main" val="2000603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985330-7A42-43A0-B53A-0568BFE0A680}"/>
              </a:ext>
            </a:extLst>
          </p:cNvPr>
          <p:cNvSpPr>
            <a:spLocks noGrp="1"/>
          </p:cNvSpPr>
          <p:nvPr>
            <p:ph type="title"/>
          </p:nvPr>
        </p:nvSpPr>
        <p:spPr>
          <a:xfrm>
            <a:off x="976489" y="166511"/>
            <a:ext cx="9601200" cy="522111"/>
          </a:xfrm>
        </p:spPr>
        <p:txBody>
          <a:bodyPr>
            <a:normAutofit/>
          </a:bodyPr>
          <a:lstStyle/>
          <a:p>
            <a:r>
              <a:rPr lang="en-GB" sz="2000" b="1" i="0" dirty="0">
                <a:solidFill>
                  <a:schemeClr val="tx1"/>
                </a:solidFill>
                <a:effectLst/>
                <a:latin typeface="Times New Roman" panose="02020603050405020304" pitchFamily="18" charset="0"/>
                <a:ea typeface="Times New Roman" panose="02020603050405020304" pitchFamily="18" charset="0"/>
              </a:rPr>
              <a:t>5- SUNULAN HIZMETLER</a:t>
            </a:r>
            <a:endParaRPr lang="tr-TR" sz="2000" dirty="0">
              <a:solidFill>
                <a:schemeClr val="tx1"/>
              </a:solidFill>
            </a:endParaRPr>
          </a:p>
        </p:txBody>
      </p:sp>
      <p:sp>
        <p:nvSpPr>
          <p:cNvPr id="3" name="İçerik Yer Tutucusu 2">
            <a:extLst>
              <a:ext uri="{FF2B5EF4-FFF2-40B4-BE49-F238E27FC236}">
                <a16:creationId xmlns:a16="http://schemas.microsoft.com/office/drawing/2014/main" id="{0F144D87-E2BE-4265-9A1C-20DF8796FB93}"/>
              </a:ext>
            </a:extLst>
          </p:cNvPr>
          <p:cNvSpPr>
            <a:spLocks noGrp="1"/>
          </p:cNvSpPr>
          <p:nvPr>
            <p:ph idx="1"/>
          </p:nvPr>
        </p:nvSpPr>
        <p:spPr>
          <a:xfrm>
            <a:off x="976489" y="688621"/>
            <a:ext cx="10411947" cy="5688427"/>
          </a:xfrm>
        </p:spPr>
        <p:txBody>
          <a:bodyPr>
            <a:normAutofit/>
          </a:bodyPr>
          <a:lstStyle/>
          <a:p>
            <a:pPr indent="0" algn="just">
              <a:lnSpc>
                <a:spcPct val="150000"/>
              </a:lnSpc>
              <a:buNone/>
            </a:pPr>
            <a:r>
              <a:rPr lang="tr-TR" sz="1800" dirty="0">
                <a:effectLst/>
                <a:latin typeface="Times New Roman" panose="02020603050405020304" pitchFamily="18" charset="0"/>
                <a:ea typeface="Times New Roman" panose="02020603050405020304" pitchFamily="18" charset="0"/>
              </a:rPr>
              <a:t>2023 yılında 4734 sayılı Kamu İhale Kanunu’na göre 10 açık ihale (6 tanesi çeşitli nedenlerden dolayı iptal edilmiştir.), 3 adet 21-b maddesine göre yapılan ihale (3 tanesi de çeşitli nedenlerden dolayı iptal edilmiştir.) ve 65 doğrudan temin yöntemiyle imalatlar gerçekleştirilmiştir.  </a:t>
            </a:r>
          </a:p>
          <a:p>
            <a:pPr marL="0" indent="0">
              <a:buNone/>
            </a:pP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marL="0" indent="0">
              <a:spcBef>
                <a:spcPts val="1200"/>
              </a:spcBef>
              <a:spcAft>
                <a:spcPts val="300"/>
              </a:spcAft>
              <a:buNone/>
            </a:pPr>
            <a:r>
              <a:rPr lang="en-GB" sz="1800" b="1" i="0" dirty="0">
                <a:effectLst/>
                <a:latin typeface="Arial" panose="020B0604020202020204" pitchFamily="34" charset="0"/>
                <a:ea typeface="Times New Roman" panose="02020603050405020304" pitchFamily="18" charset="0"/>
              </a:rPr>
              <a:t>5-1- YATIRIM VE PROJELER</a:t>
            </a:r>
            <a:r>
              <a:rPr lang="tr-TR" sz="1800" dirty="0">
                <a:effectLst/>
                <a:latin typeface="Times New Roman" panose="02020603050405020304" pitchFamily="18" charset="0"/>
                <a:ea typeface="Times New Roman" panose="02020603050405020304" pitchFamily="18" charset="0"/>
              </a:rPr>
              <a:t> </a:t>
            </a:r>
          </a:p>
          <a:p>
            <a:pPr indent="0" algn="just">
              <a:lnSpc>
                <a:spcPct val="150000"/>
              </a:lnSpc>
              <a:buNone/>
            </a:pPr>
            <a:r>
              <a:rPr lang="tr-TR" sz="1800" dirty="0">
                <a:effectLst/>
                <a:latin typeface="Times New Roman" panose="02020603050405020304" pitchFamily="18" charset="0"/>
                <a:ea typeface="Times New Roman" panose="02020603050405020304" pitchFamily="18" charset="0"/>
              </a:rPr>
              <a:t>Üniversitemiz 2023 yılı Yatırım Programında 11 adet projesi bulunmaktadır. Yapı İşleri ve Teknik Daire Başkanlığı bu projelerin 7 tanesini yürütmüştür. </a:t>
            </a:r>
          </a:p>
          <a:p>
            <a:pPr indent="0" algn="just">
              <a:lnSpc>
                <a:spcPct val="150000"/>
              </a:lnSpc>
              <a:spcBef>
                <a:spcPts val="1200"/>
              </a:spcBef>
              <a:spcAft>
                <a:spcPts val="300"/>
              </a:spcAft>
              <a:buNone/>
            </a:pPr>
            <a:r>
              <a:rPr lang="tr-TR" sz="1800" b="0" i="0" dirty="0">
                <a:effectLst/>
                <a:latin typeface="Times New Roman" panose="02020603050405020304" pitchFamily="18" charset="0"/>
                <a:ea typeface="Times New Roman" panose="02020603050405020304" pitchFamily="18" charset="0"/>
              </a:rPr>
              <a:t>Yatırım programında yer alan projelerimize ek olarak Üniversitemiz Gölköy Kampüste İzzet Baysal Vakfı tarafından 2019 yılında yapımına başlanan Hukuk Fakültesi Haziran 2023 itibariyle devir teslimi yapılmış, </a:t>
            </a:r>
            <a:r>
              <a:rPr lang="en-GB" sz="1800" b="0" i="0" dirty="0">
                <a:effectLst/>
                <a:latin typeface="Times New Roman" panose="02020603050405020304" pitchFamily="18" charset="0"/>
                <a:ea typeface="Times New Roman" panose="02020603050405020304" pitchFamily="18" charset="0"/>
              </a:rPr>
              <a:t>2023-2024 </a:t>
            </a:r>
            <a:r>
              <a:rPr lang="en-GB" sz="1800" b="0" i="0" dirty="0" err="1">
                <a:effectLst/>
                <a:latin typeface="Times New Roman" panose="02020603050405020304" pitchFamily="18" charset="0"/>
                <a:ea typeface="Times New Roman" panose="02020603050405020304" pitchFamily="18" charset="0"/>
              </a:rPr>
              <a:t>eğitim</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öğretim</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yılında</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açılış</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töreni</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yapılmış</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ve</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eğitim</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startı</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verilmiştir</a:t>
            </a:r>
            <a:r>
              <a:rPr lang="en-GB" sz="1800" b="0" i="0" dirty="0">
                <a:effectLst/>
                <a:latin typeface="Times New Roman" panose="02020603050405020304" pitchFamily="18" charset="0"/>
                <a:ea typeface="Times New Roman" panose="02020603050405020304" pitchFamily="18" charset="0"/>
              </a:rPr>
              <a:t>. </a:t>
            </a:r>
            <a:endParaRPr lang="tr-TR" sz="1800" b="1" i="1" dirty="0">
              <a:effectLst/>
              <a:latin typeface="Arial" panose="020B0604020202020204" pitchFamily="34" charset="0"/>
              <a:ea typeface="Times New Roman" panose="02020603050405020304" pitchFamily="18" charset="0"/>
            </a:endParaRPr>
          </a:p>
          <a:p>
            <a:pPr indent="0" algn="just">
              <a:lnSpc>
                <a:spcPct val="150000"/>
              </a:lnSpc>
              <a:spcBef>
                <a:spcPts val="1200"/>
              </a:spcBef>
              <a:spcAft>
                <a:spcPts val="300"/>
              </a:spcAft>
              <a:buNone/>
            </a:pPr>
            <a:r>
              <a:rPr lang="tr-TR" sz="1800" b="0" i="0" dirty="0">
                <a:effectLst/>
                <a:latin typeface="Times New Roman" panose="02020603050405020304" pitchFamily="18" charset="0"/>
                <a:ea typeface="Times New Roman" panose="02020603050405020304" pitchFamily="18" charset="0"/>
              </a:rPr>
              <a:t>İzzet Baysal Vakfı tarafından 2018 yılında yapımına başlanan </a:t>
            </a:r>
            <a:r>
              <a:rPr lang="en-GB" sz="1800" b="0" i="0" dirty="0">
                <a:effectLst/>
                <a:latin typeface="Times New Roman" panose="02020603050405020304" pitchFamily="18" charset="0"/>
                <a:ea typeface="Times New Roman" panose="02020603050405020304" pitchFamily="18" charset="0"/>
              </a:rPr>
              <a:t>Mengen </a:t>
            </a:r>
            <a:r>
              <a:rPr lang="en-GB" sz="1800" b="0" i="0" dirty="0" err="1">
                <a:effectLst/>
                <a:latin typeface="Times New Roman" panose="02020603050405020304" pitchFamily="18" charset="0"/>
                <a:ea typeface="Times New Roman" panose="02020603050405020304" pitchFamily="18" charset="0"/>
              </a:rPr>
              <a:t>İzzet</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Baysal</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Aşçılık</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ve</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Gastronomi</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Kampüsü</a:t>
            </a:r>
            <a:r>
              <a:rPr lang="en-GB" sz="1800" b="0" i="0" dirty="0">
                <a:effectLst/>
                <a:latin typeface="Times New Roman" panose="02020603050405020304" pitchFamily="18" charset="0"/>
                <a:ea typeface="Times New Roman" panose="02020603050405020304" pitchFamily="18" charset="0"/>
              </a:rPr>
              <a:t> 2022 </a:t>
            </a:r>
            <a:r>
              <a:rPr lang="en-GB" sz="1800" b="0" i="0" dirty="0" err="1">
                <a:effectLst/>
                <a:latin typeface="Times New Roman" panose="02020603050405020304" pitchFamily="18" charset="0"/>
                <a:ea typeface="Times New Roman" panose="02020603050405020304" pitchFamily="18" charset="0"/>
              </a:rPr>
              <a:t>yılında</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geçici</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kabulü</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yapılarak</a:t>
            </a:r>
            <a:r>
              <a:rPr lang="en-GB" sz="1800" b="0" i="0" dirty="0">
                <a:effectLst/>
                <a:latin typeface="Times New Roman" panose="02020603050405020304" pitchFamily="18" charset="0"/>
                <a:ea typeface="Times New Roman" panose="02020603050405020304" pitchFamily="18" charset="0"/>
              </a:rPr>
              <a:t> 2023-2024 </a:t>
            </a:r>
            <a:r>
              <a:rPr lang="en-GB" sz="1800" b="0" i="0" dirty="0" err="1">
                <a:effectLst/>
                <a:latin typeface="Times New Roman" panose="02020603050405020304" pitchFamily="18" charset="0"/>
                <a:ea typeface="Times New Roman" panose="02020603050405020304" pitchFamily="18" charset="0"/>
              </a:rPr>
              <a:t>eğitim</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öğretim</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yılı</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startı</a:t>
            </a:r>
            <a:r>
              <a:rPr lang="en-GB" sz="1800" b="0" i="0" dirty="0">
                <a:effectLst/>
                <a:latin typeface="Times New Roman" panose="02020603050405020304" pitchFamily="18" charset="0"/>
                <a:ea typeface="Times New Roman" panose="02020603050405020304" pitchFamily="18" charset="0"/>
              </a:rPr>
              <a:t> </a:t>
            </a:r>
            <a:r>
              <a:rPr lang="en-GB" sz="1800" b="0" i="0" dirty="0" err="1">
                <a:effectLst/>
                <a:latin typeface="Times New Roman" panose="02020603050405020304" pitchFamily="18" charset="0"/>
                <a:ea typeface="Times New Roman" panose="02020603050405020304" pitchFamily="18" charset="0"/>
              </a:rPr>
              <a:t>verilmiştir</a:t>
            </a:r>
            <a:r>
              <a:rPr lang="en-GB" sz="1800" b="0" i="0" dirty="0">
                <a:effectLst/>
                <a:latin typeface="Times New Roman" panose="02020603050405020304" pitchFamily="18" charset="0"/>
                <a:ea typeface="Times New Roman" panose="02020603050405020304" pitchFamily="18" charset="0"/>
              </a:rPr>
              <a:t>. </a:t>
            </a:r>
            <a:endParaRPr lang="tr-TR" sz="1800" b="1" i="1" dirty="0">
              <a:effectLst/>
              <a:latin typeface="Arial" panose="020B0604020202020204" pitchFamily="34" charset="0"/>
              <a:ea typeface="Times New Roman" panose="02020603050405020304" pitchFamily="18" charset="0"/>
            </a:endParaRPr>
          </a:p>
          <a:p>
            <a:endParaRPr lang="tr-TR" dirty="0"/>
          </a:p>
        </p:txBody>
      </p:sp>
    </p:spTree>
    <p:extLst>
      <p:ext uri="{BB962C8B-B14F-4D97-AF65-F5344CB8AC3E}">
        <p14:creationId xmlns:p14="http://schemas.microsoft.com/office/powerpoint/2010/main" val="27800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C212C1-61A2-4A2E-B35F-F2FE8DCFF96D}"/>
              </a:ext>
            </a:extLst>
          </p:cNvPr>
          <p:cNvSpPr>
            <a:spLocks noGrp="1"/>
          </p:cNvSpPr>
          <p:nvPr>
            <p:ph type="title"/>
          </p:nvPr>
        </p:nvSpPr>
        <p:spPr>
          <a:xfrm>
            <a:off x="934872" y="112594"/>
            <a:ext cx="9601200" cy="386170"/>
          </a:xfrm>
        </p:spPr>
        <p:txBody>
          <a:bodyPr>
            <a:normAutofit fontScale="90000"/>
          </a:bodyPr>
          <a:lstStyle/>
          <a:p>
            <a:r>
              <a:rPr lang="tr-TR" sz="2400" b="1" dirty="0">
                <a:solidFill>
                  <a:schemeClr val="tx1"/>
                </a:solidFill>
                <a:effectLst/>
                <a:latin typeface="Times New Roman" panose="02020603050405020304" pitchFamily="18" charset="0"/>
                <a:ea typeface="Times New Roman" panose="02020603050405020304" pitchFamily="18" charset="0"/>
              </a:rPr>
              <a:t>2023 YILI İHALE LİSTESİ</a:t>
            </a:r>
            <a:endParaRPr lang="tr-TR" sz="2400" dirty="0">
              <a:solidFill>
                <a:schemeClr val="tx1"/>
              </a:solidFill>
            </a:endParaRPr>
          </a:p>
        </p:txBody>
      </p:sp>
      <p:graphicFrame>
        <p:nvGraphicFramePr>
          <p:cNvPr id="5" name="İçerik Yer Tutucusu 4">
            <a:extLst>
              <a:ext uri="{FF2B5EF4-FFF2-40B4-BE49-F238E27FC236}">
                <a16:creationId xmlns:a16="http://schemas.microsoft.com/office/drawing/2014/main" id="{E0A950B2-9BE0-79DF-33A1-891CCE439496}"/>
              </a:ext>
            </a:extLst>
          </p:cNvPr>
          <p:cNvGraphicFramePr>
            <a:graphicFrameLocks noGrp="1"/>
          </p:cNvGraphicFramePr>
          <p:nvPr>
            <p:ph idx="1"/>
          </p:nvPr>
        </p:nvGraphicFramePr>
        <p:xfrm>
          <a:off x="581891" y="1425039"/>
          <a:ext cx="11103428" cy="4631376"/>
        </p:xfrm>
        <a:graphic>
          <a:graphicData uri="http://schemas.openxmlformats.org/drawingml/2006/table">
            <a:tbl>
              <a:tblPr firstRow="1" firstCol="1" bandRow="1"/>
              <a:tblGrid>
                <a:gridCol w="503922">
                  <a:extLst>
                    <a:ext uri="{9D8B030D-6E8A-4147-A177-3AD203B41FA5}">
                      <a16:colId xmlns:a16="http://schemas.microsoft.com/office/drawing/2014/main" val="1741111274"/>
                    </a:ext>
                  </a:extLst>
                </a:gridCol>
                <a:gridCol w="1056771">
                  <a:extLst>
                    <a:ext uri="{9D8B030D-6E8A-4147-A177-3AD203B41FA5}">
                      <a16:colId xmlns:a16="http://schemas.microsoft.com/office/drawing/2014/main" val="568665026"/>
                    </a:ext>
                  </a:extLst>
                </a:gridCol>
                <a:gridCol w="1034755">
                  <a:extLst>
                    <a:ext uri="{9D8B030D-6E8A-4147-A177-3AD203B41FA5}">
                      <a16:colId xmlns:a16="http://schemas.microsoft.com/office/drawing/2014/main" val="3524457442"/>
                    </a:ext>
                  </a:extLst>
                </a:gridCol>
                <a:gridCol w="901843">
                  <a:extLst>
                    <a:ext uri="{9D8B030D-6E8A-4147-A177-3AD203B41FA5}">
                      <a16:colId xmlns:a16="http://schemas.microsoft.com/office/drawing/2014/main" val="338055516"/>
                    </a:ext>
                  </a:extLst>
                </a:gridCol>
                <a:gridCol w="1809393">
                  <a:extLst>
                    <a:ext uri="{9D8B030D-6E8A-4147-A177-3AD203B41FA5}">
                      <a16:colId xmlns:a16="http://schemas.microsoft.com/office/drawing/2014/main" val="3762196856"/>
                    </a:ext>
                  </a:extLst>
                </a:gridCol>
                <a:gridCol w="1010293">
                  <a:extLst>
                    <a:ext uri="{9D8B030D-6E8A-4147-A177-3AD203B41FA5}">
                      <a16:colId xmlns:a16="http://schemas.microsoft.com/office/drawing/2014/main" val="3399192184"/>
                    </a:ext>
                  </a:extLst>
                </a:gridCol>
                <a:gridCol w="1034755">
                  <a:extLst>
                    <a:ext uri="{9D8B030D-6E8A-4147-A177-3AD203B41FA5}">
                      <a16:colId xmlns:a16="http://schemas.microsoft.com/office/drawing/2014/main" val="2981114049"/>
                    </a:ext>
                  </a:extLst>
                </a:gridCol>
                <a:gridCol w="681681">
                  <a:extLst>
                    <a:ext uri="{9D8B030D-6E8A-4147-A177-3AD203B41FA5}">
                      <a16:colId xmlns:a16="http://schemas.microsoft.com/office/drawing/2014/main" val="177934624"/>
                    </a:ext>
                  </a:extLst>
                </a:gridCol>
                <a:gridCol w="888795">
                  <a:extLst>
                    <a:ext uri="{9D8B030D-6E8A-4147-A177-3AD203B41FA5}">
                      <a16:colId xmlns:a16="http://schemas.microsoft.com/office/drawing/2014/main" val="2946928758"/>
                    </a:ext>
                  </a:extLst>
                </a:gridCol>
                <a:gridCol w="1119558">
                  <a:extLst>
                    <a:ext uri="{9D8B030D-6E8A-4147-A177-3AD203B41FA5}">
                      <a16:colId xmlns:a16="http://schemas.microsoft.com/office/drawing/2014/main" val="409307061"/>
                    </a:ext>
                  </a:extLst>
                </a:gridCol>
                <a:gridCol w="1061662">
                  <a:extLst>
                    <a:ext uri="{9D8B030D-6E8A-4147-A177-3AD203B41FA5}">
                      <a16:colId xmlns:a16="http://schemas.microsoft.com/office/drawing/2014/main" val="788041048"/>
                    </a:ext>
                  </a:extLst>
                </a:gridCol>
              </a:tblGrid>
              <a:tr h="443181">
                <a:tc gridSpan="11">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YAPI İŞLERİ VE TEKNİK DAİRE BAŞKANLIĞI  2023 MALİ YILI İHALE BİLGİLERİ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264595"/>
                  </a:ext>
                </a:extLst>
              </a:tr>
              <a:tr h="898434">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SIRA NO</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İHALE KAYIT NUMARASI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PROJE NUMARASI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İHALE TÜRÜ</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İHALENİN ADI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İHALE TARİHİ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SÖZLEŞME TARİHİ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İŞ ARTIŞ ORANI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İŞİN BİTİM TARİHİ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SÖZLEŞME BEDELİ </a:t>
                      </a:r>
                      <a:br>
                        <a:rPr lang="tr-TR" sz="900" b="1">
                          <a:solidFill>
                            <a:srgbClr val="000000"/>
                          </a:solidFill>
                          <a:effectLst/>
                          <a:latin typeface="Times New Roman" panose="02020603050405020304" pitchFamily="18" charset="0"/>
                          <a:ea typeface="Times New Roman" panose="02020603050405020304" pitchFamily="18" charset="0"/>
                        </a:rPr>
                      </a:br>
                      <a:r>
                        <a:rPr lang="tr-TR" sz="900" b="1">
                          <a:solidFill>
                            <a:srgbClr val="000000"/>
                          </a:solidFill>
                          <a:effectLst/>
                          <a:latin typeface="Times New Roman" panose="02020603050405020304" pitchFamily="18" charset="0"/>
                          <a:ea typeface="Times New Roman" panose="02020603050405020304" pitchFamily="18" charset="0"/>
                        </a:rPr>
                        <a:t>(KDV HARİÇ)</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900" b="1">
                          <a:solidFill>
                            <a:srgbClr val="000000"/>
                          </a:solidFill>
                          <a:effectLst/>
                          <a:latin typeface="Times New Roman" panose="02020603050405020304" pitchFamily="18" charset="0"/>
                          <a:ea typeface="Times New Roman" panose="02020603050405020304" pitchFamily="18" charset="0"/>
                        </a:rPr>
                        <a:t>HARCAMA MİKTARI (TL)</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1895871869"/>
                  </a:ext>
                </a:extLst>
              </a:tr>
              <a:tr h="812497">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1</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2023/81735</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Yapım- 19. Md. Açık</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Asansör Periyodik Bakım ve Revizyon 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16.02.2023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7.03.2023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19,91</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31.12.2023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₺1.580.279,76</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₺1.649.321,07</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5715753"/>
                  </a:ext>
                </a:extLst>
              </a:tr>
              <a:tr h="852270">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2</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2023/992645</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Hizmet-19. Md. Açık</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Bolu Abant İzzet Baysal Üniversitesi Arıtma Sisteminin Kum ve Karbon Minerallerinin Değişimi</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2.10.2023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20.10.2023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8.11.2023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₺345.000,30</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₺414.000,36</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130035"/>
                  </a:ext>
                </a:extLst>
              </a:tr>
              <a:tr h="812497">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2023/1197292</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Asansör Revizyon</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8.11.2023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27.11.2023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15,19  </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18.12.2023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₺1.528.575,00</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₺1.834.290,00</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889757"/>
                  </a:ext>
                </a:extLst>
              </a:tr>
              <a:tr h="812497">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4</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2023/1283736</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Yarı Olimpik Yüzme Havuzu ve Mühendislik Fakültesi Bakım Onarımı</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23.11.2023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8.12.2023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19,87  </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25.12.2023</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₺651.574,71</a:t>
                      </a:r>
                      <a:endParaRPr lang="tr-TR" sz="110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dirty="0">
                          <a:effectLst/>
                          <a:latin typeface="Times New Roman" panose="02020603050405020304" pitchFamily="18" charset="0"/>
                          <a:ea typeface="Times New Roman" panose="02020603050405020304" pitchFamily="18" charset="0"/>
                        </a:rPr>
                        <a:t>₺781.889,65</a:t>
                      </a:r>
                      <a:endParaRPr lang="tr-TR" sz="1100" dirty="0">
                        <a:effectLst/>
                        <a:latin typeface="Times New Roman" panose="02020603050405020304" pitchFamily="18" charset="0"/>
                        <a:ea typeface="Times New Roman" panose="02020603050405020304" pitchFamily="18" charset="0"/>
                      </a:endParaRPr>
                    </a:p>
                  </a:txBody>
                  <a:tcPr marL="40439" marR="4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0460651"/>
                  </a:ext>
                </a:extLst>
              </a:tr>
            </a:tbl>
          </a:graphicData>
        </a:graphic>
      </p:graphicFrame>
      <p:sp>
        <p:nvSpPr>
          <p:cNvPr id="8" name="Metin kutusu 7">
            <a:extLst>
              <a:ext uri="{FF2B5EF4-FFF2-40B4-BE49-F238E27FC236}">
                <a16:creationId xmlns:a16="http://schemas.microsoft.com/office/drawing/2014/main" id="{7FEAA301-116A-E4C3-3329-CDF81CD8EE1A}"/>
              </a:ext>
            </a:extLst>
          </p:cNvPr>
          <p:cNvSpPr txBox="1"/>
          <p:nvPr/>
        </p:nvSpPr>
        <p:spPr>
          <a:xfrm>
            <a:off x="581891" y="572754"/>
            <a:ext cx="10937174" cy="700000"/>
          </a:xfrm>
          <a:prstGeom prst="rect">
            <a:avLst/>
          </a:prstGeom>
          <a:noFill/>
        </p:spPr>
        <p:txBody>
          <a:bodyPr wrap="square">
            <a:spAutoFit/>
          </a:bodyPr>
          <a:lstStyle/>
          <a:p>
            <a:pPr indent="449580" algn="just">
              <a:lnSpc>
                <a:spcPct val="150000"/>
              </a:lnSpc>
            </a:pPr>
            <a:r>
              <a:rPr lang="tr-TR" sz="1400" dirty="0">
                <a:effectLst/>
                <a:latin typeface="Times New Roman" panose="02020603050405020304" pitchFamily="18" charset="0"/>
                <a:ea typeface="Times New Roman" panose="02020603050405020304" pitchFamily="18" charset="0"/>
              </a:rPr>
              <a:t>2023 yılında 4734 sayılı Kamu İhale Kanunu’na göre 10 açık ihale (6 tanesi çeşitli nedenlerden dolayı iptal edilmiştir.), 3 adet 21-A  maddesine göre Pazarlık Usulü ile ihale edilmiş fakat üçü de çeşitli nedenlerle iptal edilmiştir. </a:t>
            </a:r>
          </a:p>
        </p:txBody>
      </p:sp>
    </p:spTree>
    <p:extLst>
      <p:ext uri="{BB962C8B-B14F-4D97-AF65-F5344CB8AC3E}">
        <p14:creationId xmlns:p14="http://schemas.microsoft.com/office/powerpoint/2010/main" val="109866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9A476-0F11-998F-E6D8-C899DC83FBC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F6F41E3-3E45-0F4A-C736-927E167D01C1}"/>
              </a:ext>
            </a:extLst>
          </p:cNvPr>
          <p:cNvSpPr>
            <a:spLocks noGrp="1"/>
          </p:cNvSpPr>
          <p:nvPr>
            <p:ph type="title"/>
          </p:nvPr>
        </p:nvSpPr>
        <p:spPr>
          <a:xfrm>
            <a:off x="934872" y="112594"/>
            <a:ext cx="9601200" cy="386170"/>
          </a:xfrm>
        </p:spPr>
        <p:txBody>
          <a:bodyPr>
            <a:normAutofit fontScale="90000"/>
          </a:bodyPr>
          <a:lstStyle/>
          <a:p>
            <a:r>
              <a:rPr lang="tr-TR" sz="2400" b="1" dirty="0">
                <a:solidFill>
                  <a:schemeClr val="tx1"/>
                </a:solidFill>
                <a:effectLst/>
                <a:latin typeface="Times New Roman" panose="02020603050405020304" pitchFamily="18" charset="0"/>
                <a:ea typeface="Times New Roman" panose="02020603050405020304" pitchFamily="18" charset="0"/>
              </a:rPr>
              <a:t>2023 YILI İHALE LİSTESİ</a:t>
            </a:r>
            <a:endParaRPr lang="tr-TR" sz="2400" dirty="0">
              <a:solidFill>
                <a:schemeClr val="tx1"/>
              </a:solidFill>
            </a:endParaRPr>
          </a:p>
        </p:txBody>
      </p:sp>
      <p:graphicFrame>
        <p:nvGraphicFramePr>
          <p:cNvPr id="6" name="İçerik Yer Tutucusu 5">
            <a:extLst>
              <a:ext uri="{FF2B5EF4-FFF2-40B4-BE49-F238E27FC236}">
                <a16:creationId xmlns:a16="http://schemas.microsoft.com/office/drawing/2014/main" id="{07FB80CA-B4D1-96C8-3EA3-30D84937C6D4}"/>
              </a:ext>
            </a:extLst>
          </p:cNvPr>
          <p:cNvGraphicFramePr>
            <a:graphicFrameLocks noGrp="1"/>
          </p:cNvGraphicFramePr>
          <p:nvPr>
            <p:ph idx="1"/>
          </p:nvPr>
        </p:nvGraphicFramePr>
        <p:xfrm>
          <a:off x="688769" y="676895"/>
          <a:ext cx="11186556" cy="5652654"/>
        </p:xfrm>
        <a:graphic>
          <a:graphicData uri="http://schemas.openxmlformats.org/drawingml/2006/table">
            <a:tbl>
              <a:tblPr firstRow="1" firstCol="1" bandRow="1"/>
              <a:tblGrid>
                <a:gridCol w="273132">
                  <a:extLst>
                    <a:ext uri="{9D8B030D-6E8A-4147-A177-3AD203B41FA5}">
                      <a16:colId xmlns:a16="http://schemas.microsoft.com/office/drawing/2014/main" val="1064046811"/>
                    </a:ext>
                  </a:extLst>
                </a:gridCol>
                <a:gridCol w="1092530">
                  <a:extLst>
                    <a:ext uri="{9D8B030D-6E8A-4147-A177-3AD203B41FA5}">
                      <a16:colId xmlns:a16="http://schemas.microsoft.com/office/drawing/2014/main" val="3820326275"/>
                    </a:ext>
                  </a:extLst>
                </a:gridCol>
                <a:gridCol w="985652">
                  <a:extLst>
                    <a:ext uri="{9D8B030D-6E8A-4147-A177-3AD203B41FA5}">
                      <a16:colId xmlns:a16="http://schemas.microsoft.com/office/drawing/2014/main" val="992209411"/>
                    </a:ext>
                  </a:extLst>
                </a:gridCol>
                <a:gridCol w="1213177">
                  <a:extLst>
                    <a:ext uri="{9D8B030D-6E8A-4147-A177-3AD203B41FA5}">
                      <a16:colId xmlns:a16="http://schemas.microsoft.com/office/drawing/2014/main" val="3774516314"/>
                    </a:ext>
                  </a:extLst>
                </a:gridCol>
                <a:gridCol w="2568136">
                  <a:extLst>
                    <a:ext uri="{9D8B030D-6E8A-4147-A177-3AD203B41FA5}">
                      <a16:colId xmlns:a16="http://schemas.microsoft.com/office/drawing/2014/main" val="2731622259"/>
                    </a:ext>
                  </a:extLst>
                </a:gridCol>
                <a:gridCol w="843002">
                  <a:extLst>
                    <a:ext uri="{9D8B030D-6E8A-4147-A177-3AD203B41FA5}">
                      <a16:colId xmlns:a16="http://schemas.microsoft.com/office/drawing/2014/main" val="381048488"/>
                    </a:ext>
                  </a:extLst>
                </a:gridCol>
                <a:gridCol w="4210927">
                  <a:extLst>
                    <a:ext uri="{9D8B030D-6E8A-4147-A177-3AD203B41FA5}">
                      <a16:colId xmlns:a16="http://schemas.microsoft.com/office/drawing/2014/main" val="3409910687"/>
                    </a:ext>
                  </a:extLst>
                </a:gridCol>
              </a:tblGrid>
              <a:tr h="380920">
                <a:tc gridSpan="7">
                  <a:txBody>
                    <a:bodyPr/>
                    <a:lstStyle/>
                    <a:p>
                      <a:pPr algn="ctr"/>
                      <a:r>
                        <a:rPr lang="tr-TR" sz="1200" b="1" dirty="0">
                          <a:solidFill>
                            <a:srgbClr val="000000"/>
                          </a:solidFill>
                          <a:effectLst/>
                          <a:latin typeface="Times New Roman" panose="02020603050405020304" pitchFamily="18" charset="0"/>
                          <a:ea typeface="Times New Roman" panose="02020603050405020304" pitchFamily="18" charset="0"/>
                        </a:rPr>
                        <a:t>2023 MALİ YILINDA İHALE İLANINA ÇIKILIP ÇEŞİTLİ NEDENLERLE İPTAL EDİLEN İHALE LİSTESİ</a:t>
                      </a:r>
                      <a:endParaRPr lang="tr-TR" sz="1200" dirty="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579255651"/>
                  </a:ext>
                </a:extLst>
              </a:tr>
              <a:tr h="529653">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1</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2023/356562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2005H03-732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Merkezi Derslik İkmal İnşaatı</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8.05.2023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Bütün tekliflerin alıma ayrılan ödeneğin/yaklaşık maliyetin çok üzerinde olması nedeni ile iptal edilmiştir.</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9653065"/>
                  </a:ext>
                </a:extLst>
              </a:tr>
              <a:tr h="580056">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2023/584443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2005H03-732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Merkezi Derslik İkmal İnşaatı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3.07.2023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0305056"/>
                  </a:ext>
                </a:extLst>
              </a:tr>
              <a:tr h="459418">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2023/605026</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Büyük Onarım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4.07.2023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2647620"/>
                  </a:ext>
                </a:extLst>
              </a:tr>
              <a:tr h="571793">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4</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2023/614817</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2020H03-150659</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Kampüs Altyapısı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5.07.2023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901946"/>
                  </a:ext>
                </a:extLst>
              </a:tr>
              <a:tr h="591623">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5</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2023/747988</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2020H03-150659</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 - 21-A Pazarlık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BAİBÜ Kampüs Altyapısı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8.08.2023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99480"/>
                  </a:ext>
                </a:extLst>
              </a:tr>
              <a:tr h="566009">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6</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2023/747999</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2023H03-211713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 - 21-A Pazarlık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BAİBÜ Büyük Onarım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10.08.2023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Bütün tekliflerin alıma ayrılan ödeneğin/yaklaşık maliyetin çok üzerinde olması nedeni ile iptal edilmiştir.</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415436"/>
                  </a:ext>
                </a:extLst>
              </a:tr>
              <a:tr h="702347">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7</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2023/764594</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2005H03-732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 - 21-A Pazarlık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BAİBÜ Merkezi Derslik İkmal İnşaatı 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21.08.2023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560818"/>
                  </a:ext>
                </a:extLst>
              </a:tr>
              <a:tr h="689126">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8</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2023/1199313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2005H03-732</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Yapım-19.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Bolu Abant İzzet Baysal Üniversitesi Merkezi Derslik İkmal İnşaatı</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24.11.2023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İhaleye teklif veren istekli çıkmaması nedeni ile iptal edilmiştir. </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5556730"/>
                  </a:ext>
                </a:extLst>
              </a:tr>
              <a:tr h="581709">
                <a:tc>
                  <a:txBody>
                    <a:bodyPr/>
                    <a:lstStyle/>
                    <a:p>
                      <a:pPr algn="ctr"/>
                      <a:r>
                        <a:rPr lang="tr-TR" sz="900">
                          <a:solidFill>
                            <a:srgbClr val="000000"/>
                          </a:solidFill>
                          <a:effectLst/>
                          <a:latin typeface="Times New Roman" panose="02020603050405020304" pitchFamily="18" charset="0"/>
                          <a:ea typeface="Times New Roman" panose="02020603050405020304" pitchFamily="18" charset="0"/>
                        </a:rPr>
                        <a:t>9</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2023/1213084</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2020H03-150659</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Mal-19. Md. Açık</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a:effectLst/>
                          <a:latin typeface="Times New Roman" panose="02020603050405020304" pitchFamily="18" charset="0"/>
                          <a:ea typeface="Times New Roman" panose="02020603050405020304" pitchFamily="18" charset="0"/>
                        </a:rPr>
                        <a:t>Kişisel Koruyucu Ekipman ve İş Kıyafeti</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900">
                          <a:effectLst/>
                          <a:latin typeface="Times New Roman" panose="02020603050405020304" pitchFamily="18" charset="0"/>
                          <a:ea typeface="Times New Roman" panose="02020603050405020304" pitchFamily="18" charset="0"/>
                        </a:rPr>
                        <a:t>13.11.2023</a:t>
                      </a:r>
                      <a:endParaRPr lang="tr-TR" sz="100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tr-TR" sz="900" dirty="0">
                          <a:effectLst/>
                          <a:latin typeface="Times New Roman" panose="02020603050405020304" pitchFamily="18" charset="0"/>
                          <a:ea typeface="Times New Roman" panose="02020603050405020304" pitchFamily="18" charset="0"/>
                        </a:rPr>
                        <a:t>Bütün tekliflerin alıma ayrılan ödeneğin/yaklaşık maliyetin çok üzerinde olması nedeni ile iptal edilmiştir.</a:t>
                      </a:r>
                      <a:endParaRPr lang="tr-TR" sz="1000" dirty="0">
                        <a:effectLst/>
                        <a:latin typeface="Times New Roman" panose="02020603050405020304" pitchFamily="18" charset="0"/>
                        <a:ea typeface="Times New Roman" panose="02020603050405020304" pitchFamily="18" charset="0"/>
                      </a:endParaRPr>
                    </a:p>
                  </a:txBody>
                  <a:tcPr marL="38547" marR="38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0872273"/>
                  </a:ext>
                </a:extLst>
              </a:tr>
            </a:tbl>
          </a:graphicData>
        </a:graphic>
      </p:graphicFrame>
    </p:spTree>
    <p:extLst>
      <p:ext uri="{BB962C8B-B14F-4D97-AF65-F5344CB8AC3E}">
        <p14:creationId xmlns:p14="http://schemas.microsoft.com/office/powerpoint/2010/main" val="370905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AA2C3F-A6E1-481D-831C-B2E8FFF627FE}"/>
              </a:ext>
            </a:extLst>
          </p:cNvPr>
          <p:cNvSpPr>
            <a:spLocks noGrp="1"/>
          </p:cNvSpPr>
          <p:nvPr>
            <p:ph type="title"/>
          </p:nvPr>
        </p:nvSpPr>
        <p:spPr>
          <a:xfrm>
            <a:off x="1112293" y="214114"/>
            <a:ext cx="9601200" cy="563808"/>
          </a:xfrm>
        </p:spPr>
        <p:txBody>
          <a:bodyPr>
            <a:noAutofit/>
          </a:bodyPr>
          <a:lstStyle/>
          <a:p>
            <a:r>
              <a:rPr lang="en-GB" sz="2400" b="1" cap="small" spc="25" dirty="0" err="1">
                <a:solidFill>
                  <a:schemeClr val="tx1"/>
                </a:solidFill>
                <a:effectLst/>
                <a:latin typeface="Times New Roman" panose="02020603050405020304" pitchFamily="18" charset="0"/>
                <a:ea typeface="Times New Roman" panose="02020603050405020304" pitchFamily="18" charset="0"/>
              </a:rPr>
              <a:t>Satın</a:t>
            </a:r>
            <a:r>
              <a:rPr lang="en-GB" sz="2400" b="1" cap="small" spc="25" dirty="0">
                <a:solidFill>
                  <a:schemeClr val="tx1"/>
                </a:solidFill>
                <a:effectLst/>
                <a:latin typeface="Times New Roman" panose="02020603050405020304" pitchFamily="18" charset="0"/>
                <a:ea typeface="Times New Roman" panose="02020603050405020304" pitchFamily="18" charset="0"/>
              </a:rPr>
              <a:t> Alma (</a:t>
            </a:r>
            <a:r>
              <a:rPr lang="en-GB" sz="2400" b="1" cap="small" spc="25" dirty="0" err="1">
                <a:solidFill>
                  <a:schemeClr val="tx1"/>
                </a:solidFill>
                <a:effectLst/>
                <a:latin typeface="Times New Roman" panose="02020603050405020304" pitchFamily="18" charset="0"/>
                <a:ea typeface="Times New Roman" panose="02020603050405020304" pitchFamily="18" charset="0"/>
              </a:rPr>
              <a:t>İhale</a:t>
            </a:r>
            <a:r>
              <a:rPr lang="en-GB" sz="2400" b="1" cap="small" spc="25" dirty="0">
                <a:solidFill>
                  <a:schemeClr val="tx1"/>
                </a:solidFill>
                <a:effectLst/>
                <a:latin typeface="Times New Roman" panose="02020603050405020304" pitchFamily="18" charset="0"/>
                <a:ea typeface="Times New Roman" panose="02020603050405020304" pitchFamily="18" charset="0"/>
              </a:rPr>
              <a:t> </a:t>
            </a:r>
            <a:r>
              <a:rPr lang="en-GB" sz="2400" b="1" cap="small" spc="25" dirty="0" err="1">
                <a:solidFill>
                  <a:schemeClr val="tx1"/>
                </a:solidFill>
                <a:effectLst/>
                <a:latin typeface="Times New Roman" panose="02020603050405020304" pitchFamily="18" charset="0"/>
                <a:ea typeface="Times New Roman" panose="02020603050405020304" pitchFamily="18" charset="0"/>
              </a:rPr>
              <a:t>ve</a:t>
            </a:r>
            <a:r>
              <a:rPr lang="en-GB" sz="2400" b="1" cap="small" spc="25" dirty="0">
                <a:solidFill>
                  <a:schemeClr val="tx1"/>
                </a:solidFill>
                <a:effectLst/>
                <a:latin typeface="Times New Roman" panose="02020603050405020304" pitchFamily="18" charset="0"/>
                <a:ea typeface="Times New Roman" panose="02020603050405020304" pitchFamily="18" charset="0"/>
              </a:rPr>
              <a:t> </a:t>
            </a:r>
            <a:r>
              <a:rPr lang="en-GB" sz="2400" b="1" cap="small" spc="25" dirty="0" err="1">
                <a:solidFill>
                  <a:schemeClr val="tx1"/>
                </a:solidFill>
                <a:effectLst/>
                <a:latin typeface="Times New Roman" panose="02020603050405020304" pitchFamily="18" charset="0"/>
                <a:ea typeface="Times New Roman" panose="02020603050405020304" pitchFamily="18" charset="0"/>
              </a:rPr>
              <a:t>Doğrudan</a:t>
            </a:r>
            <a:r>
              <a:rPr lang="en-GB" sz="2400" b="1" cap="small" spc="25" dirty="0">
                <a:solidFill>
                  <a:schemeClr val="tx1"/>
                </a:solidFill>
                <a:effectLst/>
                <a:latin typeface="Times New Roman" panose="02020603050405020304" pitchFamily="18" charset="0"/>
                <a:ea typeface="Times New Roman" panose="02020603050405020304" pitchFamily="18" charset="0"/>
              </a:rPr>
              <a:t> Temin)</a:t>
            </a:r>
            <a:endParaRPr lang="tr-TR" sz="2400" dirty="0">
              <a:solidFill>
                <a:schemeClr val="tx1"/>
              </a:solidFill>
            </a:endParaRPr>
          </a:p>
        </p:txBody>
      </p:sp>
      <p:sp>
        <p:nvSpPr>
          <p:cNvPr id="3" name="İçerik Yer Tutucusu 2">
            <a:extLst>
              <a:ext uri="{FF2B5EF4-FFF2-40B4-BE49-F238E27FC236}">
                <a16:creationId xmlns:a16="http://schemas.microsoft.com/office/drawing/2014/main" id="{08FB1E74-42DF-40E1-A9AE-F458542072D5}"/>
              </a:ext>
            </a:extLst>
          </p:cNvPr>
          <p:cNvSpPr>
            <a:spLocks noGrp="1"/>
          </p:cNvSpPr>
          <p:nvPr>
            <p:ph idx="1"/>
          </p:nvPr>
        </p:nvSpPr>
        <p:spPr>
          <a:xfrm>
            <a:off x="1112292" y="899914"/>
            <a:ext cx="10092519" cy="5296170"/>
          </a:xfrm>
        </p:spPr>
        <p:txBody>
          <a:bodyPr>
            <a:normAutofit/>
          </a:bodyPr>
          <a:lstStyle/>
          <a:p>
            <a:pPr marL="0" indent="0">
              <a:buNone/>
            </a:pPr>
            <a:r>
              <a:rPr lang="tr-TR" sz="1800" dirty="0">
                <a:effectLst/>
                <a:latin typeface="Times New Roman" panose="02020603050405020304" pitchFamily="18" charset="0"/>
                <a:ea typeface="Times New Roman" panose="02020603050405020304" pitchFamily="18" charset="0"/>
              </a:rPr>
              <a:t>2022 yılında 4734 sayılı Kamu İhale Kanunu’na göre;</a:t>
            </a:r>
          </a:p>
          <a:p>
            <a:pPr marL="0" indent="0">
              <a:buNone/>
            </a:pPr>
            <a:r>
              <a:rPr lang="tr-TR" sz="1800" dirty="0">
                <a:effectLst/>
                <a:latin typeface="Times New Roman" panose="02020603050405020304" pitchFamily="18" charset="0"/>
                <a:ea typeface="Times New Roman" panose="02020603050405020304" pitchFamily="18" charset="0"/>
              </a:rPr>
              <a:t> 	</a:t>
            </a:r>
            <a:r>
              <a:rPr lang="tr-TR" sz="6000" dirty="0">
                <a:solidFill>
                  <a:srgbClr val="00B050"/>
                </a:solidFill>
                <a:latin typeface="Algerian" panose="04020705040A02060702" pitchFamily="82" charset="0"/>
              </a:rPr>
              <a:t>10</a:t>
            </a:r>
            <a:r>
              <a:rPr lang="tr-TR" sz="1800" dirty="0">
                <a:effectLst/>
                <a:latin typeface="Times New Roman" panose="02020603050405020304" pitchFamily="18" charset="0"/>
                <a:ea typeface="Times New Roman" panose="02020603050405020304" pitchFamily="18" charset="0"/>
              </a:rPr>
              <a:t> </a:t>
            </a:r>
            <a:r>
              <a:rPr lang="tr-TR" sz="1800" dirty="0">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açık ihale (6 tanesi çeşitli nedenlerden dolayı iptal edilmiştir.),</a:t>
            </a:r>
          </a:p>
          <a:p>
            <a:pPr marL="0" indent="0">
              <a:buNone/>
            </a:pPr>
            <a:br>
              <a:rPr lang="tr-TR" sz="1800" dirty="0">
                <a:effectLst/>
                <a:latin typeface="Times New Roman" panose="02020603050405020304" pitchFamily="18" charset="0"/>
                <a:ea typeface="Times New Roman" panose="02020603050405020304" pitchFamily="18" charset="0"/>
              </a:rPr>
            </a:br>
            <a:r>
              <a:rPr lang="tr-TR" sz="1800" dirty="0">
                <a:effectLst/>
                <a:latin typeface="Times New Roman" panose="02020603050405020304" pitchFamily="18" charset="0"/>
                <a:ea typeface="Times New Roman" panose="02020603050405020304" pitchFamily="18" charset="0"/>
              </a:rPr>
              <a:t> 	       </a:t>
            </a:r>
            <a:r>
              <a:rPr lang="tr-TR" sz="6000" dirty="0">
                <a:solidFill>
                  <a:srgbClr val="00B050"/>
                </a:solidFill>
                <a:latin typeface="Algerian" panose="04020705040A02060702" pitchFamily="82" charset="0"/>
              </a:rPr>
              <a:t>3		</a:t>
            </a:r>
            <a:r>
              <a:rPr lang="tr-TR" sz="1800" dirty="0">
                <a:effectLst/>
                <a:latin typeface="Times New Roman" panose="02020603050405020304" pitchFamily="18" charset="0"/>
                <a:ea typeface="Times New Roman" panose="02020603050405020304" pitchFamily="18" charset="0"/>
              </a:rPr>
              <a:t>adet 21-a maddesine göre pazarlık usulü ile yapılan ihale (3’ü de çeşitli 			nedenlerden dolayı     iptal edilmiştir.) ve</a:t>
            </a:r>
          </a:p>
          <a:p>
            <a:pPr marL="0" indent="0">
              <a:buNone/>
            </a:pPr>
            <a:endParaRPr lang="tr-TR" sz="1800" dirty="0">
              <a:effectLst/>
              <a:latin typeface="Times New Roman" panose="02020603050405020304" pitchFamily="18" charset="0"/>
              <a:ea typeface="Times New Roman" panose="02020603050405020304" pitchFamily="18" charset="0"/>
            </a:endParaRPr>
          </a:p>
          <a:p>
            <a:pPr marL="0" indent="0">
              <a:buNone/>
            </a:pPr>
            <a:r>
              <a:rPr lang="tr-TR" sz="6000" dirty="0">
                <a:solidFill>
                  <a:srgbClr val="00B050"/>
                </a:solidFill>
                <a:latin typeface="Algerian" panose="04020705040A02060702" pitchFamily="82" charset="0"/>
              </a:rPr>
              <a:t>	65</a:t>
            </a:r>
            <a:r>
              <a:rPr lang="tr-TR" sz="1800" dirty="0">
                <a:effectLst/>
                <a:latin typeface="Times New Roman" panose="02020603050405020304" pitchFamily="18" charset="0"/>
                <a:ea typeface="Times New Roman" panose="02020603050405020304" pitchFamily="18" charset="0"/>
              </a:rPr>
              <a:t> 	doğrudan temin yöntemiyle imalatlar gerçekleştirilmiştir.</a:t>
            </a:r>
          </a:p>
          <a:p>
            <a:pPr marL="0" indent="0">
              <a:buNone/>
            </a:pPr>
            <a:endParaRPr lang="tr-TR" sz="1800" dirty="0">
              <a:latin typeface="Times New Roman" panose="02020603050405020304" pitchFamily="18" charset="0"/>
              <a:ea typeface="Times New Roman" panose="02020603050405020304" pitchFamily="18" charset="0"/>
            </a:endParaRPr>
          </a:p>
          <a:p>
            <a:pPr marL="0" indent="0" algn="just">
              <a:buNone/>
            </a:pPr>
            <a:r>
              <a:rPr lang="tr-TR" sz="1800" dirty="0">
                <a:effectLst/>
                <a:latin typeface="Times New Roman" panose="02020603050405020304" pitchFamily="18" charset="0"/>
                <a:ea typeface="Times New Roman" panose="02020603050405020304" pitchFamily="18" charset="0"/>
              </a:rPr>
              <a:t> </a:t>
            </a:r>
            <a:endParaRPr lang="tr-TR" dirty="0"/>
          </a:p>
        </p:txBody>
      </p:sp>
    </p:spTree>
    <p:extLst>
      <p:ext uri="{BB962C8B-B14F-4D97-AF65-F5344CB8AC3E}">
        <p14:creationId xmlns:p14="http://schemas.microsoft.com/office/powerpoint/2010/main" val="240479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BC2A68-1723-C4B5-3FED-F7D1875D29FC}"/>
              </a:ext>
            </a:extLst>
          </p:cNvPr>
          <p:cNvSpPr>
            <a:spLocks noGrp="1"/>
          </p:cNvSpPr>
          <p:nvPr>
            <p:ph type="title"/>
          </p:nvPr>
        </p:nvSpPr>
        <p:spPr>
          <a:xfrm>
            <a:off x="609601" y="4738254"/>
            <a:ext cx="10923638" cy="995907"/>
          </a:xfrm>
        </p:spPr>
        <p:txBody>
          <a:bodyPr vert="horz" lIns="91440" tIns="45720" rIns="91440" bIns="45720" rtlCol="0" anchor="b">
            <a:normAutofit/>
          </a:bodyPr>
          <a:lstStyle/>
          <a:p>
            <a:pPr algn="ctr">
              <a:lnSpc>
                <a:spcPct val="80000"/>
              </a:lnSpc>
            </a:pPr>
            <a:r>
              <a:rPr lang="en-US" sz="4400" b="1" dirty="0">
                <a:solidFill>
                  <a:srgbClr val="FFFFFF"/>
                </a:solidFill>
                <a:effectLst/>
              </a:rPr>
              <a:t>2023 YILI DOĞRUDAN TEMİN ALIMLARI</a:t>
            </a:r>
            <a:endParaRPr lang="en-US" sz="4400" dirty="0">
              <a:solidFill>
                <a:srgbClr val="FFFFFF"/>
              </a:solidFill>
            </a:endParaRPr>
          </a:p>
        </p:txBody>
      </p:sp>
      <p:pic>
        <p:nvPicPr>
          <p:cNvPr id="5122" name="Grafik 1">
            <a:extLst>
              <a:ext uri="{FF2B5EF4-FFF2-40B4-BE49-F238E27FC236}">
                <a16:creationId xmlns:a16="http://schemas.microsoft.com/office/drawing/2014/main" id="{5EB2184C-A05A-6E87-3276-759F9C449AB5}"/>
              </a:ext>
            </a:extLst>
          </p:cNvPr>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761" y="2119747"/>
            <a:ext cx="5325533" cy="3397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Grafik 1">
            <a:extLst>
              <a:ext uri="{FF2B5EF4-FFF2-40B4-BE49-F238E27FC236}">
                <a16:creationId xmlns:a16="http://schemas.microsoft.com/office/drawing/2014/main" id="{0BC70552-F33F-412E-3489-2047276EBB7C}"/>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5161" y="2119746"/>
            <a:ext cx="5233710" cy="3397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aşlık 1">
            <a:extLst>
              <a:ext uri="{FF2B5EF4-FFF2-40B4-BE49-F238E27FC236}">
                <a16:creationId xmlns:a16="http://schemas.microsoft.com/office/drawing/2014/main" id="{E9B228AA-5478-5528-6014-0EBECCAB3F8B}"/>
              </a:ext>
            </a:extLst>
          </p:cNvPr>
          <p:cNvSpPr txBox="1">
            <a:spLocks/>
          </p:cNvSpPr>
          <p:nvPr/>
        </p:nvSpPr>
        <p:spPr>
          <a:xfrm>
            <a:off x="658761" y="380369"/>
            <a:ext cx="9601200" cy="56380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2400" b="1" cap="small" spc="25">
                <a:solidFill>
                  <a:schemeClr val="tx1"/>
                </a:solidFill>
                <a:latin typeface="Times New Roman" panose="02020603050405020304" pitchFamily="18" charset="0"/>
                <a:ea typeface="Times New Roman" panose="02020603050405020304" pitchFamily="18" charset="0"/>
              </a:rPr>
              <a:t>Satın Alma (İhale ve Doğrudan Temin)</a:t>
            </a:r>
            <a:endParaRPr lang="tr-TR" sz="2400" dirty="0">
              <a:solidFill>
                <a:schemeClr val="tx1"/>
              </a:solidFill>
            </a:endParaRPr>
          </a:p>
        </p:txBody>
      </p:sp>
    </p:spTree>
    <p:extLst>
      <p:ext uri="{BB962C8B-B14F-4D97-AF65-F5344CB8AC3E}">
        <p14:creationId xmlns:p14="http://schemas.microsoft.com/office/powerpoint/2010/main" val="190340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F34E9C-E59B-4801-9752-51DE2B33FBA2}"/>
              </a:ext>
            </a:extLst>
          </p:cNvPr>
          <p:cNvSpPr>
            <a:spLocks noGrp="1"/>
          </p:cNvSpPr>
          <p:nvPr>
            <p:ph type="title"/>
          </p:nvPr>
        </p:nvSpPr>
        <p:spPr>
          <a:xfrm>
            <a:off x="1371600" y="110066"/>
            <a:ext cx="9601200" cy="420511"/>
          </a:xfrm>
        </p:spPr>
        <p:txBody>
          <a:bodyPr>
            <a:normAutofit fontScale="90000"/>
          </a:bodyPr>
          <a:lstStyle/>
          <a:p>
            <a:pPr algn="ctr"/>
            <a:r>
              <a:rPr lang="tr-TR" sz="3200" dirty="0"/>
              <a:t>YÖNETİCİ ÖZETİ</a:t>
            </a:r>
          </a:p>
        </p:txBody>
      </p:sp>
      <p:sp>
        <p:nvSpPr>
          <p:cNvPr id="3" name="İçerik Yer Tutucusu 2">
            <a:extLst>
              <a:ext uri="{FF2B5EF4-FFF2-40B4-BE49-F238E27FC236}">
                <a16:creationId xmlns:a16="http://schemas.microsoft.com/office/drawing/2014/main" id="{87443281-CE9C-4F8F-81CF-DA65AEA48455}"/>
              </a:ext>
            </a:extLst>
          </p:cNvPr>
          <p:cNvSpPr>
            <a:spLocks noGrp="1"/>
          </p:cNvSpPr>
          <p:nvPr>
            <p:ph idx="1"/>
          </p:nvPr>
        </p:nvSpPr>
        <p:spPr>
          <a:xfrm>
            <a:off x="356260" y="677334"/>
            <a:ext cx="6246421" cy="6293482"/>
          </a:xfrm>
        </p:spPr>
        <p:txBody>
          <a:bodyPr numCol="1">
            <a:normAutofit fontScale="70000" lnSpcReduction="20000"/>
          </a:bodyPr>
          <a:lstStyle/>
          <a:p>
            <a:pPr algn="just">
              <a:lnSpc>
                <a:spcPct val="150000"/>
              </a:lnSpc>
              <a:tabLst>
                <a:tab pos="450215" algn="l"/>
              </a:tabLst>
            </a:pPr>
            <a:r>
              <a:rPr lang="tr-TR" sz="1800" dirty="0">
                <a:effectLst/>
                <a:latin typeface="Times New Roman" panose="02020603050405020304" pitchFamily="18" charset="0"/>
                <a:ea typeface="Times New Roman" panose="02020603050405020304" pitchFamily="18" charset="0"/>
              </a:rPr>
              <a:t>Üniversitemiz yatırım programında yer alan Merkezi Derslik Yapım İşinin yeniden ihalesi için Hazine ve Maliye Bakanlığından onay alınmıştır. 3 açık ihale usulü ile, 1 pazarlık usulü ile olmak üzere toplamda dört defa ihale edilmiş fakat ihalelerde aşırı yüksek teklif ya da teklif veren isteklinin bulunmaması sebeplerinden dolayı ihaleler iptal edilmiştir.</a:t>
            </a:r>
          </a:p>
          <a:p>
            <a:pPr algn="just">
              <a:lnSpc>
                <a:spcPct val="150000"/>
              </a:lnSpc>
              <a:tabLst>
                <a:tab pos="450215" algn="l"/>
              </a:tabLst>
            </a:pP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Eğitim</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sektörü</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Muhtelif</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İşler</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Projesi</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kapsamında</a:t>
            </a:r>
            <a:r>
              <a:rPr lang="en-GB" sz="1800" dirty="0">
                <a:solidFill>
                  <a:srgbClr val="000000"/>
                </a:solidFill>
                <a:effectLst/>
                <a:latin typeface="Times New Roman" panose="02020603050405020304" pitchFamily="18" charset="0"/>
                <a:ea typeface="Times New Roman" panose="02020603050405020304" pitchFamily="18" charset="0"/>
              </a:rPr>
              <a:t> </a:t>
            </a:r>
            <a:r>
              <a:rPr lang="tr-TR" sz="1800" dirty="0">
                <a:solidFill>
                  <a:srgbClr val="000000"/>
                </a:solidFill>
                <a:effectLst/>
                <a:latin typeface="Times New Roman" panose="02020603050405020304" pitchFamily="18" charset="0"/>
                <a:ea typeface="Times New Roman" panose="02020603050405020304" pitchFamily="18" charset="0"/>
              </a:rPr>
              <a:t>;</a:t>
            </a:r>
          </a:p>
          <a:p>
            <a:pPr algn="just">
              <a:lnSpc>
                <a:spcPct val="150000"/>
              </a:lnSpc>
              <a:buFont typeface="Wingdings" panose="05000000000000000000" pitchFamily="2" charset="2"/>
              <a:buChar char="v"/>
              <a:tabLst>
                <a:tab pos="450215" algn="l"/>
              </a:tabLst>
            </a:pPr>
            <a:r>
              <a:rPr lang="en-GB" sz="1800" dirty="0">
                <a:solidFill>
                  <a:srgbClr val="000000"/>
                </a:solidFill>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Asansör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Periyodik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Bakım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Revizyon</a:t>
            </a:r>
            <a:r>
              <a:rPr lang="en-GB" sz="1800" dirty="0">
                <a:effectLst/>
                <a:latin typeface="Times New Roman" panose="02020603050405020304" pitchFamily="18" charset="0"/>
                <a:ea typeface="Times New Roman" panose="02020603050405020304" pitchFamily="18" charset="0"/>
              </a:rPr>
              <a:t> 2023 </a:t>
            </a:r>
            <a:r>
              <a:rPr lang="en-GB" sz="1800" dirty="0" err="1">
                <a:effectLst/>
                <a:latin typeface="Times New Roman" panose="02020603050405020304" pitchFamily="18" charset="0"/>
                <a:ea typeface="Times New Roman" panose="02020603050405020304" pitchFamily="18" charset="0"/>
              </a:rPr>
              <a:t>işi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İhalesi</a:t>
            </a: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algn="just">
              <a:lnSpc>
                <a:spcPct val="150000"/>
              </a:lnSpc>
              <a:buFont typeface="Wingdings" panose="05000000000000000000" pitchFamily="2" charset="2"/>
              <a:buChar char="v"/>
              <a:tabLst>
                <a:tab pos="450215" algn="l"/>
              </a:tabLst>
            </a:pP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Abant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İzzet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Baysal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Arıtma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Sisteminin</a:t>
            </a:r>
            <a:r>
              <a:rPr lang="en-GB" sz="1800" dirty="0">
                <a:effectLst/>
                <a:latin typeface="Times New Roman" panose="02020603050405020304" pitchFamily="18" charset="0"/>
                <a:ea typeface="Times New Roman" panose="02020603050405020304" pitchFamily="18" charset="0"/>
              </a:rPr>
              <a:t> Kum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Karbon </a:t>
            </a:r>
            <a:r>
              <a:rPr lang="en-GB" sz="1800" dirty="0" err="1">
                <a:effectLst/>
                <a:latin typeface="Times New Roman" panose="02020603050405020304" pitchFamily="18" charset="0"/>
                <a:ea typeface="Times New Roman" panose="02020603050405020304" pitchFamily="18" charset="0"/>
              </a:rPr>
              <a:t>Minerallerinin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Değişimi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İşi”İhalesi</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a:p>
            <a:pPr algn="just">
              <a:lnSpc>
                <a:spcPct val="150000"/>
              </a:lnSpc>
              <a:buFont typeface="Wingdings" panose="05000000000000000000" pitchFamily="2" charset="2"/>
              <a:buChar char="v"/>
              <a:tabLst>
                <a:tab pos="450215" algn="l"/>
              </a:tabLst>
            </a:pP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Asansör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Revizyon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Olimpik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Yüzme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Havuzu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Mühendislik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Fakültesi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Bakim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Onarımı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İhaleleri</a:t>
            </a:r>
            <a:r>
              <a:rPr lang="tr-TR" sz="1800" dirty="0">
                <a:latin typeface="Times New Roman" panose="02020603050405020304" pitchFamily="18" charset="0"/>
                <a:ea typeface="Times New Roman" panose="02020603050405020304" pitchFamily="18" charset="0"/>
              </a:rPr>
              <a:t> ile</a:t>
            </a:r>
            <a:endParaRPr lang="tr-TR" sz="1800" dirty="0">
              <a:effectLst/>
              <a:latin typeface="Times New Roman" panose="02020603050405020304" pitchFamily="18" charset="0"/>
              <a:ea typeface="Times New Roman" panose="02020603050405020304" pitchFamily="18" charset="0"/>
            </a:endParaRPr>
          </a:p>
          <a:p>
            <a:pPr marL="0" indent="0" algn="just">
              <a:lnSpc>
                <a:spcPct val="150000"/>
              </a:lnSpc>
              <a:buNone/>
              <a:tabLst>
                <a:tab pos="450215" algn="l"/>
              </a:tabLst>
            </a:pPr>
            <a:r>
              <a:rPr lang="en-GB" sz="1800" b="1" i="1" dirty="0">
                <a:effectLst/>
                <a:latin typeface="Times New Roman" panose="02020603050405020304" pitchFamily="18" charset="0"/>
                <a:ea typeface="Times New Roman" panose="02020603050405020304" pitchFamily="18" charset="0"/>
              </a:rPr>
              <a:t>4734 </a:t>
            </a:r>
            <a:r>
              <a:rPr lang="en-GB" sz="1800" b="1" i="1" dirty="0" err="1">
                <a:effectLst/>
                <a:latin typeface="Times New Roman" panose="02020603050405020304" pitchFamily="18" charset="0"/>
                <a:ea typeface="Times New Roman" panose="02020603050405020304" pitchFamily="18" charset="0"/>
              </a:rPr>
              <a:t>Sayılı</a:t>
            </a:r>
            <a:r>
              <a:rPr lang="en-GB" sz="1800" b="1" i="1" dirty="0">
                <a:effectLst/>
                <a:latin typeface="Times New Roman" panose="02020603050405020304" pitchFamily="18" charset="0"/>
                <a:ea typeface="Times New Roman" panose="02020603050405020304" pitchFamily="18" charset="0"/>
              </a:rPr>
              <a:t> Kamu </a:t>
            </a:r>
            <a:r>
              <a:rPr lang="en-GB" sz="1800" b="1" i="1" dirty="0" err="1">
                <a:effectLst/>
                <a:latin typeface="Times New Roman" panose="02020603050405020304" pitchFamily="18" charset="0"/>
                <a:ea typeface="Times New Roman" panose="02020603050405020304" pitchFamily="18" charset="0"/>
              </a:rPr>
              <a:t>İhale</a:t>
            </a:r>
            <a:r>
              <a:rPr lang="en-GB" sz="1800" b="1" i="1" dirty="0">
                <a:effectLst/>
                <a:latin typeface="Times New Roman" panose="02020603050405020304" pitchFamily="18" charset="0"/>
                <a:ea typeface="Times New Roman" panose="02020603050405020304" pitchFamily="18" charset="0"/>
              </a:rPr>
              <a:t> </a:t>
            </a:r>
            <a:r>
              <a:rPr lang="en-GB" sz="1800" b="1" i="1" dirty="0" err="1">
                <a:effectLst/>
                <a:latin typeface="Times New Roman" panose="02020603050405020304" pitchFamily="18" charset="0"/>
                <a:ea typeface="Times New Roman" panose="02020603050405020304" pitchFamily="18" charset="0"/>
              </a:rPr>
              <a:t>Kanununun</a:t>
            </a:r>
            <a:r>
              <a:rPr lang="en-GB" sz="1800" b="1" i="1" dirty="0">
                <a:effectLst/>
                <a:latin typeface="Times New Roman" panose="02020603050405020304" pitchFamily="18" charset="0"/>
                <a:ea typeface="Times New Roman" panose="02020603050405020304" pitchFamily="18" charset="0"/>
              </a:rPr>
              <a:t> 22-B </a:t>
            </a:r>
            <a:r>
              <a:rPr lang="en-GB" sz="1800" b="1" i="1" dirty="0" err="1">
                <a:effectLst/>
                <a:latin typeface="Times New Roman" panose="02020603050405020304" pitchFamily="18" charset="0"/>
                <a:ea typeface="Times New Roman" panose="02020603050405020304" pitchFamily="18" charset="0"/>
              </a:rPr>
              <a:t>Maddesi</a:t>
            </a:r>
            <a:r>
              <a:rPr lang="en-GB" sz="1800" b="1" i="1" dirty="0">
                <a:effectLst/>
                <a:latin typeface="Times New Roman" panose="02020603050405020304" pitchFamily="18" charset="0"/>
                <a:ea typeface="Times New Roman" panose="02020603050405020304" pitchFamily="18" charset="0"/>
              </a:rPr>
              <a:t> </a:t>
            </a:r>
            <a:r>
              <a:rPr lang="en-GB" sz="1800" b="1" i="1" dirty="0" err="1">
                <a:effectLst/>
                <a:latin typeface="Times New Roman" panose="02020603050405020304" pitchFamily="18" charset="0"/>
                <a:ea typeface="Times New Roman" panose="02020603050405020304" pitchFamily="18" charset="0"/>
              </a:rPr>
              <a:t>uyarınca</a:t>
            </a:r>
            <a:r>
              <a:rPr lang="en-GB" sz="1800" b="1" i="1"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Doğrudan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temin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yöntemi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algn="just">
              <a:lnSpc>
                <a:spcPct val="150000"/>
              </a:lnSpc>
              <a:buFont typeface="Wingdings" panose="05000000000000000000" pitchFamily="2" charset="2"/>
              <a:buChar char="v"/>
              <a:tabLst>
                <a:tab pos="450215" algn="l"/>
              </a:tabLst>
            </a:pP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Kampüsü</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ısıtma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sistemlerinde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kullanakta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Wiessmann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marka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sıralı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yoğuşmalı</a:t>
            </a:r>
            <a:r>
              <a:rPr lang="en-GB" sz="1800" dirty="0">
                <a:effectLst/>
                <a:latin typeface="Times New Roman" panose="02020603050405020304" pitchFamily="18" charset="0"/>
                <a:ea typeface="Times New Roman" panose="02020603050405020304" pitchFamily="18" charset="0"/>
              </a:rPr>
              <a:t> kombi </a:t>
            </a:r>
            <a:r>
              <a:rPr lang="en-GB" sz="1800" dirty="0" err="1">
                <a:effectLst/>
                <a:latin typeface="Times New Roman" panose="02020603050405020304" pitchFamily="18" charset="0"/>
                <a:ea typeface="Times New Roman" panose="02020603050405020304" pitchFamily="18" charset="0"/>
              </a:rPr>
              <a:t>sisteminin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kaskad</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arızalarının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giderilerek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çalışır</a:t>
            </a:r>
            <a:r>
              <a:rPr lang="en-GB" sz="1800" dirty="0">
                <a:effectLst/>
                <a:latin typeface="Times New Roman" panose="02020603050405020304" pitchFamily="18" charset="0"/>
                <a:ea typeface="Times New Roman" panose="02020603050405020304" pitchFamily="18" charset="0"/>
              </a:rPr>
              <a:t> hale </a:t>
            </a:r>
            <a:r>
              <a:rPr lang="en-GB" sz="1800" dirty="0" err="1">
                <a:effectLst/>
                <a:latin typeface="Times New Roman" panose="02020603050405020304" pitchFamily="18" charset="0"/>
                <a:ea typeface="Times New Roman" panose="02020603050405020304" pitchFamily="18" charset="0"/>
              </a:rPr>
              <a:t>getirilmesi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algn="just">
              <a:lnSpc>
                <a:spcPct val="150000"/>
              </a:lnSpc>
              <a:buFont typeface="Wingdings" panose="05000000000000000000" pitchFamily="2" charset="2"/>
              <a:buChar char="v"/>
              <a:tabLst>
                <a:tab pos="450215" algn="l"/>
              </a:tabLst>
            </a:pPr>
            <a:r>
              <a:rPr lang="en-GB" sz="1800" dirty="0">
                <a:effectLst/>
                <a:latin typeface="Times New Roman" panose="02020603050405020304" pitchFamily="18" charset="0"/>
                <a:ea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Kampüsü</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ısıtma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sistemlerinde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kullanılmakta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Alarko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marka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sıralı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yoğuşmalı</a:t>
            </a:r>
            <a:r>
              <a:rPr lang="en-GB" sz="1800" dirty="0">
                <a:effectLst/>
                <a:latin typeface="Times New Roman" panose="02020603050405020304" pitchFamily="18" charset="0"/>
                <a:ea typeface="Times New Roman" panose="02020603050405020304" pitchFamily="18" charset="0"/>
              </a:rPr>
              <a:t> kombi </a:t>
            </a:r>
            <a:r>
              <a:rPr lang="en-GB" sz="1800" dirty="0" err="1">
                <a:effectLst/>
                <a:latin typeface="Times New Roman" panose="02020603050405020304" pitchFamily="18" charset="0"/>
                <a:ea typeface="Times New Roman" panose="02020603050405020304" pitchFamily="18" charset="0"/>
              </a:rPr>
              <a:t>sisteminin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kaskad</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arızalarının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giderilerek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çalışır</a:t>
            </a:r>
            <a:r>
              <a:rPr lang="en-GB" sz="1800" dirty="0">
                <a:effectLst/>
                <a:latin typeface="Times New Roman" panose="02020603050405020304" pitchFamily="18" charset="0"/>
                <a:ea typeface="Times New Roman" panose="02020603050405020304" pitchFamily="18" charset="0"/>
              </a:rPr>
              <a:t> hale </a:t>
            </a:r>
            <a:r>
              <a:rPr lang="en-GB" sz="1800" dirty="0" err="1">
                <a:effectLst/>
                <a:latin typeface="Times New Roman" panose="02020603050405020304" pitchFamily="18" charset="0"/>
                <a:ea typeface="Times New Roman" panose="02020603050405020304" pitchFamily="18" charset="0"/>
              </a:rPr>
              <a:t>getirilmesi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yapılmıştır</a:t>
            </a: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p:txBody>
      </p:sp>
      <p:sp>
        <p:nvSpPr>
          <p:cNvPr id="4" name="Metin kutusu 3">
            <a:extLst>
              <a:ext uri="{FF2B5EF4-FFF2-40B4-BE49-F238E27FC236}">
                <a16:creationId xmlns:a16="http://schemas.microsoft.com/office/drawing/2014/main" id="{55061543-C5B4-CBD6-149F-9ACEF6E9D0B5}"/>
              </a:ext>
            </a:extLst>
          </p:cNvPr>
          <p:cNvSpPr txBox="1"/>
          <p:nvPr/>
        </p:nvSpPr>
        <p:spPr>
          <a:xfrm>
            <a:off x="6923314" y="677335"/>
            <a:ext cx="4912425" cy="5161606"/>
          </a:xfrm>
          <a:prstGeom prst="rect">
            <a:avLst/>
          </a:prstGeom>
          <a:noFill/>
        </p:spPr>
        <p:txBody>
          <a:bodyPr wrap="square" rtlCol="0">
            <a:spAutoFit/>
          </a:bodyPr>
          <a:lstStyle/>
          <a:p>
            <a:pPr algn="just">
              <a:lnSpc>
                <a:spcPct val="150000"/>
              </a:lnSpc>
              <a:tabLst>
                <a:tab pos="450215" algn="l"/>
              </a:tabLst>
            </a:pPr>
            <a:r>
              <a:rPr lang="en-GB" sz="1300" dirty="0" err="1">
                <a:solidFill>
                  <a:srgbClr val="000000"/>
                </a:solidFill>
                <a:effectLst/>
                <a:latin typeface="Times New Roman" panose="02020603050405020304" pitchFamily="18" charset="0"/>
                <a:ea typeface="Times New Roman" panose="02020603050405020304" pitchFamily="18" charset="0"/>
              </a:rPr>
              <a:t>Sağlık</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Sektörü</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Muhtelif</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İşler</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Projesi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kapsamında</a:t>
            </a:r>
            <a:r>
              <a:rPr lang="en-GB" sz="1300" dirty="0">
                <a:solidFill>
                  <a:srgbClr val="000000"/>
                </a:solidFill>
                <a:effectLst/>
                <a:latin typeface="Times New Roman" panose="02020603050405020304" pitchFamily="18" charset="0"/>
                <a:ea typeface="Times New Roman" panose="02020603050405020304" pitchFamily="18" charset="0"/>
              </a:rPr>
              <a:t> 2 </a:t>
            </a:r>
            <a:r>
              <a:rPr lang="en-GB" sz="1300" dirty="0" err="1">
                <a:solidFill>
                  <a:srgbClr val="000000"/>
                </a:solidFill>
                <a:effectLst/>
                <a:latin typeface="Times New Roman" panose="02020603050405020304" pitchFamily="18" charset="0"/>
                <a:ea typeface="Times New Roman" panose="02020603050405020304" pitchFamily="18" charset="0"/>
              </a:rPr>
              <a:t>doğrudan</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temin</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yöntemiyle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Diş</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Hekimliği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Fakültesi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bazı</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alanlarının</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laboratuvar</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ve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dersliğe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dönüştürülmesi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işi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ile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Diş</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Hekimliği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Fakültesi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Çamaşırhane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ve</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Röntgen</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Odası</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tadilatı</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işi</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onarımları</a:t>
            </a:r>
            <a:r>
              <a:rPr lang="en-GB" sz="1300" dirty="0">
                <a:solidFill>
                  <a:srgbClr val="000000"/>
                </a:solidFill>
                <a:effectLst/>
                <a:latin typeface="Times New Roman" panose="02020603050405020304" pitchFamily="18" charset="0"/>
                <a:ea typeface="Times New Roman" panose="02020603050405020304" pitchFamily="18" charset="0"/>
              </a:rPr>
              <a:t> </a:t>
            </a:r>
            <a:r>
              <a:rPr lang="en-GB" sz="1300" dirty="0" err="1">
                <a:solidFill>
                  <a:srgbClr val="000000"/>
                </a:solidFill>
                <a:effectLst/>
                <a:latin typeface="Times New Roman" panose="02020603050405020304" pitchFamily="18" charset="0"/>
                <a:ea typeface="Times New Roman" panose="02020603050405020304" pitchFamily="18" charset="0"/>
              </a:rPr>
              <a:t>yapılmıştır</a:t>
            </a:r>
            <a:r>
              <a:rPr lang="en-GB" sz="1300" dirty="0">
                <a:solidFill>
                  <a:srgbClr val="000000"/>
                </a:solidFill>
                <a:effectLst/>
                <a:latin typeface="Times New Roman" panose="02020603050405020304" pitchFamily="18" charset="0"/>
                <a:ea typeface="Times New Roman" panose="02020603050405020304" pitchFamily="18" charset="0"/>
              </a:rPr>
              <a:t>.</a:t>
            </a:r>
            <a:endParaRPr lang="tr-TR" sz="130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tabLst>
                <a:tab pos="450215" algn="l"/>
              </a:tabLst>
            </a:pPr>
            <a:r>
              <a:rPr lang="tr-TR" sz="1300" dirty="0">
                <a:effectLst/>
                <a:latin typeface="Times New Roman" panose="02020603050405020304" pitchFamily="18" charset="0"/>
                <a:ea typeface="Times New Roman" panose="02020603050405020304" pitchFamily="18" charset="0"/>
              </a:rPr>
              <a:t>2023 yılı Yatırım Programında bulunan ve aşağıda listelenen projelerin 2023 yılı ödeneğinden; </a:t>
            </a:r>
          </a:p>
          <a:p>
            <a:pPr algn="just">
              <a:lnSpc>
                <a:spcPct val="150000"/>
              </a:lnSpc>
              <a:tabLst>
                <a:tab pos="450215" algn="l"/>
              </a:tabLst>
            </a:pPr>
            <a:r>
              <a:rPr lang="tr-TR" sz="1300" dirty="0">
                <a:effectLst/>
                <a:latin typeface="Times New Roman" panose="02020603050405020304" pitchFamily="18" charset="0"/>
                <a:ea typeface="Times New Roman" panose="02020603050405020304" pitchFamily="18" charset="0"/>
              </a:rPr>
              <a:t>* Sağlık Sektörü “Hastane Ek Bina Etüt Projesi” </a:t>
            </a:r>
            <a:r>
              <a:rPr lang="tr-TR" sz="1300" dirty="0" err="1">
                <a:effectLst/>
                <a:latin typeface="Times New Roman" panose="02020603050405020304" pitchFamily="18" charset="0"/>
                <a:ea typeface="Times New Roman" panose="02020603050405020304" pitchFamily="18" charset="0"/>
              </a:rPr>
              <a:t>nin</a:t>
            </a:r>
            <a:r>
              <a:rPr lang="tr-TR" sz="1300" dirty="0">
                <a:effectLst/>
                <a:latin typeface="Times New Roman" panose="02020603050405020304" pitchFamily="18" charset="0"/>
                <a:ea typeface="Times New Roman" panose="02020603050405020304" pitchFamily="18" charset="0"/>
              </a:rPr>
              <a:t> 2023 yılı ödeneği olan 1.400.000,00 TL Ödeneğin 1.398.000,00 TL’si;</a:t>
            </a:r>
          </a:p>
          <a:p>
            <a:pPr algn="just">
              <a:lnSpc>
                <a:spcPct val="150000"/>
              </a:lnSpc>
              <a:tabLst>
                <a:tab pos="450215" algn="l"/>
              </a:tabLst>
            </a:pPr>
            <a:r>
              <a:rPr lang="tr-TR" sz="1300" dirty="0">
                <a:effectLst/>
                <a:latin typeface="Times New Roman" panose="02020603050405020304" pitchFamily="18" charset="0"/>
                <a:ea typeface="Times New Roman" panose="02020603050405020304" pitchFamily="18" charset="0"/>
              </a:rPr>
              <a:t>* Açık Spor Tesisleri Projesi 2023 yılı ödeneği olan 1.000.000,00 TL’nin 999.000,00 TL’si;</a:t>
            </a:r>
          </a:p>
          <a:p>
            <a:pPr algn="just">
              <a:lnSpc>
                <a:spcPct val="150000"/>
              </a:lnSpc>
              <a:tabLst>
                <a:tab pos="450215" algn="l"/>
              </a:tabLst>
            </a:pPr>
            <a:r>
              <a:rPr lang="tr-TR" sz="1300" dirty="0">
                <a:effectLst/>
                <a:latin typeface="Times New Roman" panose="02020603050405020304" pitchFamily="18" charset="0"/>
                <a:ea typeface="Times New Roman" panose="02020603050405020304" pitchFamily="18" charset="0"/>
              </a:rPr>
              <a:t>* Kampüs Altyapısı Projesinin 2023 Yılı Ödeneği olan 15.000.000,00 </a:t>
            </a:r>
            <a:r>
              <a:rPr lang="tr-TR" sz="1300" dirty="0" err="1">
                <a:effectLst/>
                <a:latin typeface="Times New Roman" panose="02020603050405020304" pitchFamily="18" charset="0"/>
                <a:ea typeface="Times New Roman" panose="02020603050405020304" pitchFamily="18" charset="0"/>
              </a:rPr>
              <a:t>TLödeneğin</a:t>
            </a:r>
            <a:r>
              <a:rPr lang="tr-TR" sz="1300" dirty="0">
                <a:effectLst/>
                <a:latin typeface="Times New Roman" panose="02020603050405020304" pitchFamily="18" charset="0"/>
                <a:ea typeface="Times New Roman" panose="02020603050405020304" pitchFamily="18" charset="0"/>
              </a:rPr>
              <a:t> 14.000.000,00 TL’si Eğitim Sektörü Muhtelif İşler Projesine aktarımı yapılmıştır. </a:t>
            </a:r>
          </a:p>
          <a:p>
            <a:pPr algn="just">
              <a:lnSpc>
                <a:spcPct val="150000"/>
              </a:lnSpc>
              <a:tabLst>
                <a:tab pos="450215" algn="l"/>
              </a:tabLst>
            </a:pPr>
            <a:r>
              <a:rPr lang="tr-TR" sz="1300" dirty="0">
                <a:effectLst/>
                <a:latin typeface="Times New Roman" panose="02020603050405020304" pitchFamily="18" charset="0"/>
                <a:ea typeface="Times New Roman" panose="02020603050405020304" pitchFamily="18" charset="0"/>
              </a:rPr>
              <a:t>Böylece; Eğitim Sektörü Muhtelif İşler Projesine toplamda 16.397.000,00 TL ödenek aktarımı gerçekleştirilmiş ve 2023 yılı ödeneği olan 8.588.000,00 TL ile Eğitim Sektörü Muhtelif İşler Projesinin toplam 24.985.000,00 TL ödeneği olmuştur.</a:t>
            </a:r>
            <a:endParaRPr lang="tr-TR" sz="1300" dirty="0"/>
          </a:p>
        </p:txBody>
      </p:sp>
    </p:spTree>
    <p:extLst>
      <p:ext uri="{BB962C8B-B14F-4D97-AF65-F5344CB8AC3E}">
        <p14:creationId xmlns:p14="http://schemas.microsoft.com/office/powerpoint/2010/main" val="236781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D67C21-22E1-4337-B94E-70DCC2AA556F}"/>
              </a:ext>
            </a:extLst>
          </p:cNvPr>
          <p:cNvSpPr>
            <a:spLocks noGrp="1"/>
          </p:cNvSpPr>
          <p:nvPr>
            <p:ph type="title"/>
          </p:nvPr>
        </p:nvSpPr>
        <p:spPr>
          <a:xfrm>
            <a:off x="784746" y="98946"/>
            <a:ext cx="9601200" cy="586854"/>
          </a:xfrm>
        </p:spPr>
        <p:txBody>
          <a:bodyPr>
            <a:noAutofit/>
          </a:bodyPr>
          <a:lstStyle/>
          <a:p>
            <a:pPr algn="ctr"/>
            <a:r>
              <a:rPr lang="tr-TR" sz="2000" b="1" dirty="0">
                <a:solidFill>
                  <a:schemeClr val="tx1"/>
                </a:solidFill>
                <a:latin typeface="Times New Roman" panose="02020603050405020304" pitchFamily="18" charset="0"/>
              </a:rPr>
              <a:t>BAĞIŞ YOLU İLE YAPILAN YATIRIMLAR</a:t>
            </a:r>
          </a:p>
        </p:txBody>
      </p:sp>
      <p:sp>
        <p:nvSpPr>
          <p:cNvPr id="7" name="Metin kutusu 6">
            <a:extLst>
              <a:ext uri="{FF2B5EF4-FFF2-40B4-BE49-F238E27FC236}">
                <a16:creationId xmlns:a16="http://schemas.microsoft.com/office/drawing/2014/main" id="{2907F794-2DAE-4703-AB67-8779221448C5}"/>
              </a:ext>
            </a:extLst>
          </p:cNvPr>
          <p:cNvSpPr txBox="1"/>
          <p:nvPr/>
        </p:nvSpPr>
        <p:spPr>
          <a:xfrm>
            <a:off x="764272" y="6059606"/>
            <a:ext cx="11263929" cy="369332"/>
          </a:xfrm>
          <a:prstGeom prst="rect">
            <a:avLst/>
          </a:prstGeom>
          <a:noFill/>
        </p:spPr>
        <p:txBody>
          <a:bodyPr wrap="square" rtlCol="0">
            <a:spAutoFit/>
          </a:bodyPr>
          <a:lstStyle/>
          <a:p>
            <a:pPr algn="just"/>
            <a:r>
              <a:rPr lang="tr-TR" dirty="0">
                <a:solidFill>
                  <a:srgbClr val="FF0000"/>
                </a:solidFill>
                <a:latin typeface="Times New Roman" panose="02020603050405020304" pitchFamily="18" charset="0"/>
                <a:cs typeface="Times New Roman" panose="02020603050405020304" pitchFamily="18" charset="0"/>
              </a:rPr>
              <a:t>* Bağış Yatırımlarının </a:t>
            </a:r>
            <a:r>
              <a:rPr lang="tr-TR" i="1" dirty="0">
                <a:solidFill>
                  <a:srgbClr val="0070C0"/>
                </a:solidFill>
                <a:latin typeface="Times New Roman" panose="02020603050405020304" pitchFamily="18" charset="0"/>
                <a:cs typeface="Times New Roman" panose="02020603050405020304" pitchFamily="18" charset="0"/>
              </a:rPr>
              <a:t>kontrollük hizmetlerinin çoğu </a:t>
            </a:r>
            <a:r>
              <a:rPr lang="tr-TR" dirty="0">
                <a:solidFill>
                  <a:srgbClr val="FF0000"/>
                </a:solidFill>
                <a:latin typeface="Times New Roman" panose="02020603050405020304" pitchFamily="18" charset="0"/>
                <a:cs typeface="Times New Roman" panose="02020603050405020304" pitchFamily="18" charset="0"/>
              </a:rPr>
              <a:t>Yapı İşleri ve Teknik Daire Başkanlığınca yürütülmektedir.</a:t>
            </a:r>
          </a:p>
        </p:txBody>
      </p:sp>
      <p:sp>
        <p:nvSpPr>
          <p:cNvPr id="9" name="Metin kutusu 8">
            <a:extLst>
              <a:ext uri="{FF2B5EF4-FFF2-40B4-BE49-F238E27FC236}">
                <a16:creationId xmlns:a16="http://schemas.microsoft.com/office/drawing/2014/main" id="{BCA802F7-FC9F-44BB-A02E-043165C2CFE4}"/>
              </a:ext>
            </a:extLst>
          </p:cNvPr>
          <p:cNvSpPr txBox="1"/>
          <p:nvPr/>
        </p:nvSpPr>
        <p:spPr>
          <a:xfrm>
            <a:off x="764272" y="685800"/>
            <a:ext cx="10786044" cy="2154436"/>
          </a:xfrm>
          <a:prstGeom prst="rect">
            <a:avLst/>
          </a:prstGeom>
          <a:noFill/>
        </p:spPr>
        <p:txBody>
          <a:bodyPr wrap="square">
            <a:spAutoFit/>
          </a:bodyPr>
          <a:lstStyle/>
          <a:p>
            <a:pPr indent="0" algn="just">
              <a:lnSpc>
                <a:spcPct val="150000"/>
              </a:lnSpc>
              <a:spcBef>
                <a:spcPts val="1200"/>
              </a:spcBef>
              <a:spcAft>
                <a:spcPts val="300"/>
              </a:spcAft>
              <a:buNone/>
            </a:pPr>
            <a:r>
              <a:rPr lang="tr-TR" sz="1400" dirty="0">
                <a:latin typeface="Times New Roman" panose="02020603050405020304" pitchFamily="18" charset="0"/>
                <a:cs typeface="Times New Roman" panose="02020603050405020304" pitchFamily="18" charset="0"/>
              </a:rPr>
              <a:t>Yatırım programında yer alan projelerimize ek olarak Üniversitemiz Gölköy Kampüste İzzet Baysal Vakfı tarafından 2019 yılında yapımına başlanan Hukuk Fakültesi Haziran 2023 itibariyle devir teslimi yapılmış, </a:t>
            </a:r>
            <a:r>
              <a:rPr lang="en-GB" sz="1400" dirty="0">
                <a:latin typeface="Times New Roman" panose="02020603050405020304" pitchFamily="18" charset="0"/>
                <a:cs typeface="Times New Roman" panose="02020603050405020304" pitchFamily="18" charset="0"/>
              </a:rPr>
              <a:t>2023-2024 </a:t>
            </a:r>
            <a:r>
              <a:rPr lang="en-GB" sz="1400" dirty="0" err="1">
                <a:latin typeface="Times New Roman" panose="02020603050405020304" pitchFamily="18" charset="0"/>
                <a:cs typeface="Times New Roman" panose="02020603050405020304" pitchFamily="18" charset="0"/>
              </a:rPr>
              <a:t>eğitim</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öğretim</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yılında</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açılış</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töreni</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yapılmış</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eğitim</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startı</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verilmiştir</a:t>
            </a:r>
            <a:r>
              <a:rPr lang="en-GB" sz="1400" dirty="0">
                <a:latin typeface="Times New Roman" panose="02020603050405020304" pitchFamily="18" charset="0"/>
                <a:cs typeface="Times New Roman" panose="02020603050405020304" pitchFamily="18" charset="0"/>
              </a:rPr>
              <a:t>. </a:t>
            </a:r>
            <a:endParaRPr lang="tr-TR" sz="1400" dirty="0">
              <a:latin typeface="Times New Roman" panose="02020603050405020304" pitchFamily="18" charset="0"/>
              <a:cs typeface="Times New Roman" panose="02020603050405020304" pitchFamily="18" charset="0"/>
            </a:endParaRPr>
          </a:p>
          <a:p>
            <a:pPr indent="0" algn="just">
              <a:lnSpc>
                <a:spcPct val="150000"/>
              </a:lnSpc>
              <a:spcBef>
                <a:spcPts val="1200"/>
              </a:spcBef>
              <a:spcAft>
                <a:spcPts val="300"/>
              </a:spcAft>
              <a:buNone/>
            </a:pPr>
            <a:r>
              <a:rPr lang="tr-TR" sz="1400" dirty="0">
                <a:latin typeface="Times New Roman" panose="02020603050405020304" pitchFamily="18" charset="0"/>
                <a:cs typeface="Times New Roman" panose="02020603050405020304" pitchFamily="18" charset="0"/>
              </a:rPr>
              <a:t>İzzet Baysal Vakfı tarafından 2018 yılında yapımına başlanan </a:t>
            </a:r>
            <a:r>
              <a:rPr lang="en-GB" sz="1400" dirty="0">
                <a:latin typeface="Times New Roman" panose="02020603050405020304" pitchFamily="18" charset="0"/>
                <a:cs typeface="Times New Roman" panose="02020603050405020304" pitchFamily="18" charset="0"/>
              </a:rPr>
              <a:t>Mengen </a:t>
            </a:r>
            <a:r>
              <a:rPr lang="en-GB" sz="1400" dirty="0" err="1">
                <a:latin typeface="Times New Roman" panose="02020603050405020304" pitchFamily="18" charset="0"/>
                <a:cs typeface="Times New Roman" panose="02020603050405020304" pitchFamily="18" charset="0"/>
              </a:rPr>
              <a:t>İzzet</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Baysal</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Aşçılık</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Gastronomi</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Kampüsü</a:t>
            </a:r>
            <a:r>
              <a:rPr lang="en-GB" sz="1400" dirty="0">
                <a:latin typeface="Times New Roman" panose="02020603050405020304" pitchFamily="18" charset="0"/>
                <a:cs typeface="Times New Roman" panose="02020603050405020304" pitchFamily="18" charset="0"/>
              </a:rPr>
              <a:t> 2022 </a:t>
            </a:r>
            <a:r>
              <a:rPr lang="en-GB" sz="1400" dirty="0" err="1">
                <a:latin typeface="Times New Roman" panose="02020603050405020304" pitchFamily="18" charset="0"/>
                <a:cs typeface="Times New Roman" panose="02020603050405020304" pitchFamily="18" charset="0"/>
              </a:rPr>
              <a:t>yılında</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geçici</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kabulü</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yapılarak</a:t>
            </a:r>
            <a:r>
              <a:rPr lang="en-GB" sz="1400" dirty="0">
                <a:latin typeface="Times New Roman" panose="02020603050405020304" pitchFamily="18" charset="0"/>
                <a:cs typeface="Times New Roman" panose="02020603050405020304" pitchFamily="18" charset="0"/>
              </a:rPr>
              <a:t> 2023-2024 </a:t>
            </a:r>
            <a:r>
              <a:rPr lang="en-GB" sz="1400" dirty="0" err="1">
                <a:latin typeface="Times New Roman" panose="02020603050405020304" pitchFamily="18" charset="0"/>
                <a:cs typeface="Times New Roman" panose="02020603050405020304" pitchFamily="18" charset="0"/>
              </a:rPr>
              <a:t>eğitim</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öğretim</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yılı</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startı</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verilmiştir</a:t>
            </a:r>
            <a:r>
              <a:rPr lang="en-GB" sz="1400" dirty="0">
                <a:latin typeface="Times New Roman" panose="02020603050405020304" pitchFamily="18" charset="0"/>
                <a:cs typeface="Times New Roman" panose="02020603050405020304" pitchFamily="18" charset="0"/>
              </a:rPr>
              <a:t>. </a:t>
            </a:r>
            <a:endParaRPr lang="tr-TR" sz="1400" dirty="0">
              <a:latin typeface="Times New Roman" panose="02020603050405020304" pitchFamily="18" charset="0"/>
              <a:cs typeface="Times New Roman" panose="02020603050405020304" pitchFamily="18" charset="0"/>
            </a:endParaRPr>
          </a:p>
          <a:p>
            <a:pPr marL="0" indent="0" algn="just">
              <a:buNone/>
            </a:pPr>
            <a:r>
              <a:rPr lang="tr-TR" sz="1400" dirty="0">
                <a:latin typeface="Times New Roman" panose="02020603050405020304" pitchFamily="18" charset="0"/>
                <a:cs typeface="Times New Roman" panose="02020603050405020304" pitchFamily="18" charset="0"/>
              </a:rPr>
              <a:t>Projelere ait harcama ve işlemler bağışçısı tarafından yürütülmektedir. </a:t>
            </a:r>
          </a:p>
        </p:txBody>
      </p:sp>
      <p:graphicFrame>
        <p:nvGraphicFramePr>
          <p:cNvPr id="10" name="Tablo 9">
            <a:extLst>
              <a:ext uri="{FF2B5EF4-FFF2-40B4-BE49-F238E27FC236}">
                <a16:creationId xmlns:a16="http://schemas.microsoft.com/office/drawing/2014/main" id="{568F91BE-280F-02F3-182F-2320BB435EE1}"/>
              </a:ext>
            </a:extLst>
          </p:cNvPr>
          <p:cNvGraphicFramePr>
            <a:graphicFrameLocks noGrp="1"/>
          </p:cNvGraphicFramePr>
          <p:nvPr/>
        </p:nvGraphicFramePr>
        <p:xfrm>
          <a:off x="2820783" y="3035960"/>
          <a:ext cx="6096000" cy="2857049"/>
        </p:xfrm>
        <a:graphic>
          <a:graphicData uri="http://schemas.openxmlformats.org/drawingml/2006/table">
            <a:tbl>
              <a:tblPr/>
              <a:tblGrid>
                <a:gridCol w="409362">
                  <a:extLst>
                    <a:ext uri="{9D8B030D-6E8A-4147-A177-3AD203B41FA5}">
                      <a16:colId xmlns:a16="http://schemas.microsoft.com/office/drawing/2014/main" val="4241358822"/>
                    </a:ext>
                  </a:extLst>
                </a:gridCol>
                <a:gridCol w="4341139">
                  <a:extLst>
                    <a:ext uri="{9D8B030D-6E8A-4147-A177-3AD203B41FA5}">
                      <a16:colId xmlns:a16="http://schemas.microsoft.com/office/drawing/2014/main" val="1455922232"/>
                    </a:ext>
                  </a:extLst>
                </a:gridCol>
                <a:gridCol w="1345499">
                  <a:extLst>
                    <a:ext uri="{9D8B030D-6E8A-4147-A177-3AD203B41FA5}">
                      <a16:colId xmlns:a16="http://schemas.microsoft.com/office/drawing/2014/main" val="4065841372"/>
                    </a:ext>
                  </a:extLst>
                </a:gridCol>
              </a:tblGrid>
              <a:tr h="466095">
                <a:tc gridSpan="3">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1" i="0" u="none" strike="noStrike" dirty="0">
                          <a:solidFill>
                            <a:srgbClr val="000000"/>
                          </a:solidFill>
                          <a:effectLst/>
                          <a:latin typeface="Times New Roman" panose="02020603050405020304" pitchFamily="18" charset="0"/>
                        </a:rPr>
                        <a:t>BOLU ABANT İZZET BAYSAL ÜNİVERSİTESİ BAĞIŞ YAPILAN BİNALAR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89217169"/>
                  </a:ext>
                </a:extLst>
              </a:tr>
              <a:tr h="53827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1" i="0" u="none" strike="noStrike">
                          <a:solidFill>
                            <a:srgbClr val="000000"/>
                          </a:solidFill>
                          <a:effectLst/>
                          <a:latin typeface="Times New Roman" panose="02020603050405020304" pitchFamily="18" charset="0"/>
                        </a:rPr>
                        <a:t>S. No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1" i="0" u="none" strike="noStrike" dirty="0">
                          <a:solidFill>
                            <a:srgbClr val="000000"/>
                          </a:solidFill>
                          <a:effectLst/>
                          <a:latin typeface="Times New Roman" panose="02020603050405020304" pitchFamily="18" charset="0"/>
                        </a:rPr>
                        <a:t>BAĞIŞÇI KURULUŞ / HAYIRSEVER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1" i="0" u="none" strike="noStrike" dirty="0">
                          <a:solidFill>
                            <a:srgbClr val="000000"/>
                          </a:solidFill>
                          <a:effectLst/>
                          <a:latin typeface="Times New Roman" panose="02020603050405020304" pitchFamily="18" charset="0"/>
                        </a:rPr>
                        <a:t>ALANI (m2)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extLst>
                  <a:ext uri="{0D108BD9-81ED-4DB2-BD59-A6C34878D82A}">
                    <a16:rowId xmlns:a16="http://schemas.microsoft.com/office/drawing/2014/main" val="3752414582"/>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dirty="0">
                          <a:solidFill>
                            <a:srgbClr val="000000"/>
                          </a:solidFill>
                          <a:effectLst/>
                          <a:latin typeface="Times New Roman" panose="02020603050405020304" pitchFamily="18" charset="0"/>
                        </a:rPr>
                        <a:t>İZZET BAYSAL VAKFI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187.909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1413830616"/>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a:solidFill>
                            <a:srgbClr val="000000"/>
                          </a:solidFill>
                          <a:effectLst/>
                          <a:latin typeface="Times New Roman" panose="02020603050405020304" pitchFamily="18"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dirty="0">
                          <a:solidFill>
                            <a:srgbClr val="000000"/>
                          </a:solidFill>
                          <a:effectLst/>
                          <a:latin typeface="Times New Roman" panose="02020603050405020304" pitchFamily="18" charset="0"/>
                        </a:rPr>
                        <a:t>SÜREYYA ASTARCI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3.168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00550089"/>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a:solidFill>
                            <a:srgbClr val="000000"/>
                          </a:solidFill>
                          <a:effectLst/>
                          <a:latin typeface="Times New Roman" panose="02020603050405020304" pitchFamily="18" charset="0"/>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dirty="0">
                          <a:solidFill>
                            <a:srgbClr val="000000"/>
                          </a:solidFill>
                          <a:effectLst/>
                          <a:latin typeface="Times New Roman" panose="02020603050405020304" pitchFamily="18" charset="0"/>
                        </a:rPr>
                        <a:t>YAŞAR ÇELİK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4.500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3545628566"/>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a:solidFill>
                            <a:srgbClr val="000000"/>
                          </a:solidFill>
                          <a:effectLst/>
                          <a:latin typeface="Times New Roman" panose="02020603050405020304" pitchFamily="18"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dirty="0">
                          <a:solidFill>
                            <a:srgbClr val="000000"/>
                          </a:solidFill>
                          <a:effectLst/>
                          <a:latin typeface="Times New Roman" panose="02020603050405020304" pitchFamily="18" charset="0"/>
                        </a:rPr>
                        <a:t>BAĞIŞÇILAR VAKFI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1.500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208687290"/>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a:solidFill>
                            <a:srgbClr val="000000"/>
                          </a:solidFill>
                          <a:effectLst/>
                          <a:latin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dirty="0">
                          <a:solidFill>
                            <a:srgbClr val="000000"/>
                          </a:solidFill>
                          <a:effectLst/>
                          <a:latin typeface="Times New Roman" panose="02020603050405020304" pitchFamily="18" charset="0"/>
                        </a:rPr>
                        <a:t>ALİ ERİCEK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10.830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793696890"/>
                  </a:ext>
                </a:extLst>
              </a:tr>
              <a:tr h="262880">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a:solidFill>
                            <a:srgbClr val="000000"/>
                          </a:solidFill>
                          <a:effectLst/>
                          <a:latin typeface="Times New Roman" panose="02020603050405020304" pitchFamily="18" charset="0"/>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fontAlgn="ctr"/>
                      <a:r>
                        <a:rPr lang="tr-TR" sz="1200" b="0" i="0" u="none" strike="noStrike">
                          <a:solidFill>
                            <a:srgbClr val="000000"/>
                          </a:solidFill>
                          <a:effectLst/>
                          <a:latin typeface="Times New Roman" panose="02020603050405020304" pitchFamily="18" charset="0"/>
                        </a:rPr>
                        <a:t>BEYPİ BEYPAZARI TARIMSAL ÜRETİM PAZ. SAN. VE TİC. A.Ş.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0" i="0" u="none" strike="noStrike" dirty="0">
                          <a:solidFill>
                            <a:srgbClr val="000000"/>
                          </a:solidFill>
                          <a:effectLst/>
                          <a:latin typeface="Times New Roman" panose="02020603050405020304" pitchFamily="18" charset="0"/>
                        </a:rPr>
                        <a:t>3.165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28015053"/>
                  </a:ext>
                </a:extLst>
              </a:tr>
              <a:tr h="275397">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1" i="0" u="none" strike="noStrike" dirty="0">
                          <a:solidFill>
                            <a:srgbClr val="000000"/>
                          </a:solidFill>
                          <a:effectLst/>
                          <a:latin typeface="Times New Roman" panose="02020603050405020304" pitchFamily="18" charset="0"/>
                        </a:rPr>
                        <a:t>GENEL TOPLAM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tc hMerge="1">
                  <a:txBody>
                    <a:bodyPr/>
                    <a:lstStyle/>
                    <a:p>
                      <a:endParaRPr lang="tr-TR"/>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fontAlgn="ctr"/>
                      <a:r>
                        <a:rPr lang="tr-TR" sz="1200" b="1" i="0" u="none" strike="noStrike" dirty="0">
                          <a:solidFill>
                            <a:srgbClr val="000000"/>
                          </a:solidFill>
                          <a:effectLst/>
                          <a:latin typeface="Times New Roman" panose="02020603050405020304" pitchFamily="18" charset="0"/>
                        </a:rPr>
                        <a:t>211.072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7A2BB"/>
                    </a:solidFill>
                  </a:tcPr>
                </a:tc>
                <a:extLst>
                  <a:ext uri="{0D108BD9-81ED-4DB2-BD59-A6C34878D82A}">
                    <a16:rowId xmlns:a16="http://schemas.microsoft.com/office/drawing/2014/main" val="3576596809"/>
                  </a:ext>
                </a:extLst>
              </a:tr>
            </a:tbl>
          </a:graphicData>
        </a:graphic>
      </p:graphicFrame>
    </p:spTree>
    <p:extLst>
      <p:ext uri="{BB962C8B-B14F-4D97-AF65-F5344CB8AC3E}">
        <p14:creationId xmlns:p14="http://schemas.microsoft.com/office/powerpoint/2010/main" val="3667189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74C562-2102-4424-93BA-CFA78004DA62}"/>
              </a:ext>
            </a:extLst>
          </p:cNvPr>
          <p:cNvSpPr>
            <a:spLocks noGrp="1"/>
          </p:cNvSpPr>
          <p:nvPr>
            <p:ph type="title"/>
          </p:nvPr>
        </p:nvSpPr>
        <p:spPr>
          <a:xfrm>
            <a:off x="975814" y="139889"/>
            <a:ext cx="10897737" cy="460612"/>
          </a:xfrm>
        </p:spPr>
        <p:txBody>
          <a:bodyPr>
            <a:noAutofit/>
          </a:bodyPr>
          <a:lstStyle/>
          <a:p>
            <a:pPr algn="ctr"/>
            <a:r>
              <a:rPr lang="en-GB" sz="1800" b="1" cap="small" spc="25" dirty="0">
                <a:solidFill>
                  <a:schemeClr val="tx1"/>
                </a:solidFill>
                <a:effectLst/>
              </a:rPr>
              <a:t>MENGEN YENİ KAMPÜS</a:t>
            </a:r>
            <a:br>
              <a:rPr lang="tr-TR" sz="1800" dirty="0">
                <a:effectLst/>
              </a:rPr>
            </a:br>
            <a:endParaRPr lang="tr-TR" sz="1800" dirty="0"/>
          </a:p>
        </p:txBody>
      </p:sp>
      <p:pic>
        <p:nvPicPr>
          <p:cNvPr id="15370" name="Picture 10">
            <a:extLst>
              <a:ext uri="{FF2B5EF4-FFF2-40B4-BE49-F238E27FC236}">
                <a16:creationId xmlns:a16="http://schemas.microsoft.com/office/drawing/2014/main" id="{A37E7C55-BC64-46C2-BCEF-2FF9A3493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451" y="915022"/>
            <a:ext cx="3843906" cy="22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etin kutusu 17">
            <a:extLst>
              <a:ext uri="{FF2B5EF4-FFF2-40B4-BE49-F238E27FC236}">
                <a16:creationId xmlns:a16="http://schemas.microsoft.com/office/drawing/2014/main" id="{0626C1D6-D8F8-42B1-98DF-CF521FF3AD92}"/>
              </a:ext>
            </a:extLst>
          </p:cNvPr>
          <p:cNvSpPr txBox="1"/>
          <p:nvPr/>
        </p:nvSpPr>
        <p:spPr>
          <a:xfrm>
            <a:off x="661199" y="3260563"/>
            <a:ext cx="11116099" cy="646331"/>
          </a:xfrm>
          <a:prstGeom prst="rect">
            <a:avLst/>
          </a:prstGeom>
          <a:noFill/>
        </p:spPr>
        <p:txBody>
          <a:bodyPr wrap="square">
            <a:spAutoFit/>
          </a:bodyPr>
          <a:lstStyle/>
          <a:p>
            <a:pPr algn="ctr"/>
            <a:r>
              <a:rPr lang="en-GB" b="1" cap="small" spc="25" dirty="0">
                <a:effectLst/>
              </a:rPr>
              <a:t>HUKUK FAKÜLTESİ</a:t>
            </a:r>
            <a:endParaRPr lang="tr-TR" dirty="0">
              <a:effectLst/>
            </a:endParaRPr>
          </a:p>
          <a:p>
            <a:pPr algn="just"/>
            <a:r>
              <a:rPr lang="tr-TR" sz="1800" dirty="0">
                <a:effectLst/>
                <a:latin typeface="Times New Roman" panose="02020603050405020304" pitchFamily="18" charset="0"/>
                <a:ea typeface="Times New Roman" panose="02020603050405020304" pitchFamily="18" charset="0"/>
              </a:rPr>
              <a:t>	</a:t>
            </a:r>
          </a:p>
        </p:txBody>
      </p:sp>
      <p:pic>
        <p:nvPicPr>
          <p:cNvPr id="24578" name="Picture 2">
            <a:extLst>
              <a:ext uri="{FF2B5EF4-FFF2-40B4-BE49-F238E27FC236}">
                <a16:creationId xmlns:a16="http://schemas.microsoft.com/office/drawing/2014/main" id="{B52DAA33-B177-ABF2-48F3-1072A9409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837" y="915022"/>
            <a:ext cx="3128037" cy="22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a:extLst>
              <a:ext uri="{FF2B5EF4-FFF2-40B4-BE49-F238E27FC236}">
                <a16:creationId xmlns:a16="http://schemas.microsoft.com/office/drawing/2014/main" id="{05856C87-8346-12F9-6FA2-DC711B995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206" y="912479"/>
            <a:ext cx="3234333" cy="22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a:extLst>
              <a:ext uri="{FF2B5EF4-FFF2-40B4-BE49-F238E27FC236}">
                <a16:creationId xmlns:a16="http://schemas.microsoft.com/office/drawing/2014/main" id="{CE349608-ECFD-F4AE-C568-C4D8CC309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057" y="4056397"/>
            <a:ext cx="314325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318C742B-A040-94EB-5E7C-7B3CAC61B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889" y="4051310"/>
            <a:ext cx="2914650" cy="23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descr="dış mekan, gökyüzü, hükümet binası, bina içeren bir resim&#10;&#10;Açıklama otomatik olarak oluşturuldu">
            <a:extLst>
              <a:ext uri="{FF2B5EF4-FFF2-40B4-BE49-F238E27FC236}">
                <a16:creationId xmlns:a16="http://schemas.microsoft.com/office/drawing/2014/main" id="{BB6062C6-7B29-1669-633C-0831C461D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519" y="4051310"/>
            <a:ext cx="3748837" cy="2319662"/>
          </a:xfrm>
          <a:prstGeom prst="rect">
            <a:avLst/>
          </a:prstGeom>
        </p:spPr>
      </p:pic>
    </p:spTree>
    <p:extLst>
      <p:ext uri="{BB962C8B-B14F-4D97-AF65-F5344CB8AC3E}">
        <p14:creationId xmlns:p14="http://schemas.microsoft.com/office/powerpoint/2010/main" val="439710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CE80FA-9DA8-41F2-87A6-6C4E955BA24C}"/>
              </a:ext>
            </a:extLst>
          </p:cNvPr>
          <p:cNvSpPr>
            <a:spLocks noGrp="1"/>
          </p:cNvSpPr>
          <p:nvPr>
            <p:ph type="title"/>
          </p:nvPr>
        </p:nvSpPr>
        <p:spPr>
          <a:xfrm>
            <a:off x="852986" y="18197"/>
            <a:ext cx="11339014" cy="493594"/>
          </a:xfrm>
        </p:spPr>
        <p:txBody>
          <a:bodyPr>
            <a:normAutofit fontScale="90000"/>
          </a:bodyPr>
          <a:lstStyle/>
          <a:p>
            <a:pPr algn="ctr"/>
            <a:r>
              <a:rPr lang="tr-TR" sz="2000" b="1" dirty="0">
                <a:solidFill>
                  <a:schemeClr val="tx1"/>
                </a:solidFill>
                <a:effectLst/>
                <a:latin typeface="Times New Roman" panose="02020603050405020304" pitchFamily="18" charset="0"/>
                <a:cs typeface="Times New Roman" panose="02020603050405020304" pitchFamily="18" charset="0"/>
              </a:rPr>
              <a:t>İLAHİYAT FAKÜLTESİ EK BİNA</a:t>
            </a:r>
            <a:br>
              <a:rPr lang="tr-TR" dirty="0">
                <a:solidFill>
                  <a:schemeClr val="tx1"/>
                </a:solidFill>
                <a:effectLst/>
                <a:latin typeface="Times New Roman" panose="02020603050405020304" pitchFamily="18" charset="0"/>
                <a:cs typeface="Times New Roman" panose="02020603050405020304" pitchFamily="18" charset="0"/>
              </a:rPr>
            </a:br>
            <a:r>
              <a:rPr lang="tr-TR"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3CD447C3-FD95-4CA1-9619-67724FB4E2F6}"/>
              </a:ext>
            </a:extLst>
          </p:cNvPr>
          <p:cNvSpPr>
            <a:spLocks noGrp="1"/>
          </p:cNvSpPr>
          <p:nvPr>
            <p:ph idx="1"/>
          </p:nvPr>
        </p:nvSpPr>
        <p:spPr>
          <a:xfrm>
            <a:off x="852985" y="416041"/>
            <a:ext cx="10486029" cy="989463"/>
          </a:xfrm>
        </p:spPr>
        <p:txBody>
          <a:bodyPr>
            <a:normAutofit/>
          </a:bodyPr>
          <a:lstStyle/>
          <a:p>
            <a:pPr marL="0" indent="0">
              <a:buNone/>
            </a:pPr>
            <a:r>
              <a:rPr lang="tr-TR" sz="2000" dirty="0">
                <a:effectLst/>
                <a:latin typeface="Times New Roman" panose="02020603050405020304" pitchFamily="18" charset="0"/>
                <a:ea typeface="Times New Roman" panose="02020603050405020304" pitchFamily="18" charset="0"/>
              </a:rPr>
              <a:t>Uygulama Projesi çizimi ve yaklaşık maliyet çalışmaları tamamlanmıştır. 2024-2026 dönemi yatırım programı bütçesine teklif edilmiştir.</a:t>
            </a:r>
            <a:br>
              <a:rPr lang="tr-TR" sz="2000" dirty="0">
                <a:effectLst/>
                <a:latin typeface="Times New Roman" panose="02020603050405020304" pitchFamily="18" charset="0"/>
                <a:ea typeface="Times New Roman" panose="02020603050405020304" pitchFamily="18" charset="0"/>
              </a:rPr>
            </a:br>
            <a:endParaRPr lang="tr-TR" dirty="0"/>
          </a:p>
        </p:txBody>
      </p:sp>
      <p:pic>
        <p:nvPicPr>
          <p:cNvPr id="16386" name="Picture 2">
            <a:extLst>
              <a:ext uri="{FF2B5EF4-FFF2-40B4-BE49-F238E27FC236}">
                <a16:creationId xmlns:a16="http://schemas.microsoft.com/office/drawing/2014/main" id="{5337ED00-9BAF-434E-B25B-7EC1707D1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842" y="1434659"/>
            <a:ext cx="3073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Resim 4">
            <a:extLst>
              <a:ext uri="{FF2B5EF4-FFF2-40B4-BE49-F238E27FC236}">
                <a16:creationId xmlns:a16="http://schemas.microsoft.com/office/drawing/2014/main" id="{D9C205A9-AA46-4AA8-BD59-60AE85880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902" y="1017230"/>
            <a:ext cx="26320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a:extLst>
              <a:ext uri="{FF2B5EF4-FFF2-40B4-BE49-F238E27FC236}">
                <a16:creationId xmlns:a16="http://schemas.microsoft.com/office/drawing/2014/main" id="{011C8B32-AA84-44C5-834A-D4AC2DDA2D05}"/>
              </a:ext>
            </a:extLst>
          </p:cNvPr>
          <p:cNvSpPr txBox="1"/>
          <p:nvPr/>
        </p:nvSpPr>
        <p:spPr>
          <a:xfrm>
            <a:off x="2548197" y="3308490"/>
            <a:ext cx="6971564" cy="369332"/>
          </a:xfrm>
          <a:prstGeom prst="rect">
            <a:avLst/>
          </a:prstGeom>
          <a:noFill/>
        </p:spPr>
        <p:txBody>
          <a:bodyPr wrap="square">
            <a:spAutoFit/>
          </a:bodyPr>
          <a:lstStyle/>
          <a:p>
            <a:r>
              <a:rPr lang="tr-TR" sz="1800" b="1" dirty="0">
                <a:latin typeface="Times New Roman" panose="02020603050405020304" pitchFamily="18" charset="0"/>
                <a:cs typeface="Times New Roman" panose="02020603050405020304" pitchFamily="18" charset="0"/>
              </a:rPr>
              <a:t>GEREDE UYGULAMALI BİLİMLER FAKÜLTESİ 2. ETAP</a:t>
            </a:r>
          </a:p>
        </p:txBody>
      </p:sp>
      <p:pic>
        <p:nvPicPr>
          <p:cNvPr id="10" name="Resim 9" descr="açık hava, bina, gök, resmi bina içeren bir resim&#10;&#10;Açıklama otomatik olarak oluşturuldu">
            <a:extLst>
              <a:ext uri="{FF2B5EF4-FFF2-40B4-BE49-F238E27FC236}">
                <a16:creationId xmlns:a16="http://schemas.microsoft.com/office/drawing/2014/main" id="{D877BFF1-91C6-4270-892A-FEEABD0D90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01" b="10072"/>
          <a:stretch/>
        </p:blipFill>
        <p:spPr>
          <a:xfrm>
            <a:off x="7270241" y="4190332"/>
            <a:ext cx="3333713" cy="2425519"/>
          </a:xfrm>
          <a:prstGeom prst="rect">
            <a:avLst/>
          </a:prstGeom>
        </p:spPr>
      </p:pic>
      <p:sp>
        <p:nvSpPr>
          <p:cNvPr id="12" name="Metin kutusu 11">
            <a:extLst>
              <a:ext uri="{FF2B5EF4-FFF2-40B4-BE49-F238E27FC236}">
                <a16:creationId xmlns:a16="http://schemas.microsoft.com/office/drawing/2014/main" id="{86E9AF0E-6719-45B1-9AA9-8665981FFF26}"/>
              </a:ext>
            </a:extLst>
          </p:cNvPr>
          <p:cNvSpPr txBox="1"/>
          <p:nvPr/>
        </p:nvSpPr>
        <p:spPr>
          <a:xfrm>
            <a:off x="852985" y="3602649"/>
            <a:ext cx="10911385" cy="458074"/>
          </a:xfrm>
          <a:prstGeom prst="rect">
            <a:avLst/>
          </a:prstGeom>
          <a:noFill/>
        </p:spPr>
        <p:txBody>
          <a:bodyPr wrap="square">
            <a:spAutoFit/>
          </a:bodyPr>
          <a:lstStyle/>
          <a:p>
            <a:pPr algn="just">
              <a:lnSpc>
                <a:spcPct val="150000"/>
              </a:lnSpc>
            </a:pPr>
            <a:r>
              <a:rPr lang="tr-TR" sz="1800" dirty="0">
                <a:latin typeface="Times New Roman" panose="02020603050405020304" pitchFamily="18" charset="0"/>
                <a:ea typeface="Times New Roman" panose="02020603050405020304" pitchFamily="18" charset="0"/>
              </a:rPr>
              <a:t>İhale sözleşmesi f</a:t>
            </a:r>
            <a:r>
              <a:rPr lang="tr-TR" sz="1800" dirty="0">
                <a:effectLst/>
                <a:latin typeface="Times New Roman" panose="02020603050405020304" pitchFamily="18" charset="0"/>
                <a:ea typeface="Times New Roman" panose="02020603050405020304" pitchFamily="18" charset="0"/>
              </a:rPr>
              <a:t>esih edildi. Yüklenici tarafından dava söz konusu olmuştur.</a:t>
            </a:r>
          </a:p>
        </p:txBody>
      </p:sp>
      <p:pic>
        <p:nvPicPr>
          <p:cNvPr id="13" name="Resim 12">
            <a:extLst>
              <a:ext uri="{FF2B5EF4-FFF2-40B4-BE49-F238E27FC236}">
                <a16:creationId xmlns:a16="http://schemas.microsoft.com/office/drawing/2014/main" id="{F9317347-27B0-44F8-851C-4334D3B22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2090" y="4199660"/>
            <a:ext cx="3333713" cy="2124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125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8265994" y="2681352"/>
            <a:ext cx="3576135" cy="2677656"/>
          </a:xfrm>
          <a:prstGeom prst="rect">
            <a:avLst/>
          </a:prstGeom>
          <a:noFill/>
        </p:spPr>
        <p:txBody>
          <a:bodyPr wrap="square">
            <a:spAutoFit/>
          </a:bodyPr>
          <a:lstStyle/>
          <a:p>
            <a:pPr algn="just"/>
            <a:r>
              <a:rPr lang="tr-TR" sz="1400" b="1" dirty="0">
                <a:solidFill>
                  <a:srgbClr val="0070C0"/>
                </a:solidFill>
                <a:latin typeface="Times New Roman" panose="02020603050405020304" pitchFamily="18" charset="0"/>
                <a:cs typeface="Times New Roman" panose="02020603050405020304" pitchFamily="18" charset="0"/>
              </a:rPr>
              <a:t>ÇIKTI: </a:t>
            </a:r>
          </a:p>
          <a:p>
            <a:pPr algn="just"/>
            <a:r>
              <a:rPr lang="tr-TR" sz="1400" dirty="0">
                <a:latin typeface="Times New Roman" panose="02020603050405020304" pitchFamily="18" charset="0"/>
                <a:cs typeface="Times New Roman" panose="02020603050405020304" pitchFamily="18" charset="0"/>
              </a:rPr>
              <a:t>a) Yatırım kalemine dahil edilen tüm yapılaşmalar </a:t>
            </a:r>
          </a:p>
          <a:p>
            <a:pPr algn="just"/>
            <a:r>
              <a:rPr lang="tr-TR" sz="1400" dirty="0">
                <a:latin typeface="Times New Roman" panose="02020603050405020304" pitchFamily="18" charset="0"/>
                <a:cs typeface="Times New Roman" panose="02020603050405020304" pitchFamily="18" charset="0"/>
              </a:rPr>
              <a:t>b) Planlı ve uzun ömürlü çevreci vb. için sürekli gelişim ve güncellenen planlama ve etüt hizmetleri</a:t>
            </a:r>
          </a:p>
          <a:p>
            <a:pPr algn="just"/>
            <a:r>
              <a:rPr lang="tr-TR" sz="1400" dirty="0">
                <a:latin typeface="Times New Roman" panose="02020603050405020304" pitchFamily="18" charset="0"/>
                <a:cs typeface="Times New Roman" panose="02020603050405020304" pitchFamily="18" charset="0"/>
              </a:rPr>
              <a:t>c) Yatırım kalemine dahil edilen tüm yapılanma, mevcut yapıların ilk günkü gibi hizmeti,</a:t>
            </a:r>
          </a:p>
          <a:p>
            <a:pPr algn="just"/>
            <a:r>
              <a:rPr lang="tr-TR" sz="1400" dirty="0">
                <a:latin typeface="Times New Roman" panose="02020603050405020304" pitchFamily="18" charset="0"/>
                <a:cs typeface="Times New Roman" panose="02020603050405020304" pitchFamily="18" charset="0"/>
              </a:rPr>
              <a:t>d) Yaşanabilir ve sürdürülebilir kampüs</a:t>
            </a:r>
          </a:p>
          <a:p>
            <a:pPr algn="just"/>
            <a:r>
              <a:rPr lang="tr-TR" sz="1400" dirty="0">
                <a:latin typeface="Times New Roman" panose="02020603050405020304" pitchFamily="18" charset="0"/>
                <a:cs typeface="Times New Roman" panose="02020603050405020304" pitchFamily="18" charset="0"/>
              </a:rPr>
              <a:t>e) Dış Kaynaklı projeler ile sürdürülebilirlik temelli faaliyetler, </a:t>
            </a:r>
          </a:p>
        </p:txBody>
      </p:sp>
      <p:sp>
        <p:nvSpPr>
          <p:cNvPr id="19" name="9 Sağ Ok"/>
          <p:cNvSpPr/>
          <p:nvPr/>
        </p:nvSpPr>
        <p:spPr>
          <a:xfrm>
            <a:off x="5423018" y="4902379"/>
            <a:ext cx="1704809" cy="962513"/>
          </a:xfrm>
          <a:prstGeom prst="rightArrow">
            <a:avLst/>
          </a:prstGeom>
          <a:solidFill>
            <a:srgbClr val="FFC0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tr-TR"/>
          </a:p>
        </p:txBody>
      </p:sp>
      <p:pic>
        <p:nvPicPr>
          <p:cNvPr id="88068" name="Picture 4" descr="İlgili resim"/>
          <p:cNvPicPr>
            <a:picLocks noChangeAspect="1" noChangeArrowheads="1"/>
          </p:cNvPicPr>
          <p:nvPr/>
        </p:nvPicPr>
        <p:blipFill>
          <a:blip r:embed="rId3" cstate="print"/>
          <a:srcRect t="15159" b="19189"/>
          <a:stretch>
            <a:fillRect/>
          </a:stretch>
        </p:blipFill>
        <p:spPr bwMode="auto">
          <a:xfrm>
            <a:off x="5094460" y="3245388"/>
            <a:ext cx="2756505" cy="1070721"/>
          </a:xfrm>
          <a:prstGeom prst="rect">
            <a:avLst/>
          </a:prstGeom>
          <a:noFill/>
        </p:spPr>
      </p:pic>
      <p:sp>
        <p:nvSpPr>
          <p:cNvPr id="8" name="7 Sağ Ok"/>
          <p:cNvSpPr/>
          <p:nvPr/>
        </p:nvSpPr>
        <p:spPr>
          <a:xfrm>
            <a:off x="7848747" y="5306416"/>
            <a:ext cx="1600818" cy="1070721"/>
          </a:xfrm>
          <a:prstGeom prst="rightArrow">
            <a:avLst/>
          </a:prstGeom>
          <a:blipFill rotWithShape="0">
            <a:blip r:embed="rId4" cstate="prin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9" name="8 Sağ Ok"/>
          <p:cNvSpPr/>
          <p:nvPr/>
        </p:nvSpPr>
        <p:spPr>
          <a:xfrm>
            <a:off x="3541260" y="5233879"/>
            <a:ext cx="1452863" cy="1034761"/>
          </a:xfrm>
          <a:prstGeom prst="rightArrow">
            <a:avLst/>
          </a:prstGeom>
          <a:blipFill rotWithShape="0">
            <a:blip r:embed="rId4" cstate="prin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tr-TR"/>
          </a:p>
        </p:txBody>
      </p:sp>
      <p:graphicFrame>
        <p:nvGraphicFramePr>
          <p:cNvPr id="7" name="6 İçerik Yer Tutucusu"/>
          <p:cNvGraphicFramePr>
            <a:graphicFrameLocks noGrp="1"/>
          </p:cNvGraphicFramePr>
          <p:nvPr>
            <p:ph idx="1"/>
            <p:extLst>
              <p:ext uri="{D42A27DB-BD31-4B8C-83A1-F6EECF244321}">
                <p14:modId xmlns:p14="http://schemas.microsoft.com/office/powerpoint/2010/main" val="57897734"/>
              </p:ext>
            </p:extLst>
          </p:nvPr>
        </p:nvGraphicFramePr>
        <p:xfrm>
          <a:off x="3592362" y="5728146"/>
          <a:ext cx="5702159" cy="1450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19 Metin kutusu"/>
          <p:cNvSpPr txBox="1"/>
          <p:nvPr/>
        </p:nvSpPr>
        <p:spPr>
          <a:xfrm>
            <a:off x="765750" y="92351"/>
            <a:ext cx="9537576" cy="446276"/>
          </a:xfrm>
          <a:prstGeom prst="rect">
            <a:avLst/>
          </a:prstGeom>
          <a:noFill/>
        </p:spPr>
        <p:txBody>
          <a:bodyPr wrap="square" rtlCol="0">
            <a:spAutoFit/>
          </a:bodyPr>
          <a:lstStyle/>
          <a:p>
            <a:pPr lvl="0" algn="ctr">
              <a:defRPr/>
            </a:pPr>
            <a:r>
              <a:rPr lang="tr-TR" sz="2300" b="1" dirty="0">
                <a:latin typeface="Times New Roman" panose="02020603050405020304" pitchFamily="18" charset="0"/>
                <a:cs typeface="Times New Roman" panose="02020603050405020304" pitchFamily="18" charset="0"/>
              </a:rPr>
              <a:t>BAİBÜ Yapı İşleri ve Teknik Daire Başkanlığı En Önemli </a:t>
            </a:r>
            <a:r>
              <a:rPr lang="tr-TR" sz="2300" b="1" dirty="0" err="1">
                <a:latin typeface="Times New Roman" panose="02020603050405020304" pitchFamily="18" charset="0"/>
                <a:cs typeface="Times New Roman" panose="02020603050405020304" pitchFamily="18" charset="0"/>
              </a:rPr>
              <a:t>Proses’ler</a:t>
            </a:r>
            <a:r>
              <a:rPr lang="tr-TR" sz="2300" b="1" dirty="0">
                <a:latin typeface="Times New Roman" panose="02020603050405020304" pitchFamily="18" charset="0"/>
                <a:cs typeface="Times New Roman" panose="02020603050405020304" pitchFamily="18" charset="0"/>
              </a:rPr>
              <a:t> nedir?</a:t>
            </a:r>
            <a:endParaRPr kumimoji="0" lang="tr-TR" sz="23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Dikdörtgen 3"/>
          <p:cNvSpPr/>
          <p:nvPr/>
        </p:nvSpPr>
        <p:spPr>
          <a:xfrm>
            <a:off x="2253002" y="530669"/>
            <a:ext cx="7538748" cy="1815882"/>
          </a:xfrm>
          <a:prstGeom prst="rect">
            <a:avLst/>
          </a:prstGeom>
        </p:spPr>
        <p:txBody>
          <a:bodyPr wrap="square">
            <a:spAutoFit/>
          </a:bodyPr>
          <a:lstStyle/>
          <a:p>
            <a:pPr lvl="0" algn="just">
              <a:defRPr/>
            </a:pPr>
            <a:r>
              <a:rPr lang="tr-TR" sz="1400" b="1" dirty="0">
                <a:solidFill>
                  <a:schemeClr val="accent3"/>
                </a:solidFill>
                <a:latin typeface="Times New Roman" panose="02020603050405020304" pitchFamily="18" charset="0"/>
                <a:cs typeface="Times New Roman" panose="02020603050405020304" pitchFamily="18" charset="0"/>
              </a:rPr>
              <a:t>SÜREÇ :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a) Yapım (yatırım kalemine dahil edilen yapım süreçleri,(Kontrollük Faaliyetleri)</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b) Bina, Makine ve Tesisat  Bakım-Onarımları/Alt Yapı Hizmetleri (Mevcut yapı ve ekipmanların ilk günkü gibi hizmet vermesini sağlamak)</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c) Etüt ve Proje Faaliyetleri (planlı ve uzun ömürlü çevreci için sürekli gelişim ve güncellenen planlama ve etüt hizmetleri, tüm taşınmazların takibi ve kamulaştırmalar)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d) Peyzaj (Yerleşkelerin bahçe ve bitki vb. bakım ve işletme süreçleri)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e) Dış Kaynaklı Projeler (Yeni gelişen mevzuata uyum amacıyla sürdürülen projeler) </a:t>
            </a:r>
          </a:p>
        </p:txBody>
      </p:sp>
      <p:sp>
        <p:nvSpPr>
          <p:cNvPr id="6" name="Dikdörtgen 5"/>
          <p:cNvSpPr/>
          <p:nvPr/>
        </p:nvSpPr>
        <p:spPr>
          <a:xfrm>
            <a:off x="1026281" y="2220987"/>
            <a:ext cx="3687380" cy="3108543"/>
          </a:xfrm>
          <a:prstGeom prst="rect">
            <a:avLst/>
          </a:prstGeom>
          <a:noFill/>
        </p:spPr>
        <p:txBody>
          <a:bodyPr wrap="square">
            <a:spAutoFit/>
          </a:bodyPr>
          <a:lstStyle/>
          <a:p>
            <a:pPr lvl="0" algn="just">
              <a:defRPr/>
            </a:pPr>
            <a:r>
              <a:rPr lang="tr-TR" sz="1400" b="1" dirty="0">
                <a:solidFill>
                  <a:srgbClr val="00B0F0"/>
                </a:solidFill>
                <a:latin typeface="Times New Roman" panose="02020603050405020304" pitchFamily="18" charset="0"/>
                <a:cs typeface="Times New Roman" panose="02020603050405020304" pitchFamily="18" charset="0"/>
              </a:rPr>
              <a:t>GİRDİ:</a:t>
            </a:r>
          </a:p>
          <a:p>
            <a:pPr lvl="0" algn="just">
              <a:defRPr/>
            </a:pPr>
            <a:r>
              <a:rPr lang="tr-TR" sz="1400" b="1" dirty="0">
                <a:solidFill>
                  <a:prstClr val="black"/>
                </a:solidFill>
                <a:latin typeface="Times New Roman" panose="02020603050405020304" pitchFamily="18" charset="0"/>
                <a:cs typeface="Times New Roman" panose="02020603050405020304" pitchFamily="18" charset="0"/>
              </a:rPr>
              <a:t>1. Talepler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a) Rektör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b)Enstitüler / Fakülteler / Meslek Yüksekokulları/Yüksekokullar</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c) Daire Başkanlıkları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d) Yükleniciler </a:t>
            </a:r>
          </a:p>
          <a:p>
            <a:pPr lvl="0" algn="just">
              <a:defRPr/>
            </a:pPr>
            <a:r>
              <a:rPr lang="tr-TR" sz="1400" b="1" dirty="0">
                <a:solidFill>
                  <a:prstClr val="black"/>
                </a:solidFill>
                <a:latin typeface="Times New Roman" panose="02020603050405020304" pitchFamily="18" charset="0"/>
                <a:cs typeface="Times New Roman" panose="02020603050405020304" pitchFamily="18" charset="0"/>
              </a:rPr>
              <a:t>2. Yatırım Bütçesi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a) Merkezi Yönetim Bütçesi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b)Şartlı Bağış ve Yardımlar (Vakıf destekli yatırımlar: İzzet Baysal Vakfı vb.) </a:t>
            </a:r>
          </a:p>
          <a:p>
            <a:pPr lvl="0" algn="just">
              <a:defRPr/>
            </a:pPr>
            <a:r>
              <a:rPr lang="tr-TR" sz="1400" b="1" dirty="0">
                <a:solidFill>
                  <a:prstClr val="black"/>
                </a:solidFill>
                <a:latin typeface="Times New Roman" panose="02020603050405020304" pitchFamily="18" charset="0"/>
                <a:cs typeface="Times New Roman" panose="02020603050405020304" pitchFamily="18" charset="0"/>
              </a:rPr>
              <a:t>3. Entelektüel Sermaye </a:t>
            </a:r>
          </a:p>
          <a:p>
            <a:pPr lvl="0" algn="just">
              <a:defRPr/>
            </a:pPr>
            <a:r>
              <a:rPr lang="tr-TR" sz="1400" dirty="0">
                <a:solidFill>
                  <a:prstClr val="black"/>
                </a:solidFill>
                <a:latin typeface="Times New Roman" panose="02020603050405020304" pitchFamily="18" charset="0"/>
                <a:cs typeface="Times New Roman" panose="02020603050405020304" pitchFamily="18" charset="0"/>
              </a:rPr>
              <a:t>a) Tüm Yapı İşleri ve Teknik Daire Başkanlığı Personeli </a:t>
            </a:r>
          </a:p>
        </p:txBody>
      </p:sp>
    </p:spTree>
    <p:extLst>
      <p:ext uri="{BB962C8B-B14F-4D97-AF65-F5344CB8AC3E}">
        <p14:creationId xmlns:p14="http://schemas.microsoft.com/office/powerpoint/2010/main" val="85182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30DE2F-C45D-4FDD-98D5-DE6F414A33FA}"/>
              </a:ext>
            </a:extLst>
          </p:cNvPr>
          <p:cNvSpPr>
            <a:spLocks noGrp="1"/>
          </p:cNvSpPr>
          <p:nvPr>
            <p:ph type="title"/>
          </p:nvPr>
        </p:nvSpPr>
        <p:spPr>
          <a:xfrm>
            <a:off x="682830" y="213756"/>
            <a:ext cx="9601200" cy="570015"/>
          </a:xfrm>
        </p:spPr>
        <p:txBody>
          <a:bodyPr>
            <a:normAutofit fontScale="90000"/>
          </a:bodyPr>
          <a:lstStyle/>
          <a:p>
            <a:pPr marL="228600" indent="-228600">
              <a:lnSpc>
                <a:spcPct val="100000"/>
              </a:lnSpc>
              <a:spcBef>
                <a:spcPts val="1200"/>
              </a:spcBef>
              <a:spcAft>
                <a:spcPts val="300"/>
              </a:spcAft>
              <a:tabLst>
                <a:tab pos="226695" algn="l"/>
              </a:tabLst>
            </a:pPr>
            <a:r>
              <a:rPr lang="en-GB" sz="1400" b="1" kern="0" cap="small" spc="25" dirty="0">
                <a:solidFill>
                  <a:schemeClr val="tx1"/>
                </a:solidFill>
                <a:effectLst/>
                <a:latin typeface="Times New Roman" panose="02020603050405020304" pitchFamily="18" charset="0"/>
                <a:ea typeface="Times New Roman" panose="02020603050405020304" pitchFamily="18" charset="0"/>
              </a:rPr>
              <a:t>III- FAALİYETLERE İLİŞKİN BİLGİ VE DEĞERLENDİRMELER</a:t>
            </a:r>
            <a:r>
              <a:rPr lang="tr-TR" sz="1400" b="1" i="1" dirty="0">
                <a:solidFill>
                  <a:schemeClr val="tx1"/>
                </a:solidFill>
                <a:effectLst/>
                <a:latin typeface="Times New Roman" panose="02020603050405020304" pitchFamily="18" charset="0"/>
                <a:ea typeface="Times New Roman" panose="02020603050405020304" pitchFamily="18" charset="0"/>
              </a:rPr>
              <a:t> </a:t>
            </a:r>
            <a:br>
              <a:rPr lang="tr-TR" sz="1400" dirty="0">
                <a:solidFill>
                  <a:schemeClr val="tx1"/>
                </a:solidFill>
                <a:effectLst/>
                <a:latin typeface="Times New Roman" panose="02020603050405020304" pitchFamily="18" charset="0"/>
                <a:ea typeface="Times New Roman" panose="02020603050405020304" pitchFamily="18" charset="0"/>
              </a:rPr>
            </a:br>
            <a:r>
              <a:rPr lang="en-GB" sz="1400" b="1" cap="small" spc="25" dirty="0">
                <a:solidFill>
                  <a:schemeClr val="tx1"/>
                </a:solidFill>
                <a:effectLst/>
                <a:latin typeface="Times New Roman" panose="02020603050405020304" pitchFamily="18" charset="0"/>
                <a:ea typeface="Times New Roman" panose="02020603050405020304" pitchFamily="18" charset="0"/>
              </a:rPr>
              <a:t>A – Mali </a:t>
            </a:r>
            <a:r>
              <a:rPr lang="en-GB" sz="1400" b="1" cap="small" spc="25" dirty="0" err="1">
                <a:solidFill>
                  <a:schemeClr val="tx1"/>
                </a:solidFill>
                <a:effectLst/>
                <a:latin typeface="Times New Roman" panose="02020603050405020304" pitchFamily="18" charset="0"/>
                <a:ea typeface="Times New Roman" panose="02020603050405020304" pitchFamily="18" charset="0"/>
              </a:rPr>
              <a:t>Bilgiler</a:t>
            </a:r>
            <a:r>
              <a:rPr lang="tr-TR" sz="1400" b="1" i="1" dirty="0">
                <a:solidFill>
                  <a:schemeClr val="tx1"/>
                </a:solidFill>
                <a:effectLst/>
                <a:latin typeface="Times New Roman" panose="02020603050405020304" pitchFamily="18" charset="0"/>
                <a:ea typeface="Times New Roman" panose="02020603050405020304" pitchFamily="18" charset="0"/>
              </a:rPr>
              <a:t> </a:t>
            </a:r>
            <a:br>
              <a:rPr lang="tr-TR" sz="1400" dirty="0">
                <a:solidFill>
                  <a:schemeClr val="tx1"/>
                </a:solidFill>
                <a:effectLst/>
                <a:latin typeface="Times New Roman" panose="02020603050405020304" pitchFamily="18" charset="0"/>
                <a:ea typeface="Times New Roman" panose="02020603050405020304" pitchFamily="18" charset="0"/>
              </a:rPr>
            </a:br>
            <a:r>
              <a:rPr lang="en-GB" sz="1400" b="1" cap="small" spc="25" dirty="0">
                <a:solidFill>
                  <a:schemeClr val="tx1"/>
                </a:solidFill>
                <a:latin typeface="Times New Roman" panose="02020603050405020304" pitchFamily="18" charset="0"/>
              </a:rPr>
              <a:t>2- Mali </a:t>
            </a:r>
            <a:r>
              <a:rPr lang="en-GB" sz="1400" b="1" cap="small" spc="25" dirty="0" err="1">
                <a:solidFill>
                  <a:schemeClr val="tx1"/>
                </a:solidFill>
                <a:latin typeface="Times New Roman" panose="02020603050405020304" pitchFamily="18" charset="0"/>
              </a:rPr>
              <a:t>Denetim</a:t>
            </a:r>
            <a:r>
              <a:rPr lang="en-GB" sz="1400" b="1" cap="small" spc="25" dirty="0">
                <a:solidFill>
                  <a:schemeClr val="tx1"/>
                </a:solidFill>
                <a:latin typeface="Times New Roman" panose="02020603050405020304" pitchFamily="18" charset="0"/>
              </a:rPr>
              <a:t> </a:t>
            </a:r>
            <a:r>
              <a:rPr lang="en-GB" sz="1400" b="1" cap="small" spc="25" dirty="0" err="1">
                <a:solidFill>
                  <a:schemeClr val="tx1"/>
                </a:solidFill>
                <a:latin typeface="Times New Roman" panose="02020603050405020304" pitchFamily="18" charset="0"/>
              </a:rPr>
              <a:t>Sonuçları</a:t>
            </a:r>
            <a:r>
              <a:rPr lang="en-GB" sz="1400" b="1" cap="small" spc="25" dirty="0">
                <a:solidFill>
                  <a:schemeClr val="tx1"/>
                </a:solidFill>
                <a:latin typeface="Times New Roman" panose="02020603050405020304" pitchFamily="18" charset="0"/>
              </a:rPr>
              <a:t> </a:t>
            </a:r>
            <a:br>
              <a:rPr lang="tr-TR" sz="1800" b="1" i="1" dirty="0">
                <a:effectLst/>
                <a:latin typeface="Arial" panose="020B0604020202020204" pitchFamily="34" charset="0"/>
                <a:ea typeface="Times New Roman" panose="02020603050405020304" pitchFamily="18" charset="0"/>
              </a:rPr>
            </a:br>
            <a:endParaRPr lang="tr-TR" sz="1400" dirty="0">
              <a:solidFill>
                <a:schemeClr val="tx1"/>
              </a:solidFill>
            </a:endParaRPr>
          </a:p>
        </p:txBody>
      </p:sp>
      <p:graphicFrame>
        <p:nvGraphicFramePr>
          <p:cNvPr id="7" name="Tablo 9">
            <a:extLst>
              <a:ext uri="{FF2B5EF4-FFF2-40B4-BE49-F238E27FC236}">
                <a16:creationId xmlns:a16="http://schemas.microsoft.com/office/drawing/2014/main" id="{04381CA5-FF85-497B-B897-EB3DFE9EFA1C}"/>
              </a:ext>
            </a:extLst>
          </p:cNvPr>
          <p:cNvGraphicFramePr>
            <a:graphicFrameLocks/>
          </p:cNvGraphicFramePr>
          <p:nvPr>
            <p:extLst>
              <p:ext uri="{D42A27DB-BD31-4B8C-83A1-F6EECF244321}">
                <p14:modId xmlns:p14="http://schemas.microsoft.com/office/powerpoint/2010/main" val="1928125828"/>
              </p:ext>
            </p:extLst>
          </p:nvPr>
        </p:nvGraphicFramePr>
        <p:xfrm>
          <a:off x="1080655" y="894192"/>
          <a:ext cx="10569039" cy="5352229"/>
        </p:xfrm>
        <a:graphic>
          <a:graphicData uri="http://schemas.openxmlformats.org/drawingml/2006/table">
            <a:tbl>
              <a:tblPr firstRow="1" bandRow="1">
                <a:tableStyleId>{F5AB1C69-6EDB-4FF4-983F-18BD219EF322}</a:tableStyleId>
              </a:tblPr>
              <a:tblGrid>
                <a:gridCol w="4521098">
                  <a:extLst>
                    <a:ext uri="{9D8B030D-6E8A-4147-A177-3AD203B41FA5}">
                      <a16:colId xmlns:a16="http://schemas.microsoft.com/office/drawing/2014/main" val="2403536604"/>
                    </a:ext>
                  </a:extLst>
                </a:gridCol>
                <a:gridCol w="6047941">
                  <a:extLst>
                    <a:ext uri="{9D8B030D-6E8A-4147-A177-3AD203B41FA5}">
                      <a16:colId xmlns:a16="http://schemas.microsoft.com/office/drawing/2014/main" val="4165344308"/>
                    </a:ext>
                  </a:extLst>
                </a:gridCol>
              </a:tblGrid>
              <a:tr h="427203">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just"/>
                      <a:r>
                        <a:rPr lang="tr-TR" dirty="0"/>
                        <a:t>SAYIŞTAY DENETİMİ</a:t>
                      </a:r>
                    </a:p>
                  </a:txBody>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just"/>
                      <a:r>
                        <a:rPr lang="tr-TR" dirty="0"/>
                        <a:t>İÇ DENETİM</a:t>
                      </a:r>
                    </a:p>
                  </a:txBody>
                  <a:tcPr/>
                </a:tc>
                <a:extLst>
                  <a:ext uri="{0D108BD9-81ED-4DB2-BD59-A6C34878D82A}">
                    <a16:rowId xmlns:a16="http://schemas.microsoft.com/office/drawing/2014/main" val="2453697380"/>
                  </a:ext>
                </a:extLst>
              </a:tr>
              <a:tr h="492502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tr-TR" sz="1800" kern="1200" dirty="0">
                          <a:solidFill>
                            <a:schemeClr val="dk1"/>
                          </a:solidFill>
                          <a:effectLst/>
                          <a:latin typeface="Trebuchet MS" panose="020B0603020202020204"/>
                          <a:ea typeface="+mn-ea"/>
                          <a:cs typeface="+mn-cs"/>
                        </a:rPr>
                        <a:t>Strateji Geliştirme Daire Başkanlığının 15.08.2023 tarihli yazısına göre Üniversitemiz 2023 Mali Yılı Sayıştay denetimi kapsamında Sayıştay Başkanlığınca incelenmiş olup; 2023 Sayıştay Denetim Raporunda birimimize ilişkin herhangi bir bulgulara rastlanmamıştır.</a:t>
                      </a:r>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just"/>
                      <a:endParaRPr lang="tr-TR" sz="1800" dirty="0"/>
                    </a:p>
                  </a:txBody>
                  <a:tcPr/>
                </a:tc>
                <a:extLst>
                  <a:ext uri="{0D108BD9-81ED-4DB2-BD59-A6C34878D82A}">
                    <a16:rowId xmlns:a16="http://schemas.microsoft.com/office/drawing/2014/main" val="1520323063"/>
                  </a:ext>
                </a:extLst>
              </a:tr>
            </a:tbl>
          </a:graphicData>
        </a:graphic>
      </p:graphicFrame>
    </p:spTree>
    <p:extLst>
      <p:ext uri="{BB962C8B-B14F-4D97-AF65-F5344CB8AC3E}">
        <p14:creationId xmlns:p14="http://schemas.microsoft.com/office/powerpoint/2010/main" val="228143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97A981-E991-4790-B5ED-993F87C2FB95}"/>
              </a:ext>
            </a:extLst>
          </p:cNvPr>
          <p:cNvSpPr>
            <a:spLocks noGrp="1"/>
          </p:cNvSpPr>
          <p:nvPr>
            <p:ph type="title"/>
          </p:nvPr>
        </p:nvSpPr>
        <p:spPr>
          <a:xfrm>
            <a:off x="1" y="426912"/>
            <a:ext cx="12191999" cy="486888"/>
          </a:xfrm>
        </p:spPr>
        <p:txBody>
          <a:bodyPr>
            <a:normAutofit/>
          </a:bodyPr>
          <a:lstStyle/>
          <a:p>
            <a:pPr algn="ctr"/>
            <a:r>
              <a:rPr lang="tr-TR" sz="2400" b="1" dirty="0">
                <a:solidFill>
                  <a:schemeClr val="accent2">
                    <a:lumMod val="50000"/>
                  </a:schemeClr>
                </a:solidFill>
                <a:latin typeface="Times New Roman" panose="02020603050405020304" pitchFamily="18" charset="0"/>
                <a:cs typeface="Times New Roman" panose="02020603050405020304" pitchFamily="18" charset="0"/>
              </a:rPr>
              <a:t>Yapı İşleri ve Teknik Daire Başkanlığı SWOT (GZFT) Analizi</a:t>
            </a:r>
            <a:endParaRPr lang="tr-TR" sz="2400" dirty="0">
              <a:latin typeface="Times New Roman" panose="02020603050405020304" pitchFamily="18" charset="0"/>
              <a:cs typeface="Times New Roman" panose="02020603050405020304" pitchFamily="18" charset="0"/>
            </a:endParaRPr>
          </a:p>
        </p:txBody>
      </p:sp>
      <p:graphicFrame>
        <p:nvGraphicFramePr>
          <p:cNvPr id="4" name="3 İçerik Yer Tutucusu">
            <a:extLst>
              <a:ext uri="{FF2B5EF4-FFF2-40B4-BE49-F238E27FC236}">
                <a16:creationId xmlns:a16="http://schemas.microsoft.com/office/drawing/2014/main" id="{1AA6A365-A191-4DAF-9447-F746617921F0}"/>
              </a:ext>
            </a:extLst>
          </p:cNvPr>
          <p:cNvGraphicFramePr>
            <a:graphicFrameLocks/>
          </p:cNvGraphicFramePr>
          <p:nvPr>
            <p:extLst>
              <p:ext uri="{D42A27DB-BD31-4B8C-83A1-F6EECF244321}">
                <p14:modId xmlns:p14="http://schemas.microsoft.com/office/powerpoint/2010/main" val="1244695074"/>
              </p:ext>
            </p:extLst>
          </p:nvPr>
        </p:nvGraphicFramePr>
        <p:xfrm>
          <a:off x="730332" y="855022"/>
          <a:ext cx="11461667" cy="6007885"/>
        </p:xfrm>
        <a:graphic>
          <a:graphicData uri="http://schemas.openxmlformats.org/drawingml/2006/table">
            <a:tbl>
              <a:tblPr firstRow="1" bandRow="1"/>
              <a:tblGrid>
                <a:gridCol w="832324">
                  <a:extLst>
                    <a:ext uri="{9D8B030D-6E8A-4147-A177-3AD203B41FA5}">
                      <a16:colId xmlns:a16="http://schemas.microsoft.com/office/drawing/2014/main" val="20000"/>
                    </a:ext>
                  </a:extLst>
                </a:gridCol>
                <a:gridCol w="5106552">
                  <a:extLst>
                    <a:ext uri="{9D8B030D-6E8A-4147-A177-3AD203B41FA5}">
                      <a16:colId xmlns:a16="http://schemas.microsoft.com/office/drawing/2014/main" val="20001"/>
                    </a:ext>
                  </a:extLst>
                </a:gridCol>
                <a:gridCol w="5522791">
                  <a:extLst>
                    <a:ext uri="{9D8B030D-6E8A-4147-A177-3AD203B41FA5}">
                      <a16:colId xmlns:a16="http://schemas.microsoft.com/office/drawing/2014/main" val="20002"/>
                    </a:ext>
                  </a:extLst>
                </a:gridCol>
              </a:tblGrid>
              <a:tr h="393130">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endParaRPr lang="tr-TR" sz="2000" b="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tr-TR" sz="1800" b="0" dirty="0"/>
                        <a:t>POZİTİF</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6618">
                        <a:lumMod val="40000"/>
                        <a:lumOff val="60000"/>
                      </a:srgbClr>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tr-TR" sz="1800" b="0" dirty="0"/>
                        <a:t>NEGATİF</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76618">
                        <a:lumMod val="40000"/>
                        <a:lumOff val="60000"/>
                      </a:srgbClr>
                    </a:solidFill>
                  </a:tcPr>
                </a:tc>
                <a:extLst>
                  <a:ext uri="{0D108BD9-81ED-4DB2-BD59-A6C34878D82A}">
                    <a16:rowId xmlns:a16="http://schemas.microsoft.com/office/drawing/2014/main" val="10000"/>
                  </a:ext>
                </a:extLst>
              </a:tr>
              <a:tr h="379006">
                <a:tc row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tr-TR" sz="1400" dirty="0">
                          <a:solidFill>
                            <a:schemeClr val="bg1"/>
                          </a:solidFill>
                        </a:rPr>
                        <a:t>İÇSEL</a:t>
                      </a:r>
                    </a:p>
                  </a:txBody>
                  <a:tcPr vert="vert27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3C4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tr-TR" sz="1100" dirty="0"/>
                        <a:t>GÜÇLÜ YÖNLER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6618">
                        <a:lumMod val="75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tr-TR" sz="1100" dirty="0"/>
                        <a:t>ZAYIF YÖNLER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6618">
                        <a:lumMod val="75000"/>
                      </a:srgbClr>
                    </a:solidFill>
                  </a:tcPr>
                </a:tc>
                <a:extLst>
                  <a:ext uri="{0D108BD9-81ED-4DB2-BD59-A6C34878D82A}">
                    <a16:rowId xmlns:a16="http://schemas.microsoft.com/office/drawing/2014/main" val="10001"/>
                  </a:ext>
                </a:extLst>
              </a:tr>
              <a:tr h="1707463">
                <a:tc vMerge="1">
                  <a:txBody>
                    <a:bodyPr/>
                    <a:lstStyle/>
                    <a:p>
                      <a:pPr algn="ctr"/>
                      <a:endParaRPr lang="tr-TR" sz="2000" dirty="0">
                        <a:solidFill>
                          <a:schemeClr val="bg1"/>
                        </a:solidFill>
                      </a:endParaRPr>
                    </a:p>
                  </a:txBody>
                  <a:tcPr>
                    <a:solidFill>
                      <a:srgbClr val="FFC000"/>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342900" lvl="0" indent="-342900" algn="just">
                        <a:buAutoNum type="arabicPeriod"/>
                      </a:pPr>
                      <a:r>
                        <a:rPr lang="en-GB" sz="1100" kern="1200" dirty="0" err="1">
                          <a:solidFill>
                            <a:schemeClr val="dk1"/>
                          </a:solidFill>
                          <a:effectLst/>
                          <a:latin typeface="+mn-lt"/>
                          <a:ea typeface="+mn-ea"/>
                          <a:cs typeface="+mn-cs"/>
                        </a:rPr>
                        <a:t>Personelimizin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uyum</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içinde</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çalışması</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amir</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memur</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arasında</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karşılıklı</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güven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ve</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ekip</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çalışmasına</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yatkın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olması</a:t>
                      </a:r>
                      <a:r>
                        <a:rPr lang="en-GB" sz="1100" kern="1200" dirty="0">
                          <a:solidFill>
                            <a:schemeClr val="dk1"/>
                          </a:solidFill>
                          <a:effectLst/>
                          <a:latin typeface="+mn-lt"/>
                          <a:ea typeface="+mn-ea"/>
                          <a:cs typeface="+mn-cs"/>
                        </a:rPr>
                        <a:t>,</a:t>
                      </a:r>
                      <a:endParaRPr lang="tr-TR" sz="1100" kern="1200" dirty="0">
                        <a:solidFill>
                          <a:schemeClr val="dk1"/>
                        </a:solidFill>
                        <a:effectLst/>
                        <a:latin typeface="+mn-lt"/>
                        <a:ea typeface="+mn-ea"/>
                        <a:cs typeface="+mn-cs"/>
                      </a:endParaRPr>
                    </a:p>
                    <a:p>
                      <a:pPr marL="342900" lvl="0" indent="-342900" algn="just">
                        <a:buAutoNum type="arabicPeriod"/>
                      </a:pPr>
                      <a:r>
                        <a:rPr lang="en-GB" sz="1100" kern="1200" dirty="0" err="1">
                          <a:solidFill>
                            <a:schemeClr val="dk1"/>
                          </a:solidFill>
                          <a:effectLst/>
                          <a:latin typeface="+mn-lt"/>
                          <a:ea typeface="+mn-ea"/>
                          <a:cs typeface="+mn-cs"/>
                        </a:rPr>
                        <a:t>Üniversitemize</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maddi</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ve</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manevi</a:t>
                      </a:r>
                      <a:r>
                        <a:rPr lang="en-GB" sz="1100" kern="1200" dirty="0">
                          <a:solidFill>
                            <a:schemeClr val="dk1"/>
                          </a:solidFill>
                          <a:effectLst/>
                          <a:latin typeface="+mn-lt"/>
                          <a:ea typeface="+mn-ea"/>
                          <a:cs typeface="+mn-cs"/>
                        </a:rPr>
                        <a:t> her </a:t>
                      </a:r>
                      <a:r>
                        <a:rPr lang="en-GB" sz="1100" kern="1200" dirty="0" err="1">
                          <a:solidFill>
                            <a:schemeClr val="dk1"/>
                          </a:solidFill>
                          <a:effectLst/>
                          <a:latin typeface="+mn-lt"/>
                          <a:ea typeface="+mn-ea"/>
                          <a:cs typeface="+mn-cs"/>
                        </a:rPr>
                        <a:t>türlü</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desteği</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sağlayan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İzzet</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Baysal</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Vakfının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varlığı</a:t>
                      </a:r>
                      <a:r>
                        <a:rPr lang="en-GB" sz="1100" kern="1200" dirty="0">
                          <a:solidFill>
                            <a:schemeClr val="dk1"/>
                          </a:solidFill>
                          <a:effectLst/>
                          <a:latin typeface="+mn-lt"/>
                          <a:ea typeface="+mn-ea"/>
                          <a:cs typeface="+mn-cs"/>
                        </a:rPr>
                        <a:t>,</a:t>
                      </a:r>
                      <a:endParaRPr lang="tr-TR" sz="1100" kern="1200" dirty="0">
                        <a:solidFill>
                          <a:schemeClr val="dk1"/>
                        </a:solidFill>
                        <a:effectLst/>
                        <a:latin typeface="+mn-lt"/>
                        <a:ea typeface="+mn-ea"/>
                        <a:cs typeface="+mn-cs"/>
                      </a:endParaRPr>
                    </a:p>
                    <a:p>
                      <a:pPr marL="342900" lvl="0" indent="-342900" algn="just">
                        <a:buAutoNum type="arabicPeriod"/>
                      </a:pPr>
                      <a:r>
                        <a:rPr lang="en-GB" sz="1100" kern="1200" dirty="0" err="1">
                          <a:solidFill>
                            <a:schemeClr val="dk1"/>
                          </a:solidFill>
                          <a:effectLst/>
                          <a:latin typeface="+mn-lt"/>
                          <a:ea typeface="+mn-ea"/>
                          <a:cs typeface="+mn-cs"/>
                        </a:rPr>
                        <a:t>Üniversitemizin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bulunduğu</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bölgenin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doğal</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güzelliği</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çalışma</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mekânlarının</a:t>
                      </a:r>
                      <a:r>
                        <a:rPr lang="en-GB" sz="1100" kern="1200" dirty="0">
                          <a:solidFill>
                            <a:schemeClr val="dk1"/>
                          </a:solidFill>
                          <a:effectLst/>
                          <a:latin typeface="+mn-lt"/>
                          <a:ea typeface="+mn-ea"/>
                          <a:cs typeface="+mn-cs"/>
                        </a:rPr>
                        <a:t> </a:t>
                      </a:r>
                      <a:r>
                        <a:rPr lang="en-GB" sz="1100" kern="1200" dirty="0" err="1">
                          <a:solidFill>
                            <a:schemeClr val="dk1"/>
                          </a:solidFill>
                          <a:effectLst/>
                          <a:latin typeface="+mn-lt"/>
                          <a:ea typeface="+mn-ea"/>
                          <a:cs typeface="+mn-cs"/>
                        </a:rPr>
                        <a:t>ferahlığı</a:t>
                      </a:r>
                      <a:r>
                        <a:rPr lang="en-GB" sz="1100" kern="1200" dirty="0">
                          <a:solidFill>
                            <a:schemeClr val="dk1"/>
                          </a:solidFill>
                          <a:effectLst/>
                          <a:latin typeface="+mn-lt"/>
                          <a:ea typeface="+mn-ea"/>
                          <a:cs typeface="+mn-cs"/>
                        </a:rPr>
                        <a:t>,</a:t>
                      </a:r>
                      <a:endParaRPr lang="tr-TR" sz="1100" kern="1200" dirty="0">
                        <a:solidFill>
                          <a:schemeClr val="dk1"/>
                        </a:solidFill>
                        <a:effectLst/>
                        <a:latin typeface="+mn-lt"/>
                        <a:ea typeface="+mn-ea"/>
                        <a:cs typeface="+mn-cs"/>
                      </a:endParaRPr>
                    </a:p>
                    <a:p>
                      <a:pPr marL="342900" lvl="0" indent="-342900" algn="just">
                        <a:buAutoNum type="arabicPeriod"/>
                      </a:pPr>
                      <a:r>
                        <a:rPr lang="tr-TR" sz="1100" kern="1200" dirty="0">
                          <a:solidFill>
                            <a:schemeClr val="dk1"/>
                          </a:solidFill>
                          <a:effectLst/>
                          <a:latin typeface="+mn-lt"/>
                          <a:ea typeface="+mn-ea"/>
                          <a:cs typeface="+mn-cs"/>
                        </a:rPr>
                        <a:t>Personelin uzun yıllar çalışmış olması ve tecrübesinin yüksek olması,</a:t>
                      </a:r>
                    </a:p>
                    <a:p>
                      <a:pPr marL="342900" lvl="0" indent="-342900" algn="just">
                        <a:buAutoNum type="arabicPeriod"/>
                      </a:pPr>
                      <a:r>
                        <a:rPr lang="tr-TR" sz="1100" kern="1200" dirty="0">
                          <a:solidFill>
                            <a:schemeClr val="dk1"/>
                          </a:solidFill>
                          <a:effectLst/>
                          <a:latin typeface="+mn-lt"/>
                          <a:ea typeface="+mn-ea"/>
                          <a:cs typeface="+mn-cs"/>
                        </a:rPr>
                        <a:t>Üniversite yatırımlarının ve teknik hizmetlerin merkezi yapı içinde dairemizce hazırlanarak yürütülmesi,</a:t>
                      </a:r>
                    </a:p>
                  </a:txBody>
                  <a:tcPr marL="89535" marR="895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228600" lvl="0" indent="-228600" algn="just">
                        <a:buAutoNum type="arabicPeriod"/>
                      </a:pPr>
                      <a:r>
                        <a:rPr lang="tr-TR" sz="1100" kern="1200" dirty="0">
                          <a:solidFill>
                            <a:schemeClr val="dk1"/>
                          </a:solidFill>
                          <a:effectLst/>
                          <a:latin typeface="+mn-lt"/>
                          <a:ea typeface="+mn-ea"/>
                          <a:cs typeface="+mn-cs"/>
                        </a:rPr>
                        <a:t>Yatırım bütçelerine yıllık yeterli ödenek verilmemesi nedeniyle, inşaatların uzun yıllarda tamamlanması sonucu maliyet ve iş yükü olarak artış olması,</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Daire Başkanlığımız Şube müdürlüğü teşkilatlanmasının zayıf olması, </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Yönetici kadrosunun tamamının asaleten değil vekaleten yürütülüyor olması</a:t>
                      </a:r>
                      <a:r>
                        <a:rPr lang="tr-TR" sz="1100" kern="1200" baseline="0" dirty="0">
                          <a:solidFill>
                            <a:schemeClr val="dk1"/>
                          </a:solidFill>
                          <a:effectLst/>
                          <a:latin typeface="+mn-lt"/>
                          <a:ea typeface="+mn-ea"/>
                          <a:cs typeface="+mn-cs"/>
                        </a:rPr>
                        <a:t> (Teknik Bölüm mezunu müdür eksikliği) </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Fiziki mekan yetersizliği,</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Kaynak yaratılamadığından seminer ve fuarlara katılım sağlayamamak.</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Mevzuatın fazla ve değişken olması,</a:t>
                      </a:r>
                    </a:p>
                    <a:p>
                      <a:pPr marL="228600" marR="0" lvl="0" indent="-228600" algn="just" defTabSz="457200" rtl="0" eaLnBrk="1" fontAlgn="auto" latinLnBrk="0" hangingPunct="1">
                        <a:lnSpc>
                          <a:spcPct val="100000"/>
                        </a:lnSpc>
                        <a:spcBef>
                          <a:spcPts val="0"/>
                        </a:spcBef>
                        <a:spcAft>
                          <a:spcPts val="0"/>
                        </a:spcAft>
                        <a:buClrTx/>
                        <a:buSzTx/>
                        <a:buFontTx/>
                        <a:buAutoNum type="arabicPeriod"/>
                        <a:tabLst/>
                        <a:defRPr/>
                      </a:pPr>
                      <a:r>
                        <a:rPr lang="tr-TR" sz="1100" kern="1200" dirty="0">
                          <a:solidFill>
                            <a:schemeClr val="dk1"/>
                          </a:solidFill>
                          <a:effectLst/>
                          <a:latin typeface="+mn-lt"/>
                          <a:ea typeface="+mn-ea"/>
                          <a:cs typeface="+mn-cs"/>
                        </a:rPr>
                        <a:t>Sözleşmeli ve Kadrolu teknik personel ihtiyacı,</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tr-TR" sz="1100" kern="1200" dirty="0">
                        <a:solidFill>
                          <a:schemeClr val="dk1"/>
                        </a:solidFill>
                        <a:effectLst/>
                        <a:latin typeface="+mn-lt"/>
                        <a:ea typeface="+mn-ea"/>
                        <a:cs typeface="+mn-cs"/>
                      </a:endParaRPr>
                    </a:p>
                  </a:txBody>
                  <a:tcPr marL="89535" marR="895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0002"/>
                  </a:ext>
                </a:extLst>
              </a:tr>
              <a:tr h="372339">
                <a:tc rowSpan="2">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tr-TR" sz="2000" dirty="0">
                          <a:solidFill>
                            <a:schemeClr val="bg1"/>
                          </a:solidFill>
                        </a:rPr>
                        <a:t>DIŞSAL</a:t>
                      </a:r>
                    </a:p>
                  </a:txBody>
                  <a:tcPr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3C43">
                        <a:lumMod val="40000"/>
                        <a:lumOff val="6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just"/>
                      <a:r>
                        <a:rPr lang="tr-TR" dirty="0"/>
                        <a:t>FIRSATLAR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6618">
                        <a:lumMod val="75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just"/>
                      <a:r>
                        <a:rPr lang="tr-TR" dirty="0"/>
                        <a:t>TEHDİTLER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6618">
                        <a:lumMod val="75000"/>
                      </a:srgbClr>
                    </a:solidFill>
                  </a:tcPr>
                </a:tc>
                <a:extLst>
                  <a:ext uri="{0D108BD9-81ED-4DB2-BD59-A6C34878D82A}">
                    <a16:rowId xmlns:a16="http://schemas.microsoft.com/office/drawing/2014/main" val="10003"/>
                  </a:ext>
                </a:extLst>
              </a:tr>
              <a:tr h="3152837">
                <a:tc vMerge="1">
                  <a:txBody>
                    <a:bodyPr/>
                    <a:lstStyle/>
                    <a:p>
                      <a:pPr algn="ctr"/>
                      <a:endParaRPr lang="tr-TR" sz="2000" dirty="0">
                        <a:solidFill>
                          <a:schemeClr val="bg1"/>
                        </a:solidFill>
                      </a:endParaRPr>
                    </a:p>
                  </a:txBody>
                  <a:tcPr>
                    <a:solidFill>
                      <a:srgbClr val="FFC000"/>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180975" lvl="0" indent="-180975" algn="just">
                        <a:lnSpc>
                          <a:spcPct val="100000"/>
                        </a:lnSpc>
                        <a:spcAft>
                          <a:spcPts val="1000"/>
                        </a:spcAft>
                        <a:buSzPts val="1000"/>
                        <a:buFont typeface="Symbol"/>
                        <a:buChar char=""/>
                        <a:tabLst>
                          <a:tab pos="180340" algn="l"/>
                        </a:tabLst>
                      </a:pPr>
                      <a:r>
                        <a:rPr lang="tr-TR" sz="1100" dirty="0"/>
                        <a:t>Kampüs alanının bizlere sunduğu imkanlar doğrultusunda kendi enerji kaynaklarımız üretebilmek  adına personelimizin</a:t>
                      </a:r>
                      <a:r>
                        <a:rPr lang="tr-TR" sz="1100" baseline="0" dirty="0"/>
                        <a:t> proje faaliyetlerine olan ilgisi, </a:t>
                      </a:r>
                      <a:endParaRPr lang="tr-TR" sz="1100" dirty="0"/>
                    </a:p>
                    <a:p>
                      <a:pPr marL="180975" lvl="0" indent="-180975" algn="just">
                        <a:lnSpc>
                          <a:spcPct val="100000"/>
                        </a:lnSpc>
                        <a:spcAft>
                          <a:spcPts val="1000"/>
                        </a:spcAft>
                        <a:buSzPts val="1000"/>
                        <a:buFont typeface="Symbol"/>
                        <a:buChar char=""/>
                        <a:tabLst>
                          <a:tab pos="180340" algn="l"/>
                        </a:tabLst>
                      </a:pPr>
                      <a:r>
                        <a:rPr lang="tr-TR" sz="1100" dirty="0"/>
                        <a:t>Kurum içi ve dışı paydaşlarla iş birliğine açık olması</a:t>
                      </a:r>
                    </a:p>
                    <a:p>
                      <a:pPr marL="180975" lvl="0" indent="-180975" algn="just">
                        <a:lnSpc>
                          <a:spcPct val="100000"/>
                        </a:lnSpc>
                        <a:spcAft>
                          <a:spcPts val="1000"/>
                        </a:spcAft>
                        <a:buSzPts val="1000"/>
                        <a:buFont typeface="Symbol"/>
                        <a:buChar char=""/>
                        <a:tabLst>
                          <a:tab pos="180340" algn="l"/>
                        </a:tabLst>
                      </a:pPr>
                      <a:r>
                        <a:rPr lang="tr-TR" sz="1100" dirty="0"/>
                        <a:t>Personelimizin yeniliğe ve değişime açık olması</a:t>
                      </a:r>
                      <a:r>
                        <a:rPr lang="tr-TR" sz="1100" baseline="0" dirty="0"/>
                        <a:t> ve </a:t>
                      </a:r>
                      <a:r>
                        <a:rPr lang="tr-TR" sz="1100" dirty="0"/>
                        <a:t>Personelimizin kurum içerisinde birbiri ile dayanışma içinde olması </a:t>
                      </a:r>
                    </a:p>
                    <a:p>
                      <a:pPr marL="180975" lvl="0" indent="-180975" algn="just">
                        <a:lnSpc>
                          <a:spcPct val="100000"/>
                        </a:lnSpc>
                        <a:spcAft>
                          <a:spcPts val="1000"/>
                        </a:spcAft>
                        <a:buSzPts val="1000"/>
                        <a:buFont typeface="Symbol"/>
                        <a:buChar char=""/>
                        <a:tabLst>
                          <a:tab pos="180340" algn="l"/>
                        </a:tabLst>
                      </a:pPr>
                      <a:r>
                        <a:rPr lang="tr-TR" sz="1100" baseline="0" dirty="0"/>
                        <a:t>Sürdürülebilir ve yenilenebilir enerjiye ilişkin kurumlarca proje faaliyetlerinde öncelikli konu olarak belirlenmesi, </a:t>
                      </a:r>
                      <a:endParaRPr lang="tr-TR" sz="1100" dirty="0"/>
                    </a:p>
                    <a:p>
                      <a:pPr marL="180975" lvl="0" indent="-180975" algn="just">
                        <a:lnSpc>
                          <a:spcPct val="100000"/>
                        </a:lnSpc>
                        <a:spcAft>
                          <a:spcPts val="1000"/>
                        </a:spcAft>
                        <a:buSzPts val="1000"/>
                        <a:buFont typeface="Symbol"/>
                        <a:buChar char=""/>
                        <a:tabLst>
                          <a:tab pos="180340" algn="l"/>
                        </a:tabLst>
                      </a:pPr>
                      <a:r>
                        <a:rPr lang="tr-TR" sz="1100" dirty="0"/>
                        <a:t>Teknik personelin farklı alanlarda kendini geliştirme imkânı,</a:t>
                      </a:r>
                    </a:p>
                    <a:p>
                      <a:pPr marL="180975" lvl="0" indent="-180975" algn="just">
                        <a:lnSpc>
                          <a:spcPct val="100000"/>
                        </a:lnSpc>
                        <a:spcAft>
                          <a:spcPts val="1000"/>
                        </a:spcAft>
                        <a:buSzPts val="1000"/>
                        <a:buFont typeface="Symbol"/>
                        <a:buChar char=""/>
                        <a:tabLst>
                          <a:tab pos="180340" algn="l"/>
                        </a:tabLst>
                      </a:pPr>
                      <a:r>
                        <a:rPr lang="tr-TR" sz="1100" dirty="0"/>
                        <a:t>Kurumlar arası yapılan iş ve işlemler doğrultusunda kazanılan tecrübeler. </a:t>
                      </a:r>
                    </a:p>
                    <a:p>
                      <a:pPr marL="180975" lvl="0" indent="-180975" algn="just">
                        <a:lnSpc>
                          <a:spcPct val="100000"/>
                        </a:lnSpc>
                        <a:spcAft>
                          <a:spcPts val="1000"/>
                        </a:spcAft>
                        <a:buSzPts val="1000"/>
                        <a:buFont typeface="Symbol"/>
                        <a:buChar char=""/>
                        <a:tabLst>
                          <a:tab pos="180340" algn="l"/>
                        </a:tabLst>
                      </a:pPr>
                      <a:r>
                        <a:rPr lang="tr-TR" sz="1100" dirty="0"/>
                        <a:t>Ağaçlık bir alanda doğayla iç içe bir çalışma ortamının bulunması</a:t>
                      </a:r>
                      <a:endParaRPr lang="tr-TR" sz="1100" dirty="0">
                        <a:latin typeface="+mn-lt"/>
                        <a:ea typeface="Calibri"/>
                        <a:cs typeface="Times New Roman"/>
                      </a:endParaRPr>
                    </a:p>
                  </a:txBody>
                  <a:tcPr marL="89535" marR="895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marL="180975" lvl="0" indent="-180975" algn="just">
                        <a:lnSpc>
                          <a:spcPct val="100000"/>
                        </a:lnSpc>
                        <a:spcAft>
                          <a:spcPts val="1000"/>
                        </a:spcAft>
                        <a:buSzPts val="1000"/>
                        <a:buFont typeface="Symbol"/>
                        <a:buChar char=""/>
                        <a:tabLst>
                          <a:tab pos="180340" algn="l"/>
                        </a:tabLst>
                      </a:pPr>
                      <a:r>
                        <a:rPr lang="tr-TR" sz="1100" b="1" dirty="0">
                          <a:latin typeface="+mn-lt"/>
                          <a:ea typeface="Calibri"/>
                          <a:cs typeface="Times New Roman"/>
                        </a:rPr>
                        <a:t>Deprem</a:t>
                      </a:r>
                      <a:r>
                        <a:rPr lang="tr-TR" sz="1100" b="1" baseline="0" dirty="0">
                          <a:latin typeface="+mn-lt"/>
                          <a:ea typeface="Calibri"/>
                          <a:cs typeface="Times New Roman"/>
                        </a:rPr>
                        <a:t> </a:t>
                      </a:r>
                      <a:r>
                        <a:rPr lang="tr-TR" sz="1100" baseline="0" dirty="0">
                          <a:latin typeface="+mn-lt"/>
                          <a:ea typeface="Calibri"/>
                          <a:cs typeface="Times New Roman"/>
                        </a:rPr>
                        <a:t>(Ödenek yetersizliği nedeniyle sürece başlanamaması) </a:t>
                      </a:r>
                    </a:p>
                    <a:p>
                      <a:pPr marL="180975" lvl="0" indent="-180975" algn="just">
                        <a:lnSpc>
                          <a:spcPct val="100000"/>
                        </a:lnSpc>
                        <a:spcAft>
                          <a:spcPts val="1000"/>
                        </a:spcAft>
                        <a:buSzPts val="1000"/>
                        <a:buFont typeface="Symbol"/>
                        <a:buChar char=""/>
                        <a:tabLst>
                          <a:tab pos="180340" algn="l"/>
                        </a:tabLst>
                      </a:pPr>
                      <a:r>
                        <a:rPr lang="tr-TR" sz="1100" dirty="0"/>
                        <a:t>Kullanıcı kaynaklı oluşan giderlerde caydırıcı bir önlem alınmaması ve bu sürecin tekrarlanması </a:t>
                      </a:r>
                    </a:p>
                    <a:p>
                      <a:pPr marL="180975" lvl="0" indent="-180975" algn="just">
                        <a:lnSpc>
                          <a:spcPct val="100000"/>
                        </a:lnSpc>
                        <a:spcAft>
                          <a:spcPts val="1000"/>
                        </a:spcAft>
                        <a:buSzPts val="1000"/>
                        <a:buFont typeface="Symbol"/>
                        <a:buChar char=""/>
                        <a:tabLst>
                          <a:tab pos="180340" algn="l"/>
                        </a:tabLst>
                      </a:pPr>
                      <a:r>
                        <a:rPr lang="tr-TR" sz="1100" dirty="0"/>
                        <a:t>Yeterli sayıda teknik personelin bulunmaması (İnşaat Mühendisi,</a:t>
                      </a:r>
                      <a:r>
                        <a:rPr lang="tr-TR" sz="1100" baseline="0" dirty="0"/>
                        <a:t> Elektrik ve Elektronik Mühendisi, Mimar ihtiyacı) Elektrik Teknisyeni ve Sürekli İşçi İhtiyacı</a:t>
                      </a:r>
                      <a:endParaRPr lang="tr-TR" sz="1100" dirty="0"/>
                    </a:p>
                    <a:p>
                      <a:pPr marL="180975" lvl="0" indent="-180975" algn="just">
                        <a:lnSpc>
                          <a:spcPct val="100000"/>
                        </a:lnSpc>
                        <a:spcAft>
                          <a:spcPts val="1000"/>
                        </a:spcAft>
                        <a:buSzPts val="1000"/>
                        <a:buFont typeface="Symbol"/>
                        <a:buChar char=""/>
                        <a:tabLst>
                          <a:tab pos="180340" algn="l"/>
                        </a:tabLst>
                      </a:pPr>
                      <a:r>
                        <a:rPr lang="tr-TR" sz="1100" dirty="0"/>
                        <a:t>Mesai dışında personelin çalışmak zorunda kalması halinde, bunu özendirecek uygulamaların olmaması,</a:t>
                      </a:r>
                    </a:p>
                    <a:p>
                      <a:pPr marL="180975" lvl="0" indent="-180975" algn="just">
                        <a:lnSpc>
                          <a:spcPct val="100000"/>
                        </a:lnSpc>
                        <a:spcAft>
                          <a:spcPts val="1000"/>
                        </a:spcAft>
                        <a:buSzPts val="1000"/>
                        <a:buFont typeface="Symbol"/>
                        <a:buChar char=""/>
                        <a:tabLst>
                          <a:tab pos="180340" algn="l"/>
                        </a:tabLst>
                      </a:pPr>
                      <a:r>
                        <a:rPr lang="tr-TR" sz="1100" dirty="0"/>
                        <a:t>Teknolojik gelişmelerin ve idari mevzuatın sık değişmesi nedeniyle personelin kendini güncelleyememesi.</a:t>
                      </a:r>
                    </a:p>
                    <a:p>
                      <a:pPr marL="180975" lvl="0" indent="-180975" algn="just">
                        <a:lnSpc>
                          <a:spcPct val="100000"/>
                        </a:lnSpc>
                        <a:spcAft>
                          <a:spcPts val="1000"/>
                        </a:spcAft>
                        <a:buSzPts val="1000"/>
                        <a:buFont typeface="Symbol"/>
                        <a:buChar char=""/>
                        <a:tabLst>
                          <a:tab pos="180340" algn="l"/>
                        </a:tabLst>
                      </a:pPr>
                      <a:r>
                        <a:rPr lang="tr-TR" sz="1100" dirty="0"/>
                        <a:t>Bütçe yetersizliği</a:t>
                      </a:r>
                      <a:endParaRPr lang="tr-TR" sz="1100" dirty="0">
                        <a:latin typeface="+mn-lt"/>
                        <a:ea typeface="Calibri"/>
                        <a:cs typeface="Times New Roman"/>
                      </a:endParaRPr>
                    </a:p>
                  </a:txBody>
                  <a:tcPr marL="89535" marR="895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0C226">
                        <a:tint val="20000"/>
                      </a:srgbClr>
                    </a:solidFill>
                  </a:tcPr>
                </a:tc>
                <a:extLst>
                  <a:ext uri="{0D108BD9-81ED-4DB2-BD59-A6C34878D82A}">
                    <a16:rowId xmlns:a16="http://schemas.microsoft.com/office/drawing/2014/main" val="10004"/>
                  </a:ext>
                </a:extLst>
              </a:tr>
            </a:tbl>
          </a:graphicData>
        </a:graphic>
      </p:graphicFrame>
      <p:sp>
        <p:nvSpPr>
          <p:cNvPr id="3" name="Metin kutusu 2">
            <a:extLst>
              <a:ext uri="{FF2B5EF4-FFF2-40B4-BE49-F238E27FC236}">
                <a16:creationId xmlns:a16="http://schemas.microsoft.com/office/drawing/2014/main" id="{A370FA94-C1E7-88C0-9D63-F9505389A1F5}"/>
              </a:ext>
            </a:extLst>
          </p:cNvPr>
          <p:cNvSpPr txBox="1"/>
          <p:nvPr/>
        </p:nvSpPr>
        <p:spPr>
          <a:xfrm>
            <a:off x="524494" y="57580"/>
            <a:ext cx="10966862" cy="369332"/>
          </a:xfrm>
          <a:prstGeom prst="rect">
            <a:avLst/>
          </a:prstGeom>
          <a:noFill/>
        </p:spPr>
        <p:txBody>
          <a:bodyPr wrap="square">
            <a:spAutoFit/>
          </a:bodyPr>
          <a:lstStyle/>
          <a:p>
            <a:pPr algn="just">
              <a:spcBef>
                <a:spcPts val="1200"/>
              </a:spcBef>
              <a:spcAft>
                <a:spcPts val="300"/>
              </a:spcAft>
              <a:tabLst>
                <a:tab pos="226695" algn="l"/>
              </a:tabLst>
            </a:pPr>
            <a:r>
              <a:rPr lang="en-GB" sz="1800" b="1" kern="0" cap="small" spc="25" dirty="0">
                <a:effectLst/>
                <a:latin typeface="Times New Roman" panose="02020603050405020304" pitchFamily="18" charset="0"/>
                <a:ea typeface="Times New Roman" panose="02020603050405020304" pitchFamily="18" charset="0"/>
              </a:rPr>
              <a:t>IV- KURUMSAL KABİLİYET </a:t>
            </a:r>
            <a:r>
              <a:rPr lang="en-GB" sz="1800" b="1" kern="0" cap="small" spc="25" dirty="0" err="1">
                <a:effectLst/>
                <a:latin typeface="Times New Roman" panose="02020603050405020304" pitchFamily="18" charset="0"/>
                <a:ea typeface="Times New Roman" panose="02020603050405020304" pitchFamily="18" charset="0"/>
              </a:rPr>
              <a:t>ve</a:t>
            </a:r>
            <a:r>
              <a:rPr lang="en-GB" sz="1800" b="1" kern="0" cap="small" spc="25" dirty="0">
                <a:effectLst/>
                <a:latin typeface="Times New Roman" panose="02020603050405020304" pitchFamily="18" charset="0"/>
                <a:ea typeface="Times New Roman" panose="02020603050405020304" pitchFamily="18" charset="0"/>
              </a:rPr>
              <a:t> KAPASİTENİN DEĞERLENDİRİLMESİ </a:t>
            </a:r>
            <a:endParaRPr lang="tr-TR" sz="2000" b="1" kern="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8036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B9E6A0-9D7B-4F9A-85B9-9FCA488F05AF}"/>
              </a:ext>
            </a:extLst>
          </p:cNvPr>
          <p:cNvSpPr>
            <a:spLocks noGrp="1"/>
          </p:cNvSpPr>
          <p:nvPr>
            <p:ph type="title"/>
          </p:nvPr>
        </p:nvSpPr>
        <p:spPr>
          <a:xfrm>
            <a:off x="462886" y="1"/>
            <a:ext cx="11266227" cy="522514"/>
          </a:xfrm>
        </p:spPr>
        <p:txBody>
          <a:bodyPr>
            <a:normAutofit/>
          </a:bodyPr>
          <a:lstStyle/>
          <a:p>
            <a:r>
              <a:rPr lang="tr-TR" sz="3200" b="1" dirty="0">
                <a:solidFill>
                  <a:schemeClr val="tx1"/>
                </a:solidFill>
                <a:latin typeface="Times New Roman" panose="02020603050405020304" pitchFamily="18" charset="0"/>
                <a:cs typeface="Times New Roman" panose="02020603050405020304" pitchFamily="18" charset="0"/>
              </a:rPr>
              <a:t>Zayıf Yanlar ve Fırsatlar için Eylem planları</a:t>
            </a:r>
            <a:endParaRPr lang="tr-TR" sz="3200"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İçerik Yer Tutucusu 4">
            <a:extLst>
              <a:ext uri="{FF2B5EF4-FFF2-40B4-BE49-F238E27FC236}">
                <a16:creationId xmlns:a16="http://schemas.microsoft.com/office/drawing/2014/main" id="{3606E6C5-7A93-416E-B775-76D8B51B6902}"/>
              </a:ext>
            </a:extLst>
          </p:cNvPr>
          <p:cNvGraphicFramePr>
            <a:graphicFrameLocks/>
          </p:cNvGraphicFramePr>
          <p:nvPr>
            <p:extLst>
              <p:ext uri="{D42A27DB-BD31-4B8C-83A1-F6EECF244321}">
                <p14:modId xmlns:p14="http://schemas.microsoft.com/office/powerpoint/2010/main" val="214252460"/>
              </p:ext>
            </p:extLst>
          </p:nvPr>
        </p:nvGraphicFramePr>
        <p:xfrm>
          <a:off x="877450" y="902525"/>
          <a:ext cx="11173522" cy="5829234"/>
        </p:xfrm>
        <a:graphic>
          <a:graphicData uri="http://schemas.openxmlformats.org/drawingml/2006/table">
            <a:tbl>
              <a:tblPr/>
              <a:tblGrid>
                <a:gridCol w="2138882">
                  <a:extLst>
                    <a:ext uri="{9D8B030D-6E8A-4147-A177-3AD203B41FA5}">
                      <a16:colId xmlns:a16="http://schemas.microsoft.com/office/drawing/2014/main" val="2490846551"/>
                    </a:ext>
                  </a:extLst>
                </a:gridCol>
                <a:gridCol w="1850092">
                  <a:extLst>
                    <a:ext uri="{9D8B030D-6E8A-4147-A177-3AD203B41FA5}">
                      <a16:colId xmlns:a16="http://schemas.microsoft.com/office/drawing/2014/main" val="2361241458"/>
                    </a:ext>
                  </a:extLst>
                </a:gridCol>
                <a:gridCol w="1868808">
                  <a:extLst>
                    <a:ext uri="{9D8B030D-6E8A-4147-A177-3AD203B41FA5}">
                      <a16:colId xmlns:a16="http://schemas.microsoft.com/office/drawing/2014/main" val="844284703"/>
                    </a:ext>
                  </a:extLst>
                </a:gridCol>
                <a:gridCol w="1421679">
                  <a:extLst>
                    <a:ext uri="{9D8B030D-6E8A-4147-A177-3AD203B41FA5}">
                      <a16:colId xmlns:a16="http://schemas.microsoft.com/office/drawing/2014/main" val="3629059111"/>
                    </a:ext>
                  </a:extLst>
                </a:gridCol>
                <a:gridCol w="1602759">
                  <a:extLst>
                    <a:ext uri="{9D8B030D-6E8A-4147-A177-3AD203B41FA5}">
                      <a16:colId xmlns:a16="http://schemas.microsoft.com/office/drawing/2014/main" val="1555854082"/>
                    </a:ext>
                  </a:extLst>
                </a:gridCol>
                <a:gridCol w="2291302">
                  <a:extLst>
                    <a:ext uri="{9D8B030D-6E8A-4147-A177-3AD203B41FA5}">
                      <a16:colId xmlns:a16="http://schemas.microsoft.com/office/drawing/2014/main" val="1406732426"/>
                    </a:ext>
                  </a:extLst>
                </a:gridCol>
              </a:tblGrid>
              <a:tr h="1445974">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Gelişmeye Açık Yan </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Zayıf Yanı / uygulamayı İyileştirmek için yapılması planlanan eylemler</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Eylemi gerçekleştirecek ve takip edecek sorumlular</a:t>
                      </a:r>
                    </a:p>
                    <a:p>
                      <a:pPr>
                        <a:lnSpc>
                          <a:spcPct val="107000"/>
                        </a:lnSpc>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İlk Kontrol Tarihi ve Kontrol/Takip Süreleri</a:t>
                      </a:r>
                    </a:p>
                    <a:p>
                      <a:pPr>
                        <a:lnSpc>
                          <a:spcPct val="107000"/>
                        </a:lnSpc>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118110" lvl="0" indent="0" algn="l" defTabSz="914400" rtl="0" eaLnBrk="1" fontAlgn="auto" latinLnBrk="0" hangingPunct="1">
                        <a:lnSpc>
                          <a:spcPct val="107000"/>
                        </a:lnSpc>
                        <a:spcBef>
                          <a:spcPts val="0"/>
                        </a:spcBef>
                        <a:spcAft>
                          <a:spcPts val="0"/>
                        </a:spcAft>
                        <a:buClrTx/>
                        <a:buSzTx/>
                        <a:buFontTx/>
                        <a:buNone/>
                        <a:tabLst/>
                        <a:defRPr/>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118110" lvl="0" indent="0" algn="l" defTabSz="914400" rtl="0" eaLnBrk="1" fontAlgn="auto" latinLnBrk="0" hangingPunct="1">
                        <a:lnSpc>
                          <a:spcPct val="107000"/>
                        </a:lnSpc>
                        <a:spcBef>
                          <a:spcPts val="0"/>
                        </a:spcBef>
                        <a:spcAft>
                          <a:spcPts val="0"/>
                        </a:spcAft>
                        <a:buClrTx/>
                        <a:buSzTx/>
                        <a:buFontTx/>
                        <a:buNone/>
                        <a:tabLst/>
                        <a:defRPr/>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Tahmini Bitiş Süresi</a:t>
                      </a:r>
                    </a:p>
                    <a:p>
                      <a:pPr marR="118110">
                        <a:lnSpc>
                          <a:spcPct val="107000"/>
                        </a:lnSpc>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R="118110">
                        <a:lnSpc>
                          <a:spcPct val="107000"/>
                        </a:lnSpc>
                      </a:pPr>
                      <a:endPar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R="118110">
                        <a:lnSpc>
                          <a:spcPct val="107000"/>
                        </a:lnSpc>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Devamındaki aksiyon ya da ek açıklama</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422270327"/>
                  </a:ext>
                </a:extLst>
              </a:tr>
              <a:tr h="3347592">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342900" lvl="0" indent="-342900" algn="l">
                        <a:buAutoNum type="arabicPeriod"/>
                      </a:pPr>
                      <a:r>
                        <a:rPr lang="tr-TR"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tr-TR" sz="1200" b="0" kern="1200" dirty="0">
                          <a:solidFill>
                            <a:schemeClr val="dk1"/>
                          </a:solidFill>
                          <a:effectLst/>
                          <a:latin typeface="+mn-lt"/>
                          <a:ea typeface="+mn-ea"/>
                          <a:cs typeface="+mn-cs"/>
                        </a:rPr>
                        <a:t>Personelin uzun yıllar çalışmış olması ve tecrübesinin yüksek olması,</a:t>
                      </a:r>
                    </a:p>
                    <a:p>
                      <a:pPr marL="342900" lvl="0" indent="-342900" algn="l">
                        <a:buAutoNum type="arabicPeriod"/>
                      </a:pPr>
                      <a:r>
                        <a:rPr lang="tr-TR" sz="1200" b="0" kern="1200" dirty="0">
                          <a:solidFill>
                            <a:schemeClr val="dk1"/>
                          </a:solidFill>
                          <a:effectLst/>
                          <a:latin typeface="+mn-lt"/>
                          <a:ea typeface="+mn-ea"/>
                          <a:cs typeface="+mn-cs"/>
                        </a:rPr>
                        <a:t>Üniversite yatırımlarının ve teknik hizmetlerin merkezi yapı içinde dairemizce hazırlanarak yürütülmesi</a:t>
                      </a:r>
                    </a:p>
                    <a:p>
                      <a:pPr marL="342900" lvl="0" indent="-342900" algn="l">
                        <a:buAutoNum type="arabicPeriod"/>
                      </a:pPr>
                      <a:r>
                        <a:rPr lang="tr-TR" sz="1200" b="0" kern="1200" dirty="0">
                          <a:solidFill>
                            <a:schemeClr val="dk1"/>
                          </a:solidFill>
                          <a:effectLst/>
                          <a:latin typeface="+mn-lt"/>
                          <a:ea typeface="+mn-ea"/>
                          <a:cs typeface="+mn-cs"/>
                        </a:rPr>
                        <a:t>Sürdürebilirlik</a:t>
                      </a:r>
                      <a:r>
                        <a:rPr lang="tr-TR" sz="1200" b="0" kern="1200" baseline="0" dirty="0">
                          <a:solidFill>
                            <a:schemeClr val="dk1"/>
                          </a:solidFill>
                          <a:effectLst/>
                          <a:latin typeface="+mn-lt"/>
                          <a:ea typeface="+mn-ea"/>
                          <a:cs typeface="+mn-cs"/>
                        </a:rPr>
                        <a:t> ve yenilebilir enerjiye ilişkin süreçlerin projelendirmesi süreçlerine başlanması, </a:t>
                      </a:r>
                      <a:endParaRPr lang="tr-TR" sz="1200" b="0" kern="1200" dirty="0">
                        <a:solidFill>
                          <a:schemeClr val="dk1"/>
                        </a:solidFill>
                        <a:effectLst/>
                        <a:latin typeface="+mn-lt"/>
                        <a:ea typeface="+mn-ea"/>
                        <a:cs typeface="+mn-cs"/>
                      </a:endParaRPr>
                    </a:p>
                    <a:p>
                      <a:pPr>
                        <a:lnSpc>
                          <a:spcPct val="107000"/>
                        </a:lnSpc>
                      </a:pPr>
                      <a:endParaRPr lang="tr-T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1.Personel</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İhtiyacını gidermek, </a:t>
                      </a:r>
                    </a:p>
                    <a:p>
                      <a:pPr>
                        <a:lnSpc>
                          <a:spcPct val="107000"/>
                        </a:lnSpc>
                      </a:pP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Şube Müdürlüğü Kadro yetersizliği </a:t>
                      </a:r>
                    </a:p>
                    <a:p>
                      <a:pPr marL="0" marR="0" lvl="0" indent="0" algn="l" defTabSz="457200" rtl="0" eaLnBrk="1" fontAlgn="auto" latinLnBrk="0" hangingPunct="1">
                        <a:lnSpc>
                          <a:spcPct val="107000"/>
                        </a:lnSpc>
                        <a:spcBef>
                          <a:spcPts val="0"/>
                        </a:spcBef>
                        <a:spcAft>
                          <a:spcPts val="0"/>
                        </a:spcAft>
                        <a:buClrTx/>
                        <a:buSzTx/>
                        <a:buFontTx/>
                        <a:buNone/>
                        <a:tabLst/>
                        <a:defRPr/>
                      </a:pP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tr-TR" sz="1200" b="0" kern="1200" dirty="0">
                          <a:solidFill>
                            <a:schemeClr val="dk1"/>
                          </a:solidFill>
                          <a:effectLst/>
                          <a:latin typeface="Times New Roman" panose="02020603050405020304" pitchFamily="18" charset="0"/>
                          <a:ea typeface="+mn-ea"/>
                          <a:cs typeface="Times New Roman" panose="02020603050405020304" pitchFamily="18" charset="0"/>
                        </a:rPr>
                        <a:t>Sözleşmeli ve Kadrolu teknik personel ihtiyacı,</a:t>
                      </a:r>
                    </a:p>
                    <a:p>
                      <a:pPr marL="0" marR="0" lvl="0" indent="0" algn="l" defTabSz="457200" rtl="0" eaLnBrk="1" fontAlgn="auto" latinLnBrk="0" hangingPunct="1">
                        <a:lnSpc>
                          <a:spcPct val="107000"/>
                        </a:lnSpc>
                        <a:spcBef>
                          <a:spcPts val="0"/>
                        </a:spcBef>
                        <a:spcAft>
                          <a:spcPts val="0"/>
                        </a:spcAft>
                        <a:buClrTx/>
                        <a:buSzTx/>
                        <a:buFontTx/>
                        <a:buNone/>
                        <a:tabLst/>
                        <a:defRPr/>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Strateji Bütçe Başkanlığından kadro</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talebinde bulunuldu. İnşat Mühendisi ve Elektrik-Elektronik Mühendisi, Sürekli İşçi, Elektrik Teknisyeni vb. </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Daire Başkanı ve</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Şube Müdürleri/ Yönetim</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28.02.2021 Tarihi</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itibariyle, ayda bir kez,</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R="118110">
                        <a:lnSpc>
                          <a:spcPct val="107000"/>
                        </a:lnSpc>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Sürekli </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R="118110">
                        <a:lnSpc>
                          <a:spcPct val="107000"/>
                        </a:lnSpc>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Kontörlük hizmetlerinin sağladığı bir birim olarak kadro yetersizlikleri iş ve işlemlerimizde</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etki etmektedir. </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FEDE3"/>
                    </a:solidFill>
                  </a:tcPr>
                </a:tc>
                <a:extLst>
                  <a:ext uri="{0D108BD9-81ED-4DB2-BD59-A6C34878D82A}">
                    <a16:rowId xmlns:a16="http://schemas.microsoft.com/office/drawing/2014/main" val="600556002"/>
                  </a:ext>
                </a:extLst>
              </a:tr>
              <a:tr h="1035668">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endParaRPr lang="tr-TR"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r>
                        <a:rPr lang="tr-TR" sz="1200" b="0" kern="1200" dirty="0">
                          <a:solidFill>
                            <a:schemeClr val="dk1"/>
                          </a:solidFill>
                          <a:effectLst/>
                          <a:latin typeface="Times New Roman" panose="02020603050405020304" pitchFamily="18" charset="0"/>
                          <a:ea typeface="+mn-ea"/>
                          <a:cs typeface="Times New Roman" panose="02020603050405020304" pitchFamily="18" charset="0"/>
                        </a:rPr>
                        <a:t>4. Fiziki mekan yetersizliği </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indent="0" algn="l" defTabSz="457200" rtl="0" eaLnBrk="1" fontAlgn="auto" latinLnBrk="0" hangingPunct="1">
                        <a:lnSpc>
                          <a:spcPct val="107000"/>
                        </a:lnSpc>
                        <a:spcBef>
                          <a:spcPts val="0"/>
                        </a:spcBef>
                        <a:spcAft>
                          <a:spcPts val="0"/>
                        </a:spcAft>
                        <a:buClrTx/>
                        <a:buSzTx/>
                        <a:buFontTx/>
                        <a:buNone/>
                        <a:tabLst/>
                        <a:defRPr/>
                      </a:pPr>
                      <a:r>
                        <a:rPr lang="tr-TR" sz="1200" b="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Daire Başkanı ve</a:t>
                      </a:r>
                      <a:r>
                        <a:rPr lang="tr-TR" sz="1200" b="0" i="1"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Şube Müdürleri /Yönetim</a:t>
                      </a: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nSpc>
                          <a:spcPct val="107000"/>
                        </a:lnSpc>
                      </a:pPr>
                      <a:endPar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R="118110">
                        <a:lnSpc>
                          <a:spcPct val="107000"/>
                        </a:lnSpc>
                      </a:pPr>
                      <a:r>
                        <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Bilinmemektedir </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R="118110">
                        <a:lnSpc>
                          <a:spcPct val="107000"/>
                        </a:lnSpc>
                      </a:pPr>
                      <a:r>
                        <a:rPr lang="tr-TR" sz="12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Başkanlık personeli görev yaptığı alaların birbirinden uzak ve koordinasyonu engelleyecek şekilde planlanması, </a:t>
                      </a:r>
                    </a:p>
                  </a:txBody>
                  <a:tcPr marL="47943" marR="479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FEDE3"/>
                    </a:solidFill>
                  </a:tcPr>
                </a:tc>
                <a:extLst>
                  <a:ext uri="{0D108BD9-81ED-4DB2-BD59-A6C34878D82A}">
                    <a16:rowId xmlns:a16="http://schemas.microsoft.com/office/drawing/2014/main" val="1302189130"/>
                  </a:ext>
                </a:extLst>
              </a:tr>
            </a:tbl>
          </a:graphicData>
        </a:graphic>
      </p:graphicFrame>
    </p:spTree>
    <p:extLst>
      <p:ext uri="{BB962C8B-B14F-4D97-AF65-F5344CB8AC3E}">
        <p14:creationId xmlns:p14="http://schemas.microsoft.com/office/powerpoint/2010/main" val="1260757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9AFDDD58-BAD7-491B-8320-46BDBD76DFC9}"/>
              </a:ext>
            </a:extLst>
          </p:cNvPr>
          <p:cNvSpPr>
            <a:spLocks noGrp="1"/>
          </p:cNvSpPr>
          <p:nvPr>
            <p:ph type="title"/>
          </p:nvPr>
        </p:nvSpPr>
        <p:spPr>
          <a:xfrm>
            <a:off x="866633" y="379863"/>
            <a:ext cx="10720316" cy="610738"/>
          </a:xfrm>
        </p:spPr>
        <p:txBody>
          <a:bodyPr>
            <a:noAutofit/>
          </a:bodyPr>
          <a:lstStyle/>
          <a:p>
            <a:pPr algn="l"/>
            <a:r>
              <a:rPr lang="tr-TR" sz="2400" b="0" i="0" u="none" strike="noStrike" baseline="0" dirty="0">
                <a:solidFill>
                  <a:schemeClr val="tx1"/>
                </a:solidFill>
                <a:latin typeface="Tw Cen MT" panose="020B0602020104020603" pitchFamily="34" charset="0"/>
              </a:rPr>
              <a:t>2022 Eylem Planlarından 2023 yılında tamamlananlar</a:t>
            </a:r>
            <a:endParaRPr lang="tr-TR" sz="2400" b="1" dirty="0">
              <a:solidFill>
                <a:schemeClr val="tx1"/>
              </a:solidFill>
              <a:latin typeface="Tw Cen MT" panose="020B0602020104020603" pitchFamily="34" charset="0"/>
            </a:endParaRPr>
          </a:p>
        </p:txBody>
      </p:sp>
      <p:sp>
        <p:nvSpPr>
          <p:cNvPr id="3" name="İçerik Yer Tutucusu 2">
            <a:extLst>
              <a:ext uri="{FF2B5EF4-FFF2-40B4-BE49-F238E27FC236}">
                <a16:creationId xmlns:a16="http://schemas.microsoft.com/office/drawing/2014/main" id="{D36D0F69-D126-430C-817D-3117C04923BD}"/>
              </a:ext>
            </a:extLst>
          </p:cNvPr>
          <p:cNvSpPr>
            <a:spLocks noGrp="1"/>
          </p:cNvSpPr>
          <p:nvPr>
            <p:ph idx="1"/>
          </p:nvPr>
        </p:nvSpPr>
        <p:spPr>
          <a:xfrm>
            <a:off x="866633" y="1401288"/>
            <a:ext cx="10106167" cy="4466111"/>
          </a:xfrm>
        </p:spPr>
        <p:txBody>
          <a:bodyPr>
            <a:normAutofit/>
          </a:bodyPr>
          <a:lstStyle/>
          <a:p>
            <a:pPr marL="0" indent="0" algn="just">
              <a:lnSpc>
                <a:spcPct val="107000"/>
              </a:lnSpc>
              <a:spcAft>
                <a:spcPts val="800"/>
              </a:spcAft>
              <a:buNone/>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Üniversitemiz stratejik planına eklenmek üzere; </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Font typeface="Arial" panose="020B0604020202020204" pitchFamily="34" charset="0"/>
              <a:buChar char="•"/>
            </a:pPr>
            <a:r>
              <a:rPr lang="tr-TR"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Altyapı ve fiziksel alanların %70 oranında geliştirilmesi, Altyapı Düzenlemeleri,</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buFont typeface="Arial" panose="020B0604020202020204" pitchFamily="34" charset="0"/>
              <a:buChar char="•"/>
            </a:pPr>
            <a:r>
              <a:rPr lang="tr-TR"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Üniversitemiz eğitim, öğretim, hizmet ve Ar-Ge amaçlı ortamları çağdaş bir görünüme dönüştürerek öğrenci ve idari </a:t>
            </a:r>
            <a:r>
              <a:rPr lang="tr-TR" sz="3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personelimizin</a:t>
            </a:r>
            <a:r>
              <a:rPr lang="tr-TR"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günümüz koşullarına uygun fiziksel mekanlarda hizmet sağlamak!!!</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r>
              <a:rPr lang="tr-TR" sz="20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Depreme Dayanıklı Olmayan Binaların Yenilenmesi İçin Bütçe Çalışmaları yapıldı.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buFont typeface="Arial" panose="020B0604020202020204" pitchFamily="34" charset="0"/>
              <a:buChar char="•"/>
            </a:pPr>
            <a:endParaRPr lang="tr-TR" dirty="0"/>
          </a:p>
        </p:txBody>
      </p:sp>
    </p:spTree>
    <p:extLst>
      <p:ext uri="{BB962C8B-B14F-4D97-AF65-F5344CB8AC3E}">
        <p14:creationId xmlns:p14="http://schemas.microsoft.com/office/powerpoint/2010/main" val="264064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36D0F69-D126-430C-817D-3117C04923BD}"/>
              </a:ext>
            </a:extLst>
          </p:cNvPr>
          <p:cNvSpPr>
            <a:spLocks noGrp="1"/>
          </p:cNvSpPr>
          <p:nvPr>
            <p:ph idx="1"/>
          </p:nvPr>
        </p:nvSpPr>
        <p:spPr>
          <a:xfrm>
            <a:off x="866632" y="605642"/>
            <a:ext cx="10984941" cy="6136574"/>
          </a:xfrm>
        </p:spPr>
        <p:txBody>
          <a:bodyPr>
            <a:normAutofit/>
          </a:bodyPr>
          <a:lstStyle/>
          <a:p>
            <a:pPr marL="0" indent="0" algn="just">
              <a:buNone/>
            </a:pPr>
            <a:r>
              <a:rPr lang="tr-TR" sz="1800" dirty="0">
                <a:effectLst/>
                <a:latin typeface="Times New Roman" panose="02020603050405020304" pitchFamily="18" charset="0"/>
                <a:ea typeface="Batang" panose="02030600000101010101" pitchFamily="18" charset="-127"/>
              </a:rPr>
              <a:t>İç Kontrol Standartları Eylem Planı (2021-2022)” gereğince Yapı İşleri ve Teknik Daire Başkanlığınca yürütülecek olan 7 eylem aşağıda listelenmiştir: </a:t>
            </a:r>
            <a:endParaRPr lang="tr-TR" sz="1800" dirty="0">
              <a:effectLst/>
              <a:latin typeface="Times New Roman" panose="02020603050405020304" pitchFamily="18" charset="0"/>
              <a:ea typeface="Times New Roman" panose="02020603050405020304" pitchFamily="18" charset="0"/>
            </a:endParaRPr>
          </a:p>
          <a:p>
            <a:pPr algn="just">
              <a:buFont typeface="Arial" panose="020B0604020202020204" pitchFamily="34" charset="0"/>
              <a:buChar char="•"/>
            </a:pPr>
            <a:endParaRPr lang="tr-TR" dirty="0"/>
          </a:p>
        </p:txBody>
      </p:sp>
      <p:sp>
        <p:nvSpPr>
          <p:cNvPr id="5" name="Başlık 1">
            <a:extLst>
              <a:ext uri="{FF2B5EF4-FFF2-40B4-BE49-F238E27FC236}">
                <a16:creationId xmlns:a16="http://schemas.microsoft.com/office/drawing/2014/main" id="{2AE4943E-FDAB-4B61-9596-977C44DEDACF}"/>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2022 Yılı İçin Daha Önce Biriminizde Yapılmamış Neleri Yapmayı Planlıyoruz?</a:t>
            </a:r>
          </a:p>
        </p:txBody>
      </p:sp>
      <p:graphicFrame>
        <p:nvGraphicFramePr>
          <p:cNvPr id="2" name="Tablo 1">
            <a:extLst>
              <a:ext uri="{FF2B5EF4-FFF2-40B4-BE49-F238E27FC236}">
                <a16:creationId xmlns:a16="http://schemas.microsoft.com/office/drawing/2014/main" id="{ACD0FBD4-1B0B-8E9E-1947-BB786387C827}"/>
              </a:ext>
            </a:extLst>
          </p:cNvPr>
          <p:cNvGraphicFramePr>
            <a:graphicFrameLocks noGrp="1"/>
          </p:cNvGraphicFramePr>
          <p:nvPr>
            <p:extLst>
              <p:ext uri="{D42A27DB-BD31-4B8C-83A1-F6EECF244321}">
                <p14:modId xmlns:p14="http://schemas.microsoft.com/office/powerpoint/2010/main" val="4216062595"/>
              </p:ext>
            </p:extLst>
          </p:nvPr>
        </p:nvGraphicFramePr>
        <p:xfrm>
          <a:off x="961901" y="1246909"/>
          <a:ext cx="11038113" cy="5495307"/>
        </p:xfrm>
        <a:graphic>
          <a:graphicData uri="http://schemas.openxmlformats.org/drawingml/2006/table">
            <a:tbl>
              <a:tblPr firstRow="1" firstCol="1" bandRow="1"/>
              <a:tblGrid>
                <a:gridCol w="994241">
                  <a:extLst>
                    <a:ext uri="{9D8B030D-6E8A-4147-A177-3AD203B41FA5}">
                      <a16:colId xmlns:a16="http://schemas.microsoft.com/office/drawing/2014/main" val="3892604373"/>
                    </a:ext>
                  </a:extLst>
                </a:gridCol>
                <a:gridCol w="1693863">
                  <a:extLst>
                    <a:ext uri="{9D8B030D-6E8A-4147-A177-3AD203B41FA5}">
                      <a16:colId xmlns:a16="http://schemas.microsoft.com/office/drawing/2014/main" val="1592503694"/>
                    </a:ext>
                  </a:extLst>
                </a:gridCol>
                <a:gridCol w="772668">
                  <a:extLst>
                    <a:ext uri="{9D8B030D-6E8A-4147-A177-3AD203B41FA5}">
                      <a16:colId xmlns:a16="http://schemas.microsoft.com/office/drawing/2014/main" val="184463926"/>
                    </a:ext>
                  </a:extLst>
                </a:gridCol>
                <a:gridCol w="853019">
                  <a:extLst>
                    <a:ext uri="{9D8B030D-6E8A-4147-A177-3AD203B41FA5}">
                      <a16:colId xmlns:a16="http://schemas.microsoft.com/office/drawing/2014/main" val="849285847"/>
                    </a:ext>
                  </a:extLst>
                </a:gridCol>
                <a:gridCol w="1743372">
                  <a:extLst>
                    <a:ext uri="{9D8B030D-6E8A-4147-A177-3AD203B41FA5}">
                      <a16:colId xmlns:a16="http://schemas.microsoft.com/office/drawing/2014/main" val="3979259720"/>
                    </a:ext>
                  </a:extLst>
                </a:gridCol>
                <a:gridCol w="1176858">
                  <a:extLst>
                    <a:ext uri="{9D8B030D-6E8A-4147-A177-3AD203B41FA5}">
                      <a16:colId xmlns:a16="http://schemas.microsoft.com/office/drawing/2014/main" val="1559000370"/>
                    </a:ext>
                  </a:extLst>
                </a:gridCol>
                <a:gridCol w="3804092">
                  <a:extLst>
                    <a:ext uri="{9D8B030D-6E8A-4147-A177-3AD203B41FA5}">
                      <a16:colId xmlns:a16="http://schemas.microsoft.com/office/drawing/2014/main" val="2751748361"/>
                    </a:ext>
                  </a:extLst>
                </a:gridCol>
              </a:tblGrid>
              <a:tr h="550557">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BOLU ABANT İZZET BAYSAL ÜNİVERSİTESİ İÇ KONTROL STANDARTLARI EYLEM PLANI (2023-2024)</a:t>
                      </a:r>
                      <a:br>
                        <a:rPr lang="tr-TR" sz="1200" b="1">
                          <a:solidFill>
                            <a:srgbClr val="000000"/>
                          </a:solidFill>
                          <a:effectLst/>
                          <a:latin typeface="Times New Roman" panose="02020603050405020304" pitchFamily="18" charset="0"/>
                          <a:ea typeface="Times New Roman" panose="02020603050405020304" pitchFamily="18" charset="0"/>
                        </a:rPr>
                      </a:br>
                      <a:r>
                        <a:rPr lang="tr-TR" sz="1200" b="1">
                          <a:solidFill>
                            <a:srgbClr val="000000"/>
                          </a:solidFill>
                          <a:effectLst/>
                          <a:latin typeface="Times New Roman" panose="02020603050405020304" pitchFamily="18" charset="0"/>
                          <a:ea typeface="Times New Roman" panose="02020603050405020304" pitchFamily="18" charset="0"/>
                        </a:rPr>
                        <a:t>YAPI İŞLERİ VE TEKNİK DAİRE BAŞKANLIĞI TARAFINDAN YÜRÜTÜLECEK EYLEMLER</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031671524"/>
                  </a:ext>
                </a:extLst>
              </a:tr>
              <a:tr h="270273">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2-RİSK DEĞERLENDİRME</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01469183"/>
                  </a:ext>
                </a:extLst>
              </a:tr>
              <a:tr h="1363389">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Eylem Kod No </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Öngörülen Eylem veya Eylemler</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Sorumlu Birim veya Çalışma grubu üyeleri</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İşbirliği Yapılacak Birim </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Çıktı/ Sonuç </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Tamamlanma Tarihi </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Açıklama</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491480903"/>
                  </a:ext>
                </a:extLst>
              </a:tr>
              <a:tr h="2142469">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6.3.45</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A5H3. Üniversitemizdeki binaların enerji kullanım verimlilik etüdü yapılarak binalardaki enerji verimliliği artırılacaktır.</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Yapı İşleri ve Teknik D.B.</a:t>
                      </a:r>
                      <a:endParaRPr lang="tr-TR" sz="1200">
                        <a:effectLst/>
                        <a:latin typeface="Times New Roman" panose="02020603050405020304" pitchFamily="18" charset="0"/>
                        <a:ea typeface="Times New Roman" panose="02020603050405020304" pitchFamily="18" charset="0"/>
                      </a:endParaRPr>
                    </a:p>
                  </a:txBody>
                  <a:tcPr marL="32897" marR="328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Sürüdürlebilir Kalkınma ve Çevre</a:t>
                      </a:r>
                      <a:br>
                        <a:rPr lang="tr-TR" sz="1200">
                          <a:solidFill>
                            <a:srgbClr val="000000"/>
                          </a:solidFill>
                          <a:effectLst/>
                          <a:latin typeface="Times New Roman" panose="02020603050405020304" pitchFamily="18" charset="0"/>
                          <a:ea typeface="Times New Roman" panose="02020603050405020304" pitchFamily="18" charset="0"/>
                        </a:rPr>
                      </a:br>
                      <a:r>
                        <a:rPr lang="tr-TR" sz="1200">
                          <a:solidFill>
                            <a:srgbClr val="000000"/>
                          </a:solidFill>
                          <a:effectLst/>
                          <a:latin typeface="Times New Roman" panose="02020603050405020304" pitchFamily="18" charset="0"/>
                          <a:ea typeface="Times New Roman" panose="02020603050405020304" pitchFamily="18" charset="0"/>
                        </a:rPr>
                        <a:t>Kalite Alt Komisyonu</a:t>
                      </a:r>
                      <a:endParaRPr lang="tr-TR" sz="1200">
                        <a:effectLst/>
                        <a:latin typeface="Times New Roman" panose="02020603050405020304" pitchFamily="18" charset="0"/>
                        <a:ea typeface="Times New Roman" panose="02020603050405020304" pitchFamily="18" charset="0"/>
                      </a:endParaRPr>
                    </a:p>
                  </a:txBody>
                  <a:tcPr marL="32897" marR="328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Enerji kullanım verimlilik etüdü yapılan bina sayısında artış, Enerji verimliliği artırılan bina sayısında artış</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Sürekli</a:t>
                      </a:r>
                      <a:endParaRPr lang="tr-TR" sz="1200">
                        <a:effectLst/>
                        <a:latin typeface="Times New Roman" panose="02020603050405020304" pitchFamily="18" charset="0"/>
                        <a:ea typeface="Times New Roman" panose="02020603050405020304" pitchFamily="18" charset="0"/>
                      </a:endParaRPr>
                    </a:p>
                  </a:txBody>
                  <a:tcPr marL="32897" marR="3289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Üniversitemizin enerji verimsizliğinden kaynaklanan karbon ayak izinin yüksek olması riskine karşı; Üniversitemizde etüdü tamamlanan binalardaki enerji verimliliği artırılan bina sayısı Enerji Bakanlığının belirlemiş olduğu (2014 yılından önce inşa edilmiş yıllık toplam enerji tüketimi 250 TEP ve üzeri veya toplam inşaat alanı 10.000 m² ve üzeri olmayan) binalar dışında da enerji etüdleri ve etüd sonrasında enerji yatırımları yapılacaktır.</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8385996"/>
                  </a:ext>
                </a:extLst>
              </a:tr>
              <a:tr h="1168619">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6.3.46</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A5H3. Üniversitemizde kişi başına düşen yıllık elektrik tüketimi (kWh) azaltılacaktır.</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tr-TR"/>
                    </a:p>
                  </a:txBody>
                  <a:tcPr/>
                </a:tc>
                <a:tc vMerge="1">
                  <a:txBody>
                    <a:bodyPr/>
                    <a:lstStyle/>
                    <a:p>
                      <a:endParaRPr lang="tr-TR"/>
                    </a:p>
                  </a:txBody>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Kişi başına düşen yıllık elektrik tüketiminde azalma</a:t>
                      </a:r>
                      <a:endParaRPr lang="tr-TR" sz="120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tr-TR"/>
                    </a:p>
                  </a:txBody>
                  <a:tcPr/>
                </a:tc>
                <a:tc>
                  <a:txBody>
                    <a:bodyPr/>
                    <a:lstStyle/>
                    <a:p>
                      <a:pPr algn="just"/>
                      <a:r>
                        <a:rPr lang="tr-TR" sz="1200" dirty="0">
                          <a:solidFill>
                            <a:srgbClr val="000000"/>
                          </a:solidFill>
                          <a:effectLst/>
                          <a:latin typeface="Times New Roman" panose="02020603050405020304" pitchFamily="18" charset="0"/>
                          <a:ea typeface="Times New Roman" panose="02020603050405020304" pitchFamily="18" charset="0"/>
                        </a:rPr>
                        <a:t>Üniversitemizin elektrik enerjisi tüketiminden kaynaklanan karbon ayak izinin yüksek olması riskine karşı; kişi başına düşen yıllık elektrik tüketimi (kWh) azaltılması için gerekli planlama ve yatırımlar yapılacaktır.</a:t>
                      </a:r>
                      <a:endParaRPr lang="tr-TR" sz="1200" dirty="0">
                        <a:effectLst/>
                        <a:latin typeface="Times New Roman" panose="02020603050405020304" pitchFamily="18" charset="0"/>
                        <a:ea typeface="Times New Roman" panose="02020603050405020304" pitchFamily="18" charset="0"/>
                      </a:endParaRPr>
                    </a:p>
                  </a:txBody>
                  <a:tcPr marL="32897" marR="328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728290"/>
                  </a:ext>
                </a:extLst>
              </a:tr>
            </a:tbl>
          </a:graphicData>
        </a:graphic>
      </p:graphicFrame>
    </p:spTree>
    <p:extLst>
      <p:ext uri="{BB962C8B-B14F-4D97-AF65-F5344CB8AC3E}">
        <p14:creationId xmlns:p14="http://schemas.microsoft.com/office/powerpoint/2010/main" val="194004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graphicFrame>
        <p:nvGraphicFramePr>
          <p:cNvPr id="8" name="İçerik Yer Tutucusu 7">
            <a:extLst>
              <a:ext uri="{FF2B5EF4-FFF2-40B4-BE49-F238E27FC236}">
                <a16:creationId xmlns:a16="http://schemas.microsoft.com/office/drawing/2014/main" id="{10B98931-CEA5-EBE4-A8A5-369F155ED1C7}"/>
              </a:ext>
            </a:extLst>
          </p:cNvPr>
          <p:cNvGraphicFramePr>
            <a:graphicFrameLocks noGrp="1"/>
          </p:cNvGraphicFramePr>
          <p:nvPr>
            <p:ph idx="1"/>
            <p:extLst>
              <p:ext uri="{D42A27DB-BD31-4B8C-83A1-F6EECF244321}">
                <p14:modId xmlns:p14="http://schemas.microsoft.com/office/powerpoint/2010/main" val="1500373005"/>
              </p:ext>
            </p:extLst>
          </p:nvPr>
        </p:nvGraphicFramePr>
        <p:xfrm>
          <a:off x="700644" y="665018"/>
          <a:ext cx="11150930" cy="6077199"/>
        </p:xfrm>
        <a:graphic>
          <a:graphicData uri="http://schemas.openxmlformats.org/drawingml/2006/table">
            <a:tbl>
              <a:tblPr firstRow="1" firstCol="1" bandRow="1"/>
              <a:tblGrid>
                <a:gridCol w="1001123">
                  <a:extLst>
                    <a:ext uri="{9D8B030D-6E8A-4147-A177-3AD203B41FA5}">
                      <a16:colId xmlns:a16="http://schemas.microsoft.com/office/drawing/2014/main" val="1642402770"/>
                    </a:ext>
                  </a:extLst>
                </a:gridCol>
                <a:gridCol w="1767751">
                  <a:extLst>
                    <a:ext uri="{9D8B030D-6E8A-4147-A177-3AD203B41FA5}">
                      <a16:colId xmlns:a16="http://schemas.microsoft.com/office/drawing/2014/main" val="21026589"/>
                    </a:ext>
                  </a:extLst>
                </a:gridCol>
                <a:gridCol w="778106">
                  <a:extLst>
                    <a:ext uri="{9D8B030D-6E8A-4147-A177-3AD203B41FA5}">
                      <a16:colId xmlns:a16="http://schemas.microsoft.com/office/drawing/2014/main" val="1046302303"/>
                    </a:ext>
                  </a:extLst>
                </a:gridCol>
                <a:gridCol w="861737">
                  <a:extLst>
                    <a:ext uri="{9D8B030D-6E8A-4147-A177-3AD203B41FA5}">
                      <a16:colId xmlns:a16="http://schemas.microsoft.com/office/drawing/2014/main" val="3542141746"/>
                    </a:ext>
                  </a:extLst>
                </a:gridCol>
                <a:gridCol w="1875981">
                  <a:extLst>
                    <a:ext uri="{9D8B030D-6E8A-4147-A177-3AD203B41FA5}">
                      <a16:colId xmlns:a16="http://schemas.microsoft.com/office/drawing/2014/main" val="3427121495"/>
                    </a:ext>
                  </a:extLst>
                </a:gridCol>
                <a:gridCol w="1188885">
                  <a:extLst>
                    <a:ext uri="{9D8B030D-6E8A-4147-A177-3AD203B41FA5}">
                      <a16:colId xmlns:a16="http://schemas.microsoft.com/office/drawing/2014/main" val="2059121297"/>
                    </a:ext>
                  </a:extLst>
                </a:gridCol>
                <a:gridCol w="3677347">
                  <a:extLst>
                    <a:ext uri="{9D8B030D-6E8A-4147-A177-3AD203B41FA5}">
                      <a16:colId xmlns:a16="http://schemas.microsoft.com/office/drawing/2014/main" val="1982120556"/>
                    </a:ext>
                  </a:extLst>
                </a:gridCol>
              </a:tblGrid>
              <a:tr h="551511">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BOLU ABANT İZZET BAYSAL ÜNİVERSİTESİ İÇ KONTROL STANDARTLARI EYLEM PLANI (2023-2024)</a:t>
                      </a:r>
                      <a:br>
                        <a:rPr lang="tr-TR" sz="1200" b="1">
                          <a:solidFill>
                            <a:srgbClr val="000000"/>
                          </a:solidFill>
                          <a:effectLst/>
                          <a:latin typeface="Times New Roman" panose="02020603050405020304" pitchFamily="18" charset="0"/>
                          <a:ea typeface="Times New Roman" panose="02020603050405020304" pitchFamily="18" charset="0"/>
                        </a:rPr>
                      </a:br>
                      <a:r>
                        <a:rPr lang="tr-TR" sz="1200" b="1">
                          <a:solidFill>
                            <a:srgbClr val="000000"/>
                          </a:solidFill>
                          <a:effectLst/>
                          <a:latin typeface="Times New Roman" panose="02020603050405020304" pitchFamily="18" charset="0"/>
                          <a:ea typeface="Times New Roman" panose="02020603050405020304" pitchFamily="18" charset="0"/>
                        </a:rPr>
                        <a:t>YAPI İŞLERİ VE TEKNİK DAİRE BAŞKANLIĞI TARAFINDAN YÜRÜTÜLECEK EYLEMLER</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10944222"/>
                  </a:ext>
                </a:extLst>
              </a:tr>
              <a:tr h="320878">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2-RİSK DEĞERLENDİRME</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63541213"/>
                  </a:ext>
                </a:extLst>
              </a:tr>
              <a:tr h="1349396">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Eylem Kod No </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Öngörülen Eylem veya Eylemler</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Sorumlu Birim veya Çalışma grubu üyeleri</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İşbirliği Yapılacak Birim </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Çıktı/ Sonuç </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Tamamlanma Tarihi </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Açıklama</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917293085"/>
                  </a:ext>
                </a:extLst>
              </a:tr>
              <a:tr h="1927707">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6.3.47</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A5H4. 1999 yılı öncesi yapılardan başlanarak tüm binaların depreme dayanıklıkları tespit edilecektir.</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Yapı İşleri ve Teknik D.B.</a:t>
                      </a:r>
                      <a:endParaRPr lang="tr-TR" sz="1200">
                        <a:effectLst/>
                        <a:latin typeface="Times New Roman" panose="02020603050405020304" pitchFamily="18" charset="0"/>
                        <a:ea typeface="Times New Roman" panose="02020603050405020304" pitchFamily="18" charset="0"/>
                      </a:endParaRPr>
                    </a:p>
                  </a:txBody>
                  <a:tcPr marL="29596" marR="295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Sürüdürlebilir Kalkınma ve Çevre</a:t>
                      </a:r>
                      <a:br>
                        <a:rPr lang="tr-TR" sz="1200">
                          <a:solidFill>
                            <a:srgbClr val="000000"/>
                          </a:solidFill>
                          <a:effectLst/>
                          <a:latin typeface="Times New Roman" panose="02020603050405020304" pitchFamily="18" charset="0"/>
                          <a:ea typeface="Times New Roman" panose="02020603050405020304" pitchFamily="18" charset="0"/>
                        </a:rPr>
                      </a:br>
                      <a:r>
                        <a:rPr lang="tr-TR" sz="1200">
                          <a:solidFill>
                            <a:srgbClr val="000000"/>
                          </a:solidFill>
                          <a:effectLst/>
                          <a:latin typeface="Times New Roman" panose="02020603050405020304" pitchFamily="18" charset="0"/>
                          <a:ea typeface="Times New Roman" panose="02020603050405020304" pitchFamily="18" charset="0"/>
                        </a:rPr>
                        <a:t>Kalite Alt Komisyonu</a:t>
                      </a:r>
                      <a:endParaRPr lang="tr-TR" sz="1200">
                        <a:effectLst/>
                        <a:latin typeface="Times New Roman" panose="02020603050405020304" pitchFamily="18" charset="0"/>
                        <a:ea typeface="Times New Roman" panose="02020603050405020304" pitchFamily="18" charset="0"/>
                      </a:endParaRPr>
                    </a:p>
                  </a:txBody>
                  <a:tcPr marL="29596" marR="295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Depreme Dayanıklılık tespiti yapılan bina sayısında artış</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31.12.2024</a:t>
                      </a:r>
                      <a:endParaRPr lang="tr-TR" sz="1200">
                        <a:effectLst/>
                        <a:latin typeface="Times New Roman" panose="02020603050405020304" pitchFamily="18" charset="0"/>
                        <a:ea typeface="Times New Roman" panose="02020603050405020304" pitchFamily="18" charset="0"/>
                      </a:endParaRPr>
                    </a:p>
                  </a:txBody>
                  <a:tcPr marL="29596" marR="295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Kuzey Anadolu Fay Hattı üzerindeki konumumuz ve 1999 yılı öncesinde inşa edilmiş binaların varlığı nedeniyle olası bir yüksek şiddetli depremde can ve mal kaybı riskinin yüksekliğine karşı; Üniversitemiz binaları ile alt ve üst yapıların depreme dayanıklılık durum tespitinin yapılarak 1999 yılı öncesi inşa edilen binaların mevcut deprem yönetmeliği standartlarına uygun hale getirilmesi gerekmektedir.</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7338361"/>
                  </a:ext>
                </a:extLst>
              </a:tr>
              <a:tr h="1927707">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6.3.48</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A5H4. Deprem Performans Raporları kapsamında alt-üst yapı güçlendirme/yenileme çalışmaları yapılacaktır.</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tr-TR"/>
                    </a:p>
                  </a:txBody>
                  <a:tcPr/>
                </a:tc>
                <a:tc vMerge="1">
                  <a:txBody>
                    <a:bodyPr/>
                    <a:lstStyle/>
                    <a:p>
                      <a:endParaRPr lang="tr-TR"/>
                    </a:p>
                  </a:txBody>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Alt-üst yapı güçlendirme/yenileme çalışmaları yapılan bina sayısında artış</a:t>
                      </a:r>
                      <a:endParaRPr lang="tr-TR" sz="120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Sürekli</a:t>
                      </a:r>
                      <a:endParaRPr lang="tr-TR" sz="1200">
                        <a:effectLst/>
                        <a:latin typeface="Times New Roman" panose="02020603050405020304" pitchFamily="18" charset="0"/>
                        <a:ea typeface="Times New Roman" panose="02020603050405020304" pitchFamily="18" charset="0"/>
                      </a:endParaRPr>
                    </a:p>
                  </a:txBody>
                  <a:tcPr marL="29596" marR="295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dirty="0">
                          <a:solidFill>
                            <a:srgbClr val="000000"/>
                          </a:solidFill>
                          <a:effectLst/>
                          <a:latin typeface="Times New Roman" panose="02020603050405020304" pitchFamily="18" charset="0"/>
                          <a:ea typeface="Times New Roman" panose="02020603050405020304" pitchFamily="18" charset="0"/>
                        </a:rPr>
                        <a:t>Kuzey Anadolu Fay Hattı üzerindeki konumumuz ve 1999 yılı öncesinde inşa edilmiş binaların varlığı nedeniyle olası bir yüksek şiddetli depremde can ve mal kaybı riskinin yüksekliğine karşı; Üniversitemiz binaları ile alt ve üst yapıların depreme dayanıklılık durum tespitinin yapılarak 1999 yılı öncesi inşa edilen binaların mevcut deprem yönetmeliği standartlarına uygun hale getirilmesi gerekmektedir.</a:t>
                      </a:r>
                      <a:endParaRPr lang="tr-TR" sz="1200" dirty="0">
                        <a:effectLst/>
                        <a:latin typeface="Times New Roman" panose="02020603050405020304" pitchFamily="18" charset="0"/>
                        <a:ea typeface="Times New Roman" panose="02020603050405020304" pitchFamily="18" charset="0"/>
                      </a:endParaRPr>
                    </a:p>
                  </a:txBody>
                  <a:tcPr marL="29596" marR="29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5043810"/>
                  </a:ext>
                </a:extLst>
              </a:tr>
            </a:tbl>
          </a:graphicData>
        </a:graphic>
      </p:graphicFrame>
    </p:spTree>
    <p:extLst>
      <p:ext uri="{BB962C8B-B14F-4D97-AF65-F5344CB8AC3E}">
        <p14:creationId xmlns:p14="http://schemas.microsoft.com/office/powerpoint/2010/main" val="425516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31BD04-E314-48B7-BA9D-2940C91882FC}"/>
              </a:ext>
            </a:extLst>
          </p:cNvPr>
          <p:cNvSpPr>
            <a:spLocks noGrp="1"/>
          </p:cNvSpPr>
          <p:nvPr>
            <p:ph type="title"/>
          </p:nvPr>
        </p:nvSpPr>
        <p:spPr>
          <a:xfrm>
            <a:off x="1162334" y="335463"/>
            <a:ext cx="9867331" cy="1304516"/>
          </a:xfrm>
        </p:spPr>
        <p:txBody>
          <a:bodyPr anchor="ctr">
            <a:noAutofit/>
          </a:bodyPr>
          <a:lstStyle/>
          <a:p>
            <a:r>
              <a:rPr lang="tr-TR" sz="2800" b="1" i="0" kern="1400" dirty="0">
                <a:effectLst/>
                <a:latin typeface="Cambria" panose="02040503050406030204" pitchFamily="18" charset="0"/>
                <a:ea typeface="Times New Roman" panose="02020603050405020304" pitchFamily="18" charset="0"/>
                <a:cs typeface="Times New Roman" panose="02020603050405020304" pitchFamily="18" charset="0"/>
              </a:rPr>
              <a:t>I-</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GENEL BİLGİLER</a:t>
            </a:r>
            <a:br>
              <a:rPr lang="tr-TR" sz="2800" b="1" i="0" kern="1400" dirty="0">
                <a:effectLst/>
                <a:latin typeface="Cambria" panose="02040503050406030204" pitchFamily="18" charset="0"/>
                <a:ea typeface="Times New Roman" panose="02020603050405020304" pitchFamily="18" charset="0"/>
                <a:cs typeface="Times New Roman" panose="02020603050405020304" pitchFamily="18" charset="0"/>
              </a:rPr>
            </a:b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B.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Yetki</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Görev</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ve</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Sorumluluklar</a:t>
            </a:r>
            <a:br>
              <a:rPr lang="tr-TR" sz="2800" b="1" kern="1400" dirty="0">
                <a:effectLst/>
                <a:latin typeface="Cambria" panose="02040503050406030204" pitchFamily="18" charset="0"/>
                <a:ea typeface="Times New Roman" panose="02020603050405020304" pitchFamily="18" charset="0"/>
                <a:cs typeface="Times New Roman" panose="02020603050405020304" pitchFamily="18" charset="0"/>
              </a:rPr>
            </a:b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I.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Yetki</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Ve</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r>
              <a:rPr lang="en-GB" sz="2800" b="1" i="0" kern="1400" dirty="0" err="1">
                <a:effectLst/>
                <a:latin typeface="Cambria" panose="02040503050406030204" pitchFamily="18" charset="0"/>
                <a:ea typeface="Times New Roman" panose="02020603050405020304" pitchFamily="18" charset="0"/>
                <a:cs typeface="Times New Roman" panose="02020603050405020304" pitchFamily="18" charset="0"/>
              </a:rPr>
              <a:t>Görev</a:t>
            </a:r>
            <a:r>
              <a:rPr lang="en-GB" sz="2800" b="1" i="0" kern="14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tr-TR" sz="2800" dirty="0"/>
          </a:p>
        </p:txBody>
      </p:sp>
      <p:sp>
        <p:nvSpPr>
          <p:cNvPr id="3" name="İçerik Yer Tutucusu 2">
            <a:extLst>
              <a:ext uri="{FF2B5EF4-FFF2-40B4-BE49-F238E27FC236}">
                <a16:creationId xmlns:a16="http://schemas.microsoft.com/office/drawing/2014/main" id="{4A3A3463-101A-42C9-A15B-7B9BA450EE49}"/>
              </a:ext>
            </a:extLst>
          </p:cNvPr>
          <p:cNvSpPr>
            <a:spLocks noGrp="1"/>
          </p:cNvSpPr>
          <p:nvPr>
            <p:ph idx="1"/>
          </p:nvPr>
        </p:nvSpPr>
        <p:spPr>
          <a:xfrm>
            <a:off x="1162334" y="1639979"/>
            <a:ext cx="10261727" cy="3597039"/>
          </a:xfrm>
        </p:spPr>
        <p:txBody>
          <a:bodyPr anchor="ctr">
            <a:normAutofit/>
          </a:bodyPr>
          <a:lstStyle/>
          <a:p>
            <a:pPr marL="0" indent="0" algn="just">
              <a:buNone/>
            </a:pPr>
            <a:r>
              <a:rPr lang="tr-TR" dirty="0">
                <a:effectLst/>
                <a:latin typeface="Times New Roman" panose="02020603050405020304" pitchFamily="18" charset="0"/>
                <a:ea typeface="Times New Roman" panose="02020603050405020304" pitchFamily="18" charset="0"/>
              </a:rPr>
              <a:t>Yapı İşleri ve Teknik Daire Başkanlığının kuruluşu 2547 sayılı Kanunun 51. Maddesine göre kurulan idari teşkilatların kuruluş ve görevlerine ilişkin esasları düzenleyen 124 sayılı Yükseköğretim Üst Kuruluşları ile Yükseköğretim Kurumlarının İdari Teşkilatı Hakkında Kanun Hükmünde Kararnamenin 28 Maddesinde belirtilmiştir.</a:t>
            </a:r>
          </a:p>
          <a:p>
            <a:pPr marL="0" indent="0" algn="just">
              <a:buNone/>
            </a:pPr>
            <a:endParaRPr lang="tr-TR" dirty="0"/>
          </a:p>
        </p:txBody>
      </p:sp>
      <p:pic>
        <p:nvPicPr>
          <p:cNvPr id="11" name="Resim 10">
            <a:extLst>
              <a:ext uri="{FF2B5EF4-FFF2-40B4-BE49-F238E27FC236}">
                <a16:creationId xmlns:a16="http://schemas.microsoft.com/office/drawing/2014/main" id="{C949EDC4-E45E-4655-A09B-CCD7CC82E6BA}"/>
              </a:ext>
            </a:extLst>
          </p:cNvPr>
          <p:cNvPicPr>
            <a:picLocks noChangeAspect="1"/>
          </p:cNvPicPr>
          <p:nvPr/>
        </p:nvPicPr>
        <p:blipFill>
          <a:blip r:embed="rId2"/>
          <a:stretch>
            <a:fillRect/>
          </a:stretch>
        </p:blipFill>
        <p:spPr>
          <a:xfrm>
            <a:off x="68319" y="6116783"/>
            <a:ext cx="672763" cy="672763"/>
          </a:xfrm>
          <a:prstGeom prst="rect">
            <a:avLst/>
          </a:prstGeom>
        </p:spPr>
      </p:pic>
    </p:spTree>
    <p:extLst>
      <p:ext uri="{BB962C8B-B14F-4D97-AF65-F5344CB8AC3E}">
        <p14:creationId xmlns:p14="http://schemas.microsoft.com/office/powerpoint/2010/main" val="4172300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graphicFrame>
        <p:nvGraphicFramePr>
          <p:cNvPr id="4" name="İçerik Yer Tutucusu 3">
            <a:extLst>
              <a:ext uri="{FF2B5EF4-FFF2-40B4-BE49-F238E27FC236}">
                <a16:creationId xmlns:a16="http://schemas.microsoft.com/office/drawing/2014/main" id="{F4882067-480D-4900-DE37-FF90AED203D6}"/>
              </a:ext>
            </a:extLst>
          </p:cNvPr>
          <p:cNvGraphicFramePr>
            <a:graphicFrameLocks noGrp="1"/>
          </p:cNvGraphicFramePr>
          <p:nvPr>
            <p:ph idx="1"/>
            <p:extLst>
              <p:ext uri="{D42A27DB-BD31-4B8C-83A1-F6EECF244321}">
                <p14:modId xmlns:p14="http://schemas.microsoft.com/office/powerpoint/2010/main" val="2278692098"/>
              </p:ext>
            </p:extLst>
          </p:nvPr>
        </p:nvGraphicFramePr>
        <p:xfrm>
          <a:off x="665018" y="570015"/>
          <a:ext cx="11186557" cy="5949537"/>
        </p:xfrm>
        <a:graphic>
          <a:graphicData uri="http://schemas.openxmlformats.org/drawingml/2006/table">
            <a:tbl>
              <a:tblPr firstRow="1" firstCol="1" bandRow="1"/>
              <a:tblGrid>
                <a:gridCol w="934469">
                  <a:extLst>
                    <a:ext uri="{9D8B030D-6E8A-4147-A177-3AD203B41FA5}">
                      <a16:colId xmlns:a16="http://schemas.microsoft.com/office/drawing/2014/main" val="3698517816"/>
                    </a:ext>
                  </a:extLst>
                </a:gridCol>
                <a:gridCol w="2580250">
                  <a:extLst>
                    <a:ext uri="{9D8B030D-6E8A-4147-A177-3AD203B41FA5}">
                      <a16:colId xmlns:a16="http://schemas.microsoft.com/office/drawing/2014/main" val="353245917"/>
                    </a:ext>
                  </a:extLst>
                </a:gridCol>
                <a:gridCol w="848325">
                  <a:extLst>
                    <a:ext uri="{9D8B030D-6E8A-4147-A177-3AD203B41FA5}">
                      <a16:colId xmlns:a16="http://schemas.microsoft.com/office/drawing/2014/main" val="3924162876"/>
                    </a:ext>
                  </a:extLst>
                </a:gridCol>
                <a:gridCol w="968928">
                  <a:extLst>
                    <a:ext uri="{9D8B030D-6E8A-4147-A177-3AD203B41FA5}">
                      <a16:colId xmlns:a16="http://schemas.microsoft.com/office/drawing/2014/main" val="3961023374"/>
                    </a:ext>
                  </a:extLst>
                </a:gridCol>
                <a:gridCol w="1288895">
                  <a:extLst>
                    <a:ext uri="{9D8B030D-6E8A-4147-A177-3AD203B41FA5}">
                      <a16:colId xmlns:a16="http://schemas.microsoft.com/office/drawing/2014/main" val="2789631920"/>
                    </a:ext>
                  </a:extLst>
                </a:gridCol>
                <a:gridCol w="1390629">
                  <a:extLst>
                    <a:ext uri="{9D8B030D-6E8A-4147-A177-3AD203B41FA5}">
                      <a16:colId xmlns:a16="http://schemas.microsoft.com/office/drawing/2014/main" val="1342334126"/>
                    </a:ext>
                  </a:extLst>
                </a:gridCol>
                <a:gridCol w="3175061">
                  <a:extLst>
                    <a:ext uri="{9D8B030D-6E8A-4147-A177-3AD203B41FA5}">
                      <a16:colId xmlns:a16="http://schemas.microsoft.com/office/drawing/2014/main" val="3465808405"/>
                    </a:ext>
                  </a:extLst>
                </a:gridCol>
              </a:tblGrid>
              <a:tr h="410313">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BOLU ABANT İZZET BAYSAL ÜNİVERSİTESİ İÇ KONTROL STANDARTLARI EYLEM PLANI (2023-2024)</a:t>
                      </a:r>
                      <a:br>
                        <a:rPr lang="tr-TR" sz="1200" b="1">
                          <a:solidFill>
                            <a:srgbClr val="000000"/>
                          </a:solidFill>
                          <a:effectLst/>
                          <a:latin typeface="Times New Roman" panose="02020603050405020304" pitchFamily="18" charset="0"/>
                          <a:ea typeface="Times New Roman" panose="02020603050405020304" pitchFamily="18" charset="0"/>
                        </a:rPr>
                      </a:br>
                      <a:r>
                        <a:rPr lang="tr-TR" sz="1200" b="1">
                          <a:solidFill>
                            <a:srgbClr val="000000"/>
                          </a:solidFill>
                          <a:effectLst/>
                          <a:latin typeface="Times New Roman" panose="02020603050405020304" pitchFamily="18" charset="0"/>
                          <a:ea typeface="Times New Roman" panose="02020603050405020304" pitchFamily="18" charset="0"/>
                        </a:rPr>
                        <a:t>YAPI İŞLERİ VE TEKNİK DAİRE BAŞKANLIĞI TARAFINDAN YÜRÜTÜLECEK EYLEMLER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82448554"/>
                  </a:ext>
                </a:extLst>
              </a:tr>
              <a:tr h="205156">
                <a:tc gridSpan="7">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2-RİSK DEĞERLENDİRME</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157158283"/>
                  </a:ext>
                </a:extLst>
              </a:tr>
              <a:tr h="1230939">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Eylem Kod No </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Öngörülen Eylem veya Eylemler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Sorumlu Birim veya Çalışma grubu üyeleri</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İşbirliği Yapılacak Birim </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Çıktı/ Sonuç </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Tamamlanma Tarihi </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a:r>
                        <a:rPr lang="tr-TR" sz="1200" b="1">
                          <a:solidFill>
                            <a:srgbClr val="000000"/>
                          </a:solidFill>
                          <a:effectLst/>
                          <a:latin typeface="Times New Roman" panose="02020603050405020304" pitchFamily="18" charset="0"/>
                          <a:ea typeface="Times New Roman" panose="02020603050405020304" pitchFamily="18" charset="0"/>
                        </a:rPr>
                        <a:t>Açıklama</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776404563"/>
                  </a:ext>
                </a:extLst>
              </a:tr>
              <a:tr h="1025782">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6.3.50</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A5H5. Üniversitemizde su israfını önlemek üzere su tasarrufu sağlanan bina sayısı artırılacaktır.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r>
                        <a:rPr lang="tr-TR" sz="1200" dirty="0">
                          <a:solidFill>
                            <a:srgbClr val="000000"/>
                          </a:solidFill>
                          <a:effectLst/>
                          <a:latin typeface="Times New Roman" panose="02020603050405020304" pitchFamily="18" charset="0"/>
                          <a:ea typeface="Times New Roman" panose="02020603050405020304" pitchFamily="18" charset="0"/>
                        </a:rPr>
                        <a:t>Yapı İşleri ve Teknik</a:t>
                      </a:r>
                      <a:br>
                        <a:rPr lang="tr-TR" sz="1200" dirty="0">
                          <a:solidFill>
                            <a:srgbClr val="000000"/>
                          </a:solidFill>
                          <a:effectLst/>
                          <a:latin typeface="Times New Roman" panose="02020603050405020304" pitchFamily="18" charset="0"/>
                          <a:ea typeface="Times New Roman" panose="02020603050405020304" pitchFamily="18" charset="0"/>
                        </a:rPr>
                      </a:br>
                      <a:r>
                        <a:rPr lang="tr-TR" sz="1200" dirty="0">
                          <a:solidFill>
                            <a:srgbClr val="000000"/>
                          </a:solidFill>
                          <a:effectLst/>
                          <a:latin typeface="Times New Roman" panose="02020603050405020304" pitchFamily="18" charset="0"/>
                          <a:ea typeface="Times New Roman" panose="02020603050405020304" pitchFamily="18" charset="0"/>
                        </a:rPr>
                        <a:t>D.B.</a:t>
                      </a:r>
                      <a:endParaRPr lang="tr-TR" sz="1200" dirty="0">
                        <a:effectLst/>
                        <a:latin typeface="Times New Roman" panose="02020603050405020304" pitchFamily="18" charset="0"/>
                        <a:ea typeface="Times New Roman" panose="02020603050405020304" pitchFamily="18" charset="0"/>
                      </a:endParaRPr>
                    </a:p>
                  </a:txBody>
                  <a:tcPr marL="31573" marR="3157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Tüm Birimler</a:t>
                      </a:r>
                      <a:endParaRPr lang="tr-TR" sz="1200">
                        <a:effectLst/>
                        <a:latin typeface="Times New Roman" panose="02020603050405020304" pitchFamily="18" charset="0"/>
                        <a:ea typeface="Times New Roman" panose="02020603050405020304" pitchFamily="18" charset="0"/>
                      </a:endParaRPr>
                    </a:p>
                  </a:txBody>
                  <a:tcPr marL="31573" marR="3157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Su tasarrufu artırılan bina sayısında artış</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Sürekli</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Giderek etkisi artan su krizine rağmen Üniversitemiz su ayak izinin yüksek kalması riskine karşı binalarda su tasarrufunun artırılması gerekmektedir.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6641113"/>
                  </a:ext>
                </a:extLst>
              </a:tr>
              <a:tr h="1025782">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6.3.51</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A5H5. Üniversitemizde yeniden kullanım (yağmur hasadı ve gri su) ile elde edilen su miktarı artırılacaktır.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tr-TR"/>
                    </a:p>
                  </a:txBody>
                  <a:tcPr/>
                </a:tc>
                <a:tc vMerge="1">
                  <a:txBody>
                    <a:bodyPr/>
                    <a:lstStyle/>
                    <a:p>
                      <a:endParaRPr lang="tr-TR"/>
                    </a:p>
                  </a:txBody>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Yeniden kullanılabilen su miktarında artış</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Sürekli</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Giderek etkisi artan su krizine rağmen Üniversitemiz su ayak izinin yüksek kalması riskine karşı yeniden kullanılabilen suların oranının artırılması gerekmektedir.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515034"/>
                  </a:ext>
                </a:extLst>
              </a:tr>
              <a:tr h="2051565">
                <a:tc>
                  <a:txBody>
                    <a:bodyPr/>
                    <a:lstStyle/>
                    <a:p>
                      <a:r>
                        <a:rPr lang="tr-TR" sz="1200">
                          <a:solidFill>
                            <a:srgbClr val="000000"/>
                          </a:solidFill>
                          <a:effectLst/>
                          <a:latin typeface="Times New Roman" panose="02020603050405020304" pitchFamily="18" charset="0"/>
                          <a:ea typeface="Times New Roman" panose="02020603050405020304" pitchFamily="18" charset="0"/>
                        </a:rPr>
                        <a:t>RDS 6.3.52</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A5H5. Park ve bahçe sulamasında yüksek verimli ekipman ve yöntem tercih edilerek su tasarrufu sağlanacaktır.</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tr-TR"/>
                    </a:p>
                  </a:txBody>
                  <a:tcPr/>
                </a:tc>
                <a:tc vMerge="1">
                  <a:txBody>
                    <a:bodyPr/>
                    <a:lstStyle/>
                    <a:p>
                      <a:endParaRPr lang="tr-TR"/>
                    </a:p>
                  </a:txBody>
                  <a:tcPr/>
                </a:tc>
                <a:tc>
                  <a:txBody>
                    <a:bodyPr/>
                    <a:lstStyle/>
                    <a:p>
                      <a:pPr algn="just"/>
                      <a:r>
                        <a:rPr lang="tr-TR" sz="1200">
                          <a:solidFill>
                            <a:srgbClr val="000000"/>
                          </a:solidFill>
                          <a:effectLst/>
                          <a:latin typeface="Times New Roman" panose="02020603050405020304" pitchFamily="18" charset="0"/>
                          <a:ea typeface="Times New Roman" panose="02020603050405020304" pitchFamily="18" charset="0"/>
                        </a:rPr>
                        <a:t>Park ve bahçe sulamasında kullanılan su miktarında azalma</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200">
                          <a:solidFill>
                            <a:srgbClr val="000000"/>
                          </a:solidFill>
                          <a:effectLst/>
                          <a:latin typeface="Times New Roman" panose="02020603050405020304" pitchFamily="18" charset="0"/>
                          <a:ea typeface="Times New Roman" panose="02020603050405020304" pitchFamily="18" charset="0"/>
                        </a:rPr>
                        <a:t>Sürekli</a:t>
                      </a:r>
                      <a:endParaRPr lang="tr-TR" sz="120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tr-TR" sz="1200" dirty="0">
                          <a:solidFill>
                            <a:srgbClr val="000000"/>
                          </a:solidFill>
                          <a:effectLst/>
                          <a:latin typeface="Times New Roman" panose="02020603050405020304" pitchFamily="18" charset="0"/>
                          <a:ea typeface="Times New Roman" panose="02020603050405020304" pitchFamily="18" charset="0"/>
                        </a:rPr>
                        <a:t>Giderek etkisi artan su krizine rağmen Üniversitemiz su ayak izinin yüksek kalması riskine karşı yeniden kullanılabilen sular, park ve bahçelerde yüksek verimli sulama ekipmanları kullanımı ve daha az su isteyen bitki peyzaj uygulamaları ile park ve bahçe sulamasında kullanılan su miktarının azaltılması gerekmektedir.</a:t>
                      </a:r>
                      <a:endParaRPr lang="tr-TR" sz="1200" dirty="0">
                        <a:effectLst/>
                        <a:latin typeface="Times New Roman" panose="02020603050405020304" pitchFamily="18" charset="0"/>
                        <a:ea typeface="Times New Roman" panose="02020603050405020304" pitchFamily="18" charset="0"/>
                      </a:endParaRPr>
                    </a:p>
                  </a:txBody>
                  <a:tcPr marL="31573" marR="315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8942375"/>
                  </a:ext>
                </a:extLst>
              </a:tr>
            </a:tbl>
          </a:graphicData>
        </a:graphic>
      </p:graphicFrame>
    </p:spTree>
    <p:extLst>
      <p:ext uri="{BB962C8B-B14F-4D97-AF65-F5344CB8AC3E}">
        <p14:creationId xmlns:p14="http://schemas.microsoft.com/office/powerpoint/2010/main" val="2756380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Metin kutusu 8">
            <a:extLst>
              <a:ext uri="{FF2B5EF4-FFF2-40B4-BE49-F238E27FC236}">
                <a16:creationId xmlns:a16="http://schemas.microsoft.com/office/drawing/2014/main" id="{CB4314EE-7F3D-C696-9912-5A42AFCF949C}"/>
              </a:ext>
            </a:extLst>
          </p:cNvPr>
          <p:cNvSpPr txBox="1"/>
          <p:nvPr/>
        </p:nvSpPr>
        <p:spPr>
          <a:xfrm>
            <a:off x="469075" y="1025053"/>
            <a:ext cx="6115792" cy="458074"/>
          </a:xfrm>
          <a:prstGeom prst="rect">
            <a:avLst/>
          </a:prstGeom>
          <a:noFill/>
        </p:spPr>
        <p:txBody>
          <a:bodyPr wrap="square">
            <a:spAutoFit/>
          </a:bodyPr>
          <a:lstStyle/>
          <a:p>
            <a:pPr indent="449580" algn="just">
              <a:lnSpc>
                <a:spcPct val="150000"/>
              </a:lnSpc>
            </a:pPr>
            <a:r>
              <a:rPr lang="en-GB" sz="1800" b="1" i="1" u="sng" dirty="0">
                <a:solidFill>
                  <a:srgbClr val="222222"/>
                </a:solidFill>
                <a:effectLst/>
                <a:latin typeface="Times New Roman" panose="02020603050405020304" pitchFamily="18" charset="0"/>
                <a:ea typeface="Times New Roman" panose="02020603050405020304" pitchFamily="18" charset="0"/>
              </a:rPr>
              <a:t>BAİBÜ </a:t>
            </a:r>
            <a:r>
              <a:rPr lang="en-GB" sz="1800" b="1" i="1" u="sng" dirty="0" err="1">
                <a:solidFill>
                  <a:srgbClr val="222222"/>
                </a:solidFill>
                <a:effectLst/>
                <a:latin typeface="Times New Roman" panose="02020603050405020304" pitchFamily="18" charset="0"/>
                <a:ea typeface="Times New Roman" panose="02020603050405020304" pitchFamily="18" charset="0"/>
              </a:rPr>
              <a:t>Çatı</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ve</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Arazi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Güneş</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Enerji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Santralleri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Projesi</a:t>
            </a:r>
            <a:r>
              <a:rPr lang="en-GB" sz="1800" b="1" i="1" u="sng"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11" name="Metin kutusu 10">
            <a:extLst>
              <a:ext uri="{FF2B5EF4-FFF2-40B4-BE49-F238E27FC236}">
                <a16:creationId xmlns:a16="http://schemas.microsoft.com/office/drawing/2014/main" id="{538DEE63-5344-7536-F213-F59F075A6B58}"/>
              </a:ext>
            </a:extLst>
          </p:cNvPr>
          <p:cNvSpPr txBox="1"/>
          <p:nvPr/>
        </p:nvSpPr>
        <p:spPr>
          <a:xfrm>
            <a:off x="813459" y="1614125"/>
            <a:ext cx="11038113" cy="1289071"/>
          </a:xfrm>
          <a:prstGeom prst="rect">
            <a:avLst/>
          </a:prstGeom>
          <a:noFill/>
        </p:spPr>
        <p:txBody>
          <a:bodyPr wrap="square">
            <a:spAutoFit/>
          </a:bodyPr>
          <a:lstStyle/>
          <a:p>
            <a:pPr indent="449580" algn="just">
              <a:lnSpc>
                <a:spcPct val="150000"/>
              </a:lnSpc>
            </a:pPr>
            <a:r>
              <a:rPr lang="en-GB" sz="1800" dirty="0" err="1">
                <a:effectLst/>
                <a:latin typeface="Times New Roman" panose="02020603050405020304" pitchFamily="18" charset="0"/>
                <a:ea typeface="Times New Roman" panose="02020603050405020304" pitchFamily="18" charset="0"/>
              </a:rPr>
              <a:t>Elektrik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enerji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maliyetlerinin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çevresel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problemlerin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artması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karşısında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İzzet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Baysal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Kampüsünde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yer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çatı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alanı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müsait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binalarımıza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Güneş</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Enerji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Santrali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kurarak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öz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tüketimimizin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kısmının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santrallerden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karşılanması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planlanmaktadır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graphicFrame>
        <p:nvGraphicFramePr>
          <p:cNvPr id="12" name="Tablo 11">
            <a:extLst>
              <a:ext uri="{FF2B5EF4-FFF2-40B4-BE49-F238E27FC236}">
                <a16:creationId xmlns:a16="http://schemas.microsoft.com/office/drawing/2014/main" id="{E83C82AB-EBE0-0CBD-21C3-5650CDDECE6B}"/>
              </a:ext>
            </a:extLst>
          </p:cNvPr>
          <p:cNvGraphicFramePr>
            <a:graphicFrameLocks noGrp="1"/>
          </p:cNvGraphicFramePr>
          <p:nvPr>
            <p:extLst>
              <p:ext uri="{D42A27DB-BD31-4B8C-83A1-F6EECF244321}">
                <p14:modId xmlns:p14="http://schemas.microsoft.com/office/powerpoint/2010/main" val="2550756894"/>
              </p:ext>
            </p:extLst>
          </p:nvPr>
        </p:nvGraphicFramePr>
        <p:xfrm>
          <a:off x="813458" y="3037688"/>
          <a:ext cx="6038604" cy="3612496"/>
        </p:xfrm>
        <a:graphic>
          <a:graphicData uri="http://schemas.openxmlformats.org/drawingml/2006/table">
            <a:tbl>
              <a:tblPr firstRow="1" firstCol="1" bandRow="1">
                <a:tableStyleId>{5C22544A-7EE6-4342-B048-85BDC9FD1C3A}</a:tableStyleId>
              </a:tblPr>
              <a:tblGrid>
                <a:gridCol w="2270928">
                  <a:extLst>
                    <a:ext uri="{9D8B030D-6E8A-4147-A177-3AD203B41FA5}">
                      <a16:colId xmlns:a16="http://schemas.microsoft.com/office/drawing/2014/main" val="2069083716"/>
                    </a:ext>
                  </a:extLst>
                </a:gridCol>
                <a:gridCol w="1354815">
                  <a:extLst>
                    <a:ext uri="{9D8B030D-6E8A-4147-A177-3AD203B41FA5}">
                      <a16:colId xmlns:a16="http://schemas.microsoft.com/office/drawing/2014/main" val="557059041"/>
                    </a:ext>
                  </a:extLst>
                </a:gridCol>
                <a:gridCol w="1109658">
                  <a:extLst>
                    <a:ext uri="{9D8B030D-6E8A-4147-A177-3AD203B41FA5}">
                      <a16:colId xmlns:a16="http://schemas.microsoft.com/office/drawing/2014/main" val="1872826589"/>
                    </a:ext>
                  </a:extLst>
                </a:gridCol>
                <a:gridCol w="1303203">
                  <a:extLst>
                    <a:ext uri="{9D8B030D-6E8A-4147-A177-3AD203B41FA5}">
                      <a16:colId xmlns:a16="http://schemas.microsoft.com/office/drawing/2014/main" val="1936166977"/>
                    </a:ext>
                  </a:extLst>
                </a:gridCol>
              </a:tblGrid>
              <a:tr h="402787">
                <a:tc gridSpan="4">
                  <a:txBody>
                    <a:bodyPr/>
                    <a:lstStyle/>
                    <a:p>
                      <a:pPr algn="ctr"/>
                      <a:r>
                        <a:rPr lang="tr-TR" sz="1400">
                          <a:effectLst/>
                        </a:rPr>
                        <a:t>BAİBÜ GES PROJESİ TEKNİK BİLGİLER TABLOSU</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665691593"/>
                  </a:ext>
                </a:extLst>
              </a:tr>
              <a:tr h="541245">
                <a:tc>
                  <a:txBody>
                    <a:bodyPr/>
                    <a:lstStyle/>
                    <a:p>
                      <a:pPr algn="ctr"/>
                      <a:r>
                        <a:rPr lang="tr-TR" sz="1400">
                          <a:effectLst/>
                        </a:rPr>
                        <a:t>PARAMETRELER</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ARAZİ GES PROJESİ</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ÇATI GES PROJESİ</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GENEL TOPLAM</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872060736"/>
                  </a:ext>
                </a:extLst>
              </a:tr>
              <a:tr h="667116">
                <a:tc>
                  <a:txBody>
                    <a:bodyPr/>
                    <a:lstStyle/>
                    <a:p>
                      <a:pPr algn="ctr"/>
                      <a:r>
                        <a:rPr lang="tr-TR" sz="1400">
                          <a:effectLst/>
                        </a:rPr>
                        <a:t>Yüzölçümü (m²)</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55.538</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18.500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74.038</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2904805925"/>
                  </a:ext>
                </a:extLst>
              </a:tr>
              <a:tr h="667116">
                <a:tc>
                  <a:txBody>
                    <a:bodyPr/>
                    <a:lstStyle/>
                    <a:p>
                      <a:pPr algn="ctr"/>
                      <a:r>
                        <a:rPr lang="tr-TR" sz="1400">
                          <a:effectLst/>
                        </a:rPr>
                        <a:t>Kurulabilecek GES Kapasitesi (kWp)</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3.600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1.100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4.700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275908587"/>
                  </a:ext>
                </a:extLst>
              </a:tr>
              <a:tr h="667116">
                <a:tc>
                  <a:txBody>
                    <a:bodyPr/>
                    <a:lstStyle/>
                    <a:p>
                      <a:pPr algn="ctr"/>
                      <a:r>
                        <a:rPr lang="tr-TR" sz="1400">
                          <a:effectLst/>
                        </a:rPr>
                        <a:t>Yıllık Ortalama Elektrik Üretimi (kWh)</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4.500.000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1.500.000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6.000.000</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01593379"/>
                  </a:ext>
                </a:extLst>
              </a:tr>
              <a:tr h="667116">
                <a:tc>
                  <a:txBody>
                    <a:bodyPr/>
                    <a:lstStyle/>
                    <a:p>
                      <a:pPr algn="ctr"/>
                      <a:r>
                        <a:rPr lang="tr-TR" sz="1400">
                          <a:effectLst/>
                        </a:rPr>
                        <a:t>Üniversitemiz Elektrik Tüketimini Karşılama Oranı (%)</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56</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a:effectLst/>
                        </a:rPr>
                        <a:t>18</a:t>
                      </a:r>
                      <a:endParaRPr lang="tr-TR" sz="14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tr-TR" sz="1400" dirty="0">
                          <a:effectLst/>
                        </a:rPr>
                        <a:t>74</a:t>
                      </a:r>
                      <a:endParaRPr lang="tr-TR" sz="1400"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523480031"/>
                  </a:ext>
                </a:extLst>
              </a:tr>
            </a:tbl>
          </a:graphicData>
        </a:graphic>
      </p:graphicFrame>
      <p:sp>
        <p:nvSpPr>
          <p:cNvPr id="16" name="Metin kutusu 15">
            <a:extLst>
              <a:ext uri="{FF2B5EF4-FFF2-40B4-BE49-F238E27FC236}">
                <a16:creationId xmlns:a16="http://schemas.microsoft.com/office/drawing/2014/main" id="{7368DDCC-2ADA-FF16-1994-AFD7028DB308}"/>
              </a:ext>
            </a:extLst>
          </p:cNvPr>
          <p:cNvSpPr txBox="1"/>
          <p:nvPr/>
        </p:nvSpPr>
        <p:spPr>
          <a:xfrm>
            <a:off x="7089568" y="3310269"/>
            <a:ext cx="4762003" cy="1704569"/>
          </a:xfrm>
          <a:prstGeom prst="rect">
            <a:avLst/>
          </a:prstGeom>
          <a:noFill/>
        </p:spPr>
        <p:txBody>
          <a:bodyPr wrap="square">
            <a:spAutoFit/>
          </a:bodyPr>
          <a:lstStyle/>
          <a:p>
            <a:pPr indent="228600" algn="just">
              <a:lnSpc>
                <a:spcPct val="150000"/>
              </a:lnSpc>
            </a:pPr>
            <a:r>
              <a:rPr lang="en-GB" sz="1800" dirty="0" err="1">
                <a:effectLst/>
                <a:latin typeface="Times New Roman" panose="02020603050405020304" pitchFamily="18" charset="0"/>
                <a:ea typeface="Times New Roman" panose="02020603050405020304" pitchFamily="18" charset="0"/>
              </a:rPr>
              <a:t>Genel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toplamda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ise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kurukması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planlanan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arazi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çatı</a:t>
            </a:r>
            <a:r>
              <a:rPr lang="en-GB" sz="1800" dirty="0">
                <a:effectLst/>
                <a:latin typeface="Times New Roman" panose="02020603050405020304" pitchFamily="18" charset="0"/>
                <a:ea typeface="Times New Roman" panose="02020603050405020304" pitchFamily="18" charset="0"/>
              </a:rPr>
              <a:t> GES </a:t>
            </a:r>
            <a:r>
              <a:rPr lang="en-GB" sz="1800" dirty="0" err="1">
                <a:effectLst/>
                <a:latin typeface="Times New Roman" panose="02020603050405020304" pitchFamily="18" charset="0"/>
                <a:ea typeface="Times New Roman" panose="02020603050405020304" pitchFamily="18" charset="0"/>
              </a:rPr>
              <a:t>Projeleri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toplam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elektrik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tüketiminin</a:t>
            </a:r>
            <a:r>
              <a:rPr lang="en-GB" sz="1800" dirty="0">
                <a:effectLst/>
                <a:latin typeface="Times New Roman" panose="02020603050405020304" pitchFamily="18" charset="0"/>
                <a:ea typeface="Times New Roman" panose="02020603050405020304" pitchFamily="18" charset="0"/>
              </a:rPr>
              <a:t> %74’ünün </a:t>
            </a:r>
            <a:r>
              <a:rPr lang="en-GB" sz="1800" dirty="0" err="1">
                <a:effectLst/>
                <a:latin typeface="Times New Roman" panose="02020603050405020304" pitchFamily="18" charset="0"/>
                <a:ea typeface="Times New Roman" panose="02020603050405020304" pitchFamily="18" charset="0"/>
              </a:rPr>
              <a:t>karşılanması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hedeflenmektedir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029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Metin kutusu 8">
            <a:extLst>
              <a:ext uri="{FF2B5EF4-FFF2-40B4-BE49-F238E27FC236}">
                <a16:creationId xmlns:a16="http://schemas.microsoft.com/office/drawing/2014/main" id="{CB4314EE-7F3D-C696-9912-5A42AFCF949C}"/>
              </a:ext>
            </a:extLst>
          </p:cNvPr>
          <p:cNvSpPr txBox="1"/>
          <p:nvPr/>
        </p:nvSpPr>
        <p:spPr>
          <a:xfrm>
            <a:off x="469075" y="1025053"/>
            <a:ext cx="6115792" cy="458074"/>
          </a:xfrm>
          <a:prstGeom prst="rect">
            <a:avLst/>
          </a:prstGeom>
          <a:noFill/>
        </p:spPr>
        <p:txBody>
          <a:bodyPr wrap="square">
            <a:spAutoFit/>
          </a:bodyPr>
          <a:lstStyle/>
          <a:p>
            <a:pPr indent="449580" algn="just">
              <a:lnSpc>
                <a:spcPct val="150000"/>
              </a:lnSpc>
            </a:pPr>
            <a:r>
              <a:rPr lang="en-GB" sz="1800" b="1" i="1" u="sng" dirty="0">
                <a:solidFill>
                  <a:srgbClr val="222222"/>
                </a:solidFill>
                <a:effectLst/>
                <a:latin typeface="Times New Roman" panose="02020603050405020304" pitchFamily="18" charset="0"/>
                <a:ea typeface="Times New Roman" panose="02020603050405020304" pitchFamily="18" charset="0"/>
              </a:rPr>
              <a:t>BAİBÜ </a:t>
            </a:r>
            <a:r>
              <a:rPr lang="en-GB" sz="1800" b="1" i="1" u="sng" dirty="0" err="1">
                <a:solidFill>
                  <a:srgbClr val="222222"/>
                </a:solidFill>
                <a:effectLst/>
                <a:latin typeface="Times New Roman" panose="02020603050405020304" pitchFamily="18" charset="0"/>
                <a:ea typeface="Times New Roman" panose="02020603050405020304" pitchFamily="18" charset="0"/>
              </a:rPr>
              <a:t>Çatı</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ve</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Arazi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Güneş</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Enerji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Santralleri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Projesi</a:t>
            </a:r>
            <a:r>
              <a:rPr lang="en-GB" sz="1800" b="1" i="1" u="sng"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pic>
        <p:nvPicPr>
          <p:cNvPr id="5122" name="Resim 3" descr="metin, ekran görüntüsü, harita içeren bir resim&#10;&#10;Açıklama otomatik olarak oluşturuldu">
            <a:extLst>
              <a:ext uri="{FF2B5EF4-FFF2-40B4-BE49-F238E27FC236}">
                <a16:creationId xmlns:a16="http://schemas.microsoft.com/office/drawing/2014/main" id="{1580BABC-002D-7F1A-B309-DD9D5F483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969" b="5542"/>
          <a:stretch>
            <a:fillRect/>
          </a:stretch>
        </p:blipFill>
        <p:spPr bwMode="auto">
          <a:xfrm>
            <a:off x="469075" y="1579282"/>
            <a:ext cx="5724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3AA570EF-8B15-4CF1-B1D8-017A7D9DA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249" y="2880661"/>
            <a:ext cx="53816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FB68787D-D9ED-5197-CAE4-5F788BFEAFDA}"/>
              </a:ext>
            </a:extLst>
          </p:cNvPr>
          <p:cNvSpPr txBox="1"/>
          <p:nvPr/>
        </p:nvSpPr>
        <p:spPr>
          <a:xfrm>
            <a:off x="-184393" y="4508999"/>
            <a:ext cx="6115792" cy="458074"/>
          </a:xfrm>
          <a:prstGeom prst="rect">
            <a:avLst/>
          </a:prstGeom>
          <a:noFill/>
        </p:spPr>
        <p:txBody>
          <a:bodyPr wrap="square">
            <a:spAutoFit/>
          </a:bodyPr>
          <a:lstStyle/>
          <a:p>
            <a:pPr indent="228600" algn="ctr">
              <a:lnSpc>
                <a:spcPct val="150000"/>
              </a:lnSpc>
            </a:pPr>
            <a:r>
              <a:rPr lang="en-GB" sz="1800" dirty="0">
                <a:effectLst/>
                <a:latin typeface="Times New Roman" panose="02020603050405020304" pitchFamily="18" charset="0"/>
                <a:ea typeface="Times New Roman" panose="02020603050405020304" pitchFamily="18" charset="0"/>
              </a:rPr>
              <a:t>BAİBÜ </a:t>
            </a:r>
            <a:r>
              <a:rPr lang="en-GB" sz="1800" dirty="0" err="1">
                <a:effectLst/>
                <a:latin typeface="Times New Roman" panose="02020603050405020304" pitchFamily="18" charset="0"/>
                <a:ea typeface="Times New Roman" panose="02020603050405020304" pitchFamily="18" charset="0"/>
              </a:rPr>
              <a:t>Arazi</a:t>
            </a:r>
            <a:r>
              <a:rPr lang="en-GB" sz="1800" dirty="0">
                <a:effectLst/>
                <a:latin typeface="Times New Roman" panose="02020603050405020304" pitchFamily="18" charset="0"/>
                <a:ea typeface="Times New Roman" panose="02020603050405020304" pitchFamily="18" charset="0"/>
              </a:rPr>
              <a:t> GES </a:t>
            </a:r>
            <a:r>
              <a:rPr lang="en-GB" sz="1800" dirty="0" err="1">
                <a:effectLst/>
                <a:latin typeface="Times New Roman" panose="02020603050405020304" pitchFamily="18" charset="0"/>
                <a:ea typeface="Times New Roman" panose="02020603050405020304" pitchFamily="18" charset="0"/>
              </a:rPr>
              <a:t>Projesi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Parsellerine</a:t>
            </a:r>
            <a:r>
              <a:rPr lang="en-GB" sz="1800" dirty="0">
                <a:effectLst/>
                <a:latin typeface="Times New Roman" panose="02020603050405020304" pitchFamily="18" charset="0"/>
                <a:ea typeface="Times New Roman" panose="02020603050405020304" pitchFamily="18" charset="0"/>
              </a:rPr>
              <a:t> ait </a:t>
            </a:r>
            <a:r>
              <a:rPr lang="en-GB" sz="1800" dirty="0" err="1">
                <a:effectLst/>
                <a:latin typeface="Times New Roman" panose="02020603050405020304" pitchFamily="18" charset="0"/>
                <a:ea typeface="Times New Roman" panose="02020603050405020304" pitchFamily="18" charset="0"/>
              </a:rPr>
              <a:t>göresel</a:t>
            </a:r>
            <a:endParaRPr lang="tr-TR" sz="1800"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8B432C5F-2D0D-BC36-5805-29569C829946}"/>
              </a:ext>
            </a:extLst>
          </p:cNvPr>
          <p:cNvSpPr txBox="1"/>
          <p:nvPr/>
        </p:nvSpPr>
        <p:spPr>
          <a:xfrm>
            <a:off x="6332517" y="2354197"/>
            <a:ext cx="6115792" cy="458074"/>
          </a:xfrm>
          <a:prstGeom prst="rect">
            <a:avLst/>
          </a:prstGeom>
          <a:noFill/>
        </p:spPr>
        <p:txBody>
          <a:bodyPr wrap="square">
            <a:spAutoFit/>
          </a:bodyPr>
          <a:lstStyle/>
          <a:p>
            <a:pPr indent="228600" algn="ctr">
              <a:lnSpc>
                <a:spcPct val="150000"/>
              </a:lnSpc>
            </a:pPr>
            <a:r>
              <a:rPr lang="en-GB" sz="1800" dirty="0">
                <a:effectLst/>
                <a:latin typeface="Times New Roman" panose="02020603050405020304" pitchFamily="18" charset="0"/>
                <a:ea typeface="Times New Roman" panose="02020603050405020304" pitchFamily="18" charset="0"/>
              </a:rPr>
              <a:t>BAİBÜ </a:t>
            </a:r>
            <a:r>
              <a:rPr lang="en-GB" sz="1800" dirty="0" err="1">
                <a:effectLst/>
                <a:latin typeface="Times New Roman" panose="02020603050405020304" pitchFamily="18" charset="0"/>
                <a:ea typeface="Times New Roman" panose="02020603050405020304" pitchFamily="18" charset="0"/>
              </a:rPr>
              <a:t>Çatı</a:t>
            </a:r>
            <a:r>
              <a:rPr lang="en-GB" sz="1800" dirty="0">
                <a:effectLst/>
                <a:latin typeface="Times New Roman" panose="02020603050405020304" pitchFamily="18" charset="0"/>
                <a:ea typeface="Times New Roman" panose="02020603050405020304" pitchFamily="18" charset="0"/>
              </a:rPr>
              <a:t> GES </a:t>
            </a:r>
            <a:r>
              <a:rPr lang="en-GB" sz="1800" dirty="0" err="1">
                <a:effectLst/>
                <a:latin typeface="Times New Roman" panose="02020603050405020304" pitchFamily="18" charset="0"/>
                <a:ea typeface="Times New Roman" panose="02020603050405020304" pitchFamily="18" charset="0"/>
              </a:rPr>
              <a:t>Projesine</a:t>
            </a:r>
            <a:r>
              <a:rPr lang="en-GB" sz="1800" dirty="0">
                <a:effectLst/>
                <a:latin typeface="Times New Roman" panose="02020603050405020304" pitchFamily="18" charset="0"/>
                <a:ea typeface="Times New Roman" panose="02020603050405020304" pitchFamily="18" charset="0"/>
              </a:rPr>
              <a:t> ait </a:t>
            </a:r>
            <a:r>
              <a:rPr lang="en-GB" sz="1800" dirty="0" err="1">
                <a:effectLst/>
                <a:latin typeface="Times New Roman" panose="02020603050405020304" pitchFamily="18" charset="0"/>
                <a:ea typeface="Times New Roman" panose="02020603050405020304" pitchFamily="18" charset="0"/>
              </a:rPr>
              <a:t>örnek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görsel</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341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3" name="Metin kutusu 2">
            <a:extLst>
              <a:ext uri="{FF2B5EF4-FFF2-40B4-BE49-F238E27FC236}">
                <a16:creationId xmlns:a16="http://schemas.microsoft.com/office/drawing/2014/main" id="{8886B5A1-74E0-4134-FA38-00C36D6F545E}"/>
              </a:ext>
            </a:extLst>
          </p:cNvPr>
          <p:cNvSpPr txBox="1"/>
          <p:nvPr/>
        </p:nvSpPr>
        <p:spPr>
          <a:xfrm>
            <a:off x="469075" y="1116213"/>
            <a:ext cx="6115792" cy="458074"/>
          </a:xfrm>
          <a:prstGeom prst="rect">
            <a:avLst/>
          </a:prstGeom>
          <a:noFill/>
        </p:spPr>
        <p:txBody>
          <a:bodyPr wrap="square">
            <a:spAutoFit/>
          </a:bodyPr>
          <a:lstStyle/>
          <a:p>
            <a:pPr indent="449580" algn="just">
              <a:lnSpc>
                <a:spcPct val="150000"/>
              </a:lnSpc>
            </a:pPr>
            <a:r>
              <a:rPr lang="en-GB" sz="1800" b="1" i="1" u="sng" dirty="0" err="1">
                <a:solidFill>
                  <a:srgbClr val="222222"/>
                </a:solidFill>
                <a:effectLst/>
                <a:latin typeface="Times New Roman" panose="02020603050405020304" pitchFamily="18" charset="0"/>
                <a:ea typeface="Times New Roman" panose="02020603050405020304" pitchFamily="18" charset="0"/>
              </a:rPr>
              <a:t>Araç</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Şarj</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İstasyonu</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Projesi</a:t>
            </a:r>
            <a:r>
              <a:rPr lang="en-GB" sz="1800" b="1" i="1" u="sng"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FAC05274-EFFC-FEDC-A9C8-E3D4F16B87BA}"/>
              </a:ext>
            </a:extLst>
          </p:cNvPr>
          <p:cNvSpPr txBox="1"/>
          <p:nvPr/>
        </p:nvSpPr>
        <p:spPr>
          <a:xfrm>
            <a:off x="469075" y="1740037"/>
            <a:ext cx="6115792" cy="4197559"/>
          </a:xfrm>
          <a:prstGeom prst="rect">
            <a:avLst/>
          </a:prstGeom>
          <a:noFill/>
        </p:spPr>
        <p:txBody>
          <a:bodyPr wrap="square">
            <a:spAutoFit/>
          </a:bodyPr>
          <a:lstStyle/>
          <a:p>
            <a:pPr indent="449580" algn="just">
              <a:lnSpc>
                <a:spcPct val="150000"/>
              </a:lnSpc>
            </a:pPr>
            <a:r>
              <a:rPr lang="en-GB" sz="1800" dirty="0">
                <a:effectLst/>
                <a:latin typeface="Times New Roman" panose="02020603050405020304" pitchFamily="18" charset="0"/>
                <a:ea typeface="Times New Roman" panose="02020603050405020304" pitchFamily="18" charset="0"/>
              </a:rPr>
              <a:t>Son </a:t>
            </a:r>
            <a:r>
              <a:rPr lang="en-GB" sz="1800" dirty="0" err="1">
                <a:effectLst/>
                <a:latin typeface="Times New Roman" panose="02020603050405020304" pitchFamily="18" charset="0"/>
                <a:ea typeface="Times New Roman" panose="02020603050405020304" pitchFamily="18" charset="0"/>
              </a:rPr>
              <a:t>dönemde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dünya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genelinde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elektrikli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otomobil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satışları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artmakta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olup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ülkemizde</a:t>
            </a:r>
            <a:r>
              <a:rPr lang="en-GB" sz="1800" dirty="0">
                <a:effectLst/>
                <a:latin typeface="Times New Roman" panose="02020603050405020304" pitchFamily="18" charset="0"/>
                <a:ea typeface="Times New Roman" panose="02020603050405020304" pitchFamily="18" charset="0"/>
              </a:rPr>
              <a:t> de </a:t>
            </a:r>
            <a:r>
              <a:rPr lang="en-GB" sz="1800" dirty="0" err="1">
                <a:effectLst/>
                <a:latin typeface="Times New Roman" panose="02020603050405020304" pitchFamily="18" charset="0"/>
                <a:ea typeface="Times New Roman" panose="02020603050405020304" pitchFamily="18" charset="0"/>
              </a:rPr>
              <a:t>özellikle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yerli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otomobilimiz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TOGG’un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üretime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geçmesi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birlikte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elektrikli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araçlara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talebin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artacağı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öngörülmektedir</a:t>
            </a:r>
            <a:r>
              <a:rPr lang="en-GB" sz="1800" dirty="0">
                <a:effectLst/>
                <a:latin typeface="Times New Roman" panose="02020603050405020304" pitchFamily="18" charset="0"/>
                <a:ea typeface="Times New Roman" panose="02020603050405020304" pitchFamily="18" charset="0"/>
              </a:rPr>
              <a:t>. Bu </a:t>
            </a:r>
            <a:r>
              <a:rPr lang="en-GB" sz="1800" dirty="0" err="1">
                <a:effectLst/>
                <a:latin typeface="Times New Roman" panose="02020603050405020304" pitchFamily="18" charset="0"/>
                <a:ea typeface="Times New Roman" panose="02020603050405020304" pitchFamily="18" charset="0"/>
              </a:rPr>
              <a:t>nedenle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ilerleyen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dönemde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İzzet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Baysal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Eğitim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Araştırma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Hastanesi’ne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gelen</a:t>
            </a:r>
            <a:r>
              <a:rPr lang="en-GB" sz="1800" dirty="0">
                <a:effectLst/>
                <a:latin typeface="Times New Roman" panose="02020603050405020304" pitchFamily="18" charset="0"/>
                <a:ea typeface="Times New Roman" panose="02020603050405020304" pitchFamily="18" charset="0"/>
              </a:rPr>
              <a:t> hasta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hasta </a:t>
            </a:r>
            <a:r>
              <a:rPr lang="en-GB" sz="1800" dirty="0" err="1">
                <a:effectLst/>
                <a:latin typeface="Times New Roman" panose="02020603050405020304" pitchFamily="18" charset="0"/>
                <a:ea typeface="Times New Roman" panose="02020603050405020304" pitchFamily="18" charset="0"/>
              </a:rPr>
              <a:t>yakınları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kurumumuzda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görev</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personelin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mağduriyet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yaşamamaları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için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kampüsünde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uygun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parklara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Meslek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Yüksekokulu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kampüsünde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uygun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elektrikli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şarj</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istasyonu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kurulmasına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Kurulunca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karar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verilmiştir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pic>
        <p:nvPicPr>
          <p:cNvPr id="10" name="Resim 9" descr="harita, Hava fotoğrafçılığı, kent tasarımı, kuş bakışı görünüm içeren bir resim&#10;&#10;Açıklama otomatik olarak oluşturuldu">
            <a:extLst>
              <a:ext uri="{FF2B5EF4-FFF2-40B4-BE49-F238E27FC236}">
                <a16:creationId xmlns:a16="http://schemas.microsoft.com/office/drawing/2014/main" id="{1C11A556-62CB-4174-7FE8-F5073E87B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987" y="1740037"/>
            <a:ext cx="5005587" cy="4197558"/>
          </a:xfrm>
          <a:prstGeom prst="rect">
            <a:avLst/>
          </a:prstGeom>
        </p:spPr>
      </p:pic>
    </p:spTree>
    <p:extLst>
      <p:ext uri="{BB962C8B-B14F-4D97-AF65-F5344CB8AC3E}">
        <p14:creationId xmlns:p14="http://schemas.microsoft.com/office/powerpoint/2010/main" val="3406466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3" name="Metin kutusu 2">
            <a:extLst>
              <a:ext uri="{FF2B5EF4-FFF2-40B4-BE49-F238E27FC236}">
                <a16:creationId xmlns:a16="http://schemas.microsoft.com/office/drawing/2014/main" id="{8886B5A1-74E0-4134-FA38-00C36D6F545E}"/>
              </a:ext>
            </a:extLst>
          </p:cNvPr>
          <p:cNvSpPr txBox="1"/>
          <p:nvPr/>
        </p:nvSpPr>
        <p:spPr>
          <a:xfrm>
            <a:off x="469075" y="973490"/>
            <a:ext cx="6115792" cy="458074"/>
          </a:xfrm>
          <a:prstGeom prst="rect">
            <a:avLst/>
          </a:prstGeom>
          <a:noFill/>
        </p:spPr>
        <p:txBody>
          <a:bodyPr wrap="square">
            <a:spAutoFit/>
          </a:bodyPr>
          <a:lstStyle/>
          <a:p>
            <a:pPr indent="449580" algn="just">
              <a:lnSpc>
                <a:spcPct val="150000"/>
              </a:lnSpc>
            </a:pPr>
            <a:r>
              <a:rPr lang="en-GB" sz="1800" b="1" i="1" u="sng" dirty="0">
                <a:effectLst/>
                <a:latin typeface="Times New Roman" panose="02020603050405020304" pitchFamily="18" charset="0"/>
                <a:ea typeface="Times New Roman" panose="02020603050405020304" pitchFamily="18" charset="0"/>
              </a:rPr>
              <a:t>BAİBÜ </a:t>
            </a:r>
            <a:r>
              <a:rPr lang="en-GB" sz="1800" b="1" i="1" u="sng" dirty="0" err="1">
                <a:effectLst/>
                <a:latin typeface="Times New Roman" panose="02020603050405020304" pitchFamily="18" charset="0"/>
                <a:ea typeface="Times New Roman" panose="02020603050405020304" pitchFamily="18" charset="0"/>
              </a:rPr>
              <a:t>Deprem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Eylem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Planı</a:t>
            </a:r>
            <a:r>
              <a:rPr lang="en-GB" sz="1800" b="1" i="1" u="sng"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FAC05274-EFFC-FEDC-A9C8-E3D4F16B87BA}"/>
              </a:ext>
            </a:extLst>
          </p:cNvPr>
          <p:cNvSpPr txBox="1"/>
          <p:nvPr/>
        </p:nvSpPr>
        <p:spPr>
          <a:xfrm>
            <a:off x="469074" y="1455534"/>
            <a:ext cx="7715183" cy="3366563"/>
          </a:xfrm>
          <a:prstGeom prst="rect">
            <a:avLst/>
          </a:prstGeom>
          <a:noFill/>
        </p:spPr>
        <p:txBody>
          <a:bodyPr wrap="square">
            <a:spAutoFit/>
          </a:bodyPr>
          <a:lstStyle/>
          <a:p>
            <a:pPr indent="449580" algn="just">
              <a:lnSpc>
                <a:spcPct val="150000"/>
              </a:lnSpc>
            </a:pPr>
            <a:r>
              <a:rPr lang="en-GB" sz="1800" dirty="0" err="1">
                <a:solidFill>
                  <a:srgbClr val="111111"/>
                </a:solidFill>
                <a:effectLst/>
                <a:latin typeface="Times New Roman" panose="02020603050405020304" pitchFamily="18" charset="0"/>
                <a:ea typeface="Times New Roman" panose="02020603050405020304" pitchFamily="18" charset="0"/>
              </a:rPr>
              <a:t>Bilindiği</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üzere</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Kuzey</a:t>
            </a:r>
            <a:r>
              <a:rPr lang="en-GB" sz="1800" dirty="0">
                <a:solidFill>
                  <a:srgbClr val="111111"/>
                </a:solidFill>
                <a:effectLst/>
                <a:latin typeface="Times New Roman" panose="02020603050405020304" pitchFamily="18" charset="0"/>
                <a:ea typeface="Times New Roman" panose="02020603050405020304" pitchFamily="18" charset="0"/>
              </a:rPr>
              <a:t> Anadolu </a:t>
            </a:r>
            <a:r>
              <a:rPr lang="en-GB" sz="1800" dirty="0" err="1">
                <a:solidFill>
                  <a:srgbClr val="111111"/>
                </a:solidFill>
                <a:effectLst/>
                <a:latin typeface="Times New Roman" panose="02020603050405020304" pitchFamily="18" charset="0"/>
                <a:ea typeface="Times New Roman" panose="02020603050405020304" pitchFamily="18" charset="0"/>
              </a:rPr>
              <a:t>Fayı</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Bolu</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ilimizin</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yerleştiği</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ovanın</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güney</a:t>
            </a:r>
            <a:r>
              <a:rPr lang="en-GB" sz="1800" dirty="0">
                <a:solidFill>
                  <a:srgbClr val="111111"/>
                </a:solidFill>
                <a:effectLst/>
                <a:latin typeface="Times New Roman" panose="02020603050405020304" pitchFamily="18" charset="0"/>
                <a:ea typeface="Times New Roman" panose="02020603050405020304" pitchFamily="18" charset="0"/>
              </a:rPr>
              <a:t> </a:t>
            </a:r>
            <a:r>
              <a:rPr lang="en-GB" sz="1800" dirty="0" err="1">
                <a:solidFill>
                  <a:srgbClr val="111111"/>
                </a:solidFill>
                <a:effectLst/>
                <a:latin typeface="Times New Roman" panose="02020603050405020304" pitchFamily="18" charset="0"/>
                <a:ea typeface="Times New Roman" panose="02020603050405020304" pitchFamily="18" charset="0"/>
              </a:rPr>
              <a:t>kenarından</a:t>
            </a:r>
            <a:r>
              <a:rPr lang="en-GB" sz="1800" dirty="0">
                <a:solidFill>
                  <a:srgbClr val="111111"/>
                </a:solidFill>
                <a:effectLst/>
                <a:latin typeface="Times New Roman" panose="02020603050405020304" pitchFamily="18" charset="0"/>
                <a:ea typeface="Times New Roman" panose="02020603050405020304" pitchFamily="18" charset="0"/>
              </a:rPr>
              <a:t> geçmektedir.</a:t>
            </a:r>
            <a:r>
              <a:rPr lang="en-GB" sz="1800" dirty="0">
                <a:effectLst/>
                <a:latin typeface="Times New Roman" panose="02020603050405020304" pitchFamily="18" charset="0"/>
                <a:ea typeface="Times New Roman" panose="02020603050405020304" pitchFamily="18" charset="0"/>
              </a:rPr>
              <a:t>16.03.2023 </a:t>
            </a:r>
            <a:r>
              <a:rPr lang="en-GB" sz="1800" dirty="0" err="1">
                <a:effectLst/>
                <a:latin typeface="Times New Roman" panose="02020603050405020304" pitchFamily="18" charset="0"/>
                <a:ea typeface="Times New Roman" panose="02020603050405020304" pitchFamily="18" charset="0"/>
              </a:rPr>
              <a:t>tarihinde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Kızılağıl-Bolu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merkez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üssünde</a:t>
            </a:r>
            <a:r>
              <a:rPr lang="en-GB" sz="1800" dirty="0">
                <a:effectLst/>
                <a:latin typeface="Times New Roman" panose="02020603050405020304" pitchFamily="18" charset="0"/>
                <a:ea typeface="Times New Roman" panose="02020603050405020304" pitchFamily="18" charset="0"/>
              </a:rPr>
              <a:t> 13:55’de </a:t>
            </a:r>
            <a:r>
              <a:rPr lang="en-GB" sz="1800" dirty="0" err="1">
                <a:effectLst/>
                <a:latin typeface="Times New Roman" panose="02020603050405020304" pitchFamily="18" charset="0"/>
                <a:ea typeface="Times New Roman" panose="02020603050405020304" pitchFamily="18" charset="0"/>
              </a:rPr>
              <a:t>meydana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gelen</a:t>
            </a:r>
            <a:r>
              <a:rPr lang="en-GB" sz="1800" dirty="0">
                <a:effectLst/>
                <a:latin typeface="Times New Roman" panose="02020603050405020304" pitchFamily="18" charset="0"/>
                <a:ea typeface="Times New Roman" panose="02020603050405020304" pitchFamily="18" charset="0"/>
              </a:rPr>
              <a:t> 4.7 </a:t>
            </a:r>
            <a:r>
              <a:rPr lang="en-GB" sz="1800" dirty="0" err="1">
                <a:effectLst/>
                <a:latin typeface="Times New Roman" panose="02020603050405020304" pitchFamily="18" charset="0"/>
                <a:ea typeface="Times New Roman" panose="02020603050405020304" pitchFamily="18" charset="0"/>
              </a:rPr>
              <a:t>büyüklüğündeki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orta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şiddetli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sonucu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Teknik </a:t>
            </a:r>
            <a:r>
              <a:rPr lang="en-GB" sz="1800" dirty="0" err="1">
                <a:effectLst/>
                <a:latin typeface="Times New Roman" panose="02020603050405020304" pitchFamily="18" charset="0"/>
                <a:ea typeface="Times New Roman" panose="02020603050405020304" pitchFamily="18" charset="0"/>
              </a:rPr>
              <a:t>Daire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Başkanlığı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tarafından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hasar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tespit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çalışmaları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neticesinde</a:t>
            </a:r>
            <a:r>
              <a:rPr lang="en-GB" sz="1800" dirty="0">
                <a:effectLst/>
                <a:latin typeface="Times New Roman" panose="02020603050405020304" pitchFamily="18" charset="0"/>
                <a:ea typeface="Times New Roman" panose="02020603050405020304" pitchFamily="18" charset="0"/>
              </a:rPr>
              <a:t>; Merkez </a:t>
            </a:r>
            <a:r>
              <a:rPr lang="en-GB" sz="1800" dirty="0" err="1">
                <a:effectLst/>
                <a:latin typeface="Times New Roman" panose="02020603050405020304" pitchFamily="18" charset="0"/>
                <a:ea typeface="Times New Roman" panose="02020603050405020304" pitchFamily="18" charset="0"/>
              </a:rPr>
              <a:t>Kampüste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çeşitli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eğitim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binalarında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lojmanlarda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yurtlarda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ısı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merkezinde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Tıp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Fakültesi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Eğitim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Araştırma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Hastanesi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Binasında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Mengen </a:t>
            </a:r>
            <a:r>
              <a:rPr lang="en-GB" sz="1800" dirty="0" err="1">
                <a:effectLst/>
                <a:latin typeface="Times New Roman" panose="02020603050405020304" pitchFamily="18" charset="0"/>
                <a:ea typeface="Times New Roman" panose="02020603050405020304" pitchFamily="18" charset="0"/>
              </a:rPr>
              <a:t>Kampüsünde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ağır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veya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orta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hasarlı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binalar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tespit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edilmiştir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pic>
        <p:nvPicPr>
          <p:cNvPr id="6146" name="Resim 5">
            <a:extLst>
              <a:ext uri="{FF2B5EF4-FFF2-40B4-BE49-F238E27FC236}">
                <a16:creationId xmlns:a16="http://schemas.microsoft.com/office/drawing/2014/main" id="{2AA4B173-9434-402B-E84B-B97FEE1ED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58" y="1320769"/>
            <a:ext cx="1895476"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Resim 3" descr="iç mekan, tavan, yer, duvar içeren bir resim&#10;&#10;Açıklama otomatik olarak oluşturuldu">
            <a:extLst>
              <a:ext uri="{FF2B5EF4-FFF2-40B4-BE49-F238E27FC236}">
                <a16:creationId xmlns:a16="http://schemas.microsoft.com/office/drawing/2014/main" id="{5CC966C9-C5DB-F3C6-7577-B42E266E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949" y="4113316"/>
            <a:ext cx="18954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a:extLst>
              <a:ext uri="{FF2B5EF4-FFF2-40B4-BE49-F238E27FC236}">
                <a16:creationId xmlns:a16="http://schemas.microsoft.com/office/drawing/2014/main" id="{F82A51FC-0E78-0BAC-7A0F-F2EDF6783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948" y="1345250"/>
            <a:ext cx="1895476"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0FED8870-55F1-BECD-0E39-915A66C1CF11}"/>
              </a:ext>
            </a:extLst>
          </p:cNvPr>
          <p:cNvSpPr txBox="1"/>
          <p:nvPr/>
        </p:nvSpPr>
        <p:spPr>
          <a:xfrm>
            <a:off x="813460" y="4846067"/>
            <a:ext cx="9266274" cy="1704569"/>
          </a:xfrm>
          <a:prstGeom prst="rect">
            <a:avLst/>
          </a:prstGeom>
          <a:noFill/>
        </p:spPr>
        <p:txBody>
          <a:bodyPr wrap="square">
            <a:spAutoFit/>
          </a:bodyPr>
          <a:lstStyle/>
          <a:p>
            <a:pPr indent="449580" algn="just">
              <a:lnSpc>
                <a:spcPct val="150000"/>
              </a:lnSpc>
            </a:pPr>
            <a:r>
              <a:rPr lang="en-GB" sz="1800" dirty="0" err="1">
                <a:effectLst/>
                <a:latin typeface="Times New Roman" panose="02020603050405020304" pitchFamily="18" charset="0"/>
                <a:ea typeface="Times New Roman" panose="02020603050405020304" pitchFamily="18" charset="0"/>
              </a:rPr>
              <a:t>Ayrıca</a:t>
            </a:r>
            <a:r>
              <a:rPr lang="en-GB" sz="1800" dirty="0">
                <a:effectLst/>
                <a:latin typeface="Times New Roman" panose="02020603050405020304" pitchFamily="18" charset="0"/>
                <a:ea typeface="Times New Roman" panose="02020603050405020304" pitchFamily="18" charset="0"/>
              </a:rPr>
              <a:t> 6 </a:t>
            </a:r>
            <a:r>
              <a:rPr lang="en-GB" sz="1800" dirty="0" err="1">
                <a:effectLst/>
                <a:latin typeface="Times New Roman" panose="02020603050405020304" pitchFamily="18" charset="0"/>
                <a:ea typeface="Times New Roman" panose="02020603050405020304" pitchFamily="18" charset="0"/>
              </a:rPr>
              <a:t>Şubat</a:t>
            </a:r>
            <a:r>
              <a:rPr lang="en-GB" sz="1800" dirty="0">
                <a:effectLst/>
                <a:latin typeface="Times New Roman" panose="02020603050405020304" pitchFamily="18" charset="0"/>
                <a:ea typeface="Times New Roman" panose="02020603050405020304" pitchFamily="18" charset="0"/>
              </a:rPr>
              <a:t> 2023'te, Türkiye, </a:t>
            </a:r>
            <a:r>
              <a:rPr lang="en-GB" sz="1800" dirty="0" err="1">
                <a:effectLst/>
                <a:latin typeface="Times New Roman" panose="02020603050405020304" pitchFamily="18" charset="0"/>
                <a:ea typeface="Times New Roman" panose="02020603050405020304" pitchFamily="18" charset="0"/>
              </a:rPr>
              <a:t>tarihin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büyük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depremlerinden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11 </a:t>
            </a:r>
            <a:r>
              <a:rPr lang="en-GB" sz="1800" dirty="0" err="1">
                <a:effectLst/>
                <a:latin typeface="Times New Roman" panose="02020603050405020304" pitchFamily="18" charset="0"/>
                <a:ea typeface="Times New Roman" panose="02020603050405020304" pitchFamily="18" charset="0"/>
              </a:rPr>
              <a:t>ilde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etkili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7,7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7,6’lık </a:t>
            </a:r>
            <a:r>
              <a:rPr lang="en-GB" sz="1800" dirty="0" err="1">
                <a:effectLst/>
                <a:latin typeface="Times New Roman" panose="02020603050405020304" pitchFamily="18" charset="0"/>
                <a:ea typeface="Times New Roman" panose="02020603050405020304" pitchFamily="18" charset="0"/>
              </a:rPr>
              <a:t>depremlerde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hasar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tespit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çalışmalarına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Valiliği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koordinasyonunda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Abant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İzzet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Baysal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Teknik </a:t>
            </a:r>
            <a:r>
              <a:rPr lang="en-GB" sz="1800" dirty="0" err="1">
                <a:effectLst/>
                <a:latin typeface="Times New Roman" panose="02020603050405020304" pitchFamily="18" charset="0"/>
                <a:ea typeface="Times New Roman" panose="02020603050405020304" pitchFamily="18" charset="0"/>
              </a:rPr>
              <a:t>Daire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Başkanlığı</a:t>
            </a:r>
            <a:r>
              <a:rPr lang="en-GB" sz="1800" dirty="0">
                <a:effectLst/>
                <a:latin typeface="Times New Roman" panose="02020603050405020304" pitchFamily="18" charset="0"/>
                <a:ea typeface="Times New Roman" panose="02020603050405020304" pitchFamily="18" charset="0"/>
              </a:rPr>
              <a:t> Teknik </a:t>
            </a:r>
            <a:r>
              <a:rPr lang="en-GB" sz="1800" dirty="0" err="1">
                <a:effectLst/>
                <a:latin typeface="Times New Roman" panose="02020603050405020304" pitchFamily="18" charset="0"/>
                <a:ea typeface="Times New Roman" panose="02020603050405020304" pitchFamily="18" charset="0"/>
              </a:rPr>
              <a:t>ekibinden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toplam</a:t>
            </a:r>
            <a:r>
              <a:rPr lang="en-GB" sz="1800" dirty="0">
                <a:effectLst/>
                <a:latin typeface="Times New Roman" panose="02020603050405020304" pitchFamily="18" charset="0"/>
                <a:ea typeface="Times New Roman" panose="02020603050405020304" pitchFamily="18" charset="0"/>
              </a:rPr>
              <a:t> 8 </a:t>
            </a:r>
            <a:r>
              <a:rPr lang="en-GB" sz="1800" dirty="0" err="1">
                <a:effectLst/>
                <a:latin typeface="Times New Roman" panose="02020603050405020304" pitchFamily="18" charset="0"/>
                <a:ea typeface="Times New Roman" panose="02020603050405020304" pitchFamily="18" charset="0"/>
              </a:rPr>
              <a:t>personeli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çeşitli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zamanlarda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destek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vermiştir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1141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3" name="Metin kutusu 2">
            <a:extLst>
              <a:ext uri="{FF2B5EF4-FFF2-40B4-BE49-F238E27FC236}">
                <a16:creationId xmlns:a16="http://schemas.microsoft.com/office/drawing/2014/main" id="{8886B5A1-74E0-4134-FA38-00C36D6F545E}"/>
              </a:ext>
            </a:extLst>
          </p:cNvPr>
          <p:cNvSpPr txBox="1"/>
          <p:nvPr/>
        </p:nvSpPr>
        <p:spPr>
          <a:xfrm>
            <a:off x="469075" y="973490"/>
            <a:ext cx="6115792" cy="458074"/>
          </a:xfrm>
          <a:prstGeom prst="rect">
            <a:avLst/>
          </a:prstGeom>
          <a:noFill/>
        </p:spPr>
        <p:txBody>
          <a:bodyPr wrap="square">
            <a:spAutoFit/>
          </a:bodyPr>
          <a:lstStyle/>
          <a:p>
            <a:pPr indent="449580" algn="just">
              <a:lnSpc>
                <a:spcPct val="150000"/>
              </a:lnSpc>
            </a:pPr>
            <a:r>
              <a:rPr lang="en-GB" sz="1800" b="1" i="1" u="sng" dirty="0">
                <a:effectLst/>
                <a:latin typeface="Times New Roman" panose="02020603050405020304" pitchFamily="18" charset="0"/>
                <a:ea typeface="Times New Roman" panose="02020603050405020304" pitchFamily="18" charset="0"/>
              </a:rPr>
              <a:t>BAİBÜ </a:t>
            </a:r>
            <a:r>
              <a:rPr lang="en-GB" sz="1800" b="1" i="1" u="sng" dirty="0" err="1">
                <a:effectLst/>
                <a:latin typeface="Times New Roman" panose="02020603050405020304" pitchFamily="18" charset="0"/>
                <a:ea typeface="Times New Roman" panose="02020603050405020304" pitchFamily="18" charset="0"/>
              </a:rPr>
              <a:t>Deprem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Eylem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Planı</a:t>
            </a:r>
            <a:r>
              <a:rPr lang="en-GB" sz="1800" b="1" i="1" u="sng"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8" name="Metin kutusu 7">
            <a:extLst>
              <a:ext uri="{FF2B5EF4-FFF2-40B4-BE49-F238E27FC236}">
                <a16:creationId xmlns:a16="http://schemas.microsoft.com/office/drawing/2014/main" id="{1DE7D89D-1110-DA25-CF7D-6051CE215655}"/>
              </a:ext>
            </a:extLst>
          </p:cNvPr>
          <p:cNvSpPr txBox="1"/>
          <p:nvPr/>
        </p:nvSpPr>
        <p:spPr>
          <a:xfrm>
            <a:off x="712519" y="1431564"/>
            <a:ext cx="11139055" cy="3782061"/>
          </a:xfrm>
          <a:prstGeom prst="rect">
            <a:avLst/>
          </a:prstGeom>
          <a:noFill/>
        </p:spPr>
        <p:txBody>
          <a:bodyPr wrap="square">
            <a:spAutoFit/>
          </a:bodyPr>
          <a:lstStyle/>
          <a:p>
            <a:pPr indent="449580" algn="just">
              <a:lnSpc>
                <a:spcPct val="150000"/>
              </a:lnSpc>
            </a:pPr>
            <a:r>
              <a:rPr lang="en-GB" sz="1800" dirty="0" err="1">
                <a:effectLst/>
                <a:latin typeface="Times New Roman" panose="02020603050405020304" pitchFamily="18" charset="0"/>
                <a:ea typeface="Times New Roman" panose="02020603050405020304" pitchFamily="18" charset="0"/>
              </a:rPr>
              <a:t>Bolu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Abant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İzzet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Baysal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Üniversitesine</a:t>
            </a:r>
            <a:r>
              <a:rPr lang="en-GB" sz="1800" dirty="0">
                <a:effectLst/>
                <a:latin typeface="Times New Roman" panose="02020603050405020304" pitchFamily="18" charset="0"/>
                <a:ea typeface="Times New Roman" panose="02020603050405020304" pitchFamily="18" charset="0"/>
              </a:rPr>
              <a:t> ait </a:t>
            </a:r>
            <a:r>
              <a:rPr lang="en-GB" sz="1800" dirty="0" err="1">
                <a:effectLst/>
                <a:latin typeface="Times New Roman" panose="02020603050405020304" pitchFamily="18" charset="0"/>
                <a:ea typeface="Times New Roman" panose="02020603050405020304" pitchFamily="18" charset="0"/>
              </a:rPr>
              <a:t>yapıların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proje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başlangıç</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yılları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projelerin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kuralları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bakımından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bağlı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bulunduğu</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yönetmelik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yılları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incelendiğinde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tüm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stoğu</a:t>
            </a:r>
            <a:r>
              <a:rPr lang="en-GB" sz="1800" dirty="0">
                <a:effectLst/>
                <a:latin typeface="Times New Roman" panose="02020603050405020304" pitchFamily="18" charset="0"/>
                <a:ea typeface="Times New Roman" panose="02020603050405020304" pitchFamily="18" charset="0"/>
              </a:rPr>
              <a:t> 18 Mart 2018 </a:t>
            </a:r>
            <a:r>
              <a:rPr lang="en-GB" sz="1800" dirty="0" err="1">
                <a:effectLst/>
                <a:latin typeface="Times New Roman" panose="02020603050405020304" pitchFamily="18" charset="0"/>
                <a:ea typeface="Times New Roman" panose="02020603050405020304" pitchFamily="18" charset="0"/>
              </a:rPr>
              <a:t>tarihli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30364 (</a:t>
            </a:r>
            <a:r>
              <a:rPr lang="en-GB" sz="1800" dirty="0" err="1">
                <a:effectLst/>
                <a:latin typeface="Times New Roman" panose="02020603050405020304" pitchFamily="18" charset="0"/>
                <a:ea typeface="Times New Roman" panose="02020603050405020304" pitchFamily="18" charset="0"/>
              </a:rPr>
              <a:t>Mükerrer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sayılı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Resmi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Gazete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yürürlüğe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giren</a:t>
            </a:r>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Türkiye Bina </a:t>
            </a:r>
            <a:r>
              <a:rPr lang="en-GB" sz="1800" i="1" dirty="0" err="1">
                <a:effectLst/>
                <a:latin typeface="Times New Roman" panose="02020603050405020304" pitchFamily="18" charset="0"/>
                <a:ea typeface="Times New Roman" panose="02020603050405020304" pitchFamily="18" charset="0"/>
              </a:rPr>
              <a:t>Deprem</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Yönetmeliği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yer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standartlarını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karşılamadığı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görülmektedir</a:t>
            </a:r>
            <a:r>
              <a:rPr lang="en-GB" sz="1800" dirty="0">
                <a:effectLst/>
                <a:latin typeface="Times New Roman" panose="02020603050405020304" pitchFamily="18" charset="0"/>
                <a:ea typeface="Times New Roman" panose="02020603050405020304" pitchFamily="18" charset="0"/>
              </a:rPr>
              <a:t>. Bir </a:t>
            </a:r>
            <a:r>
              <a:rPr lang="en-GB" sz="1800" dirty="0" err="1">
                <a:effectLst/>
                <a:latin typeface="Times New Roman" panose="02020603050405020304" pitchFamily="18" charset="0"/>
                <a:ea typeface="Times New Roman" panose="02020603050405020304" pitchFamily="18" charset="0"/>
              </a:rPr>
              <a:t>yapının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riskine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karşı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güvenli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olabilmesi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günümüzde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geçerli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2018 Türkiye Bina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Yönetmeliğinin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standartlarını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sağlaması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mümkündür</a:t>
            </a:r>
            <a:r>
              <a:rPr lang="en-GB" sz="1800" dirty="0">
                <a:effectLst/>
                <a:latin typeface="Times New Roman" panose="02020603050405020304" pitchFamily="18" charset="0"/>
                <a:ea typeface="Times New Roman" panose="02020603050405020304" pitchFamily="18" charset="0"/>
              </a:rPr>
              <a:t>. Bu </a:t>
            </a:r>
            <a:r>
              <a:rPr lang="en-GB" sz="1800" dirty="0" err="1">
                <a:effectLst/>
                <a:latin typeface="Times New Roman" panose="02020603050405020304" pitchFamily="18" charset="0"/>
                <a:ea typeface="Times New Roman" panose="02020603050405020304" pitchFamily="18" charset="0"/>
              </a:rPr>
              <a:t>sebeple</a:t>
            </a:r>
            <a:r>
              <a:rPr lang="en-GB" sz="1800" dirty="0">
                <a:effectLst/>
                <a:latin typeface="Times New Roman" panose="02020603050405020304" pitchFamily="18" charset="0"/>
                <a:ea typeface="Times New Roman" panose="02020603050405020304" pitchFamily="18" charset="0"/>
              </a:rPr>
              <a:t> 2018 Türkiye Bina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Yönetmeliği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öncesinde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yayınlanmış</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yönetmeliklere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bağlı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bulunan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yapıların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riskine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karşı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güvenliği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anlayabilmek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için</a:t>
            </a:r>
            <a:r>
              <a:rPr lang="en-GB" sz="1800" dirty="0">
                <a:effectLst/>
                <a:latin typeface="Times New Roman" panose="02020603050405020304" pitchFamily="18" charset="0"/>
                <a:ea typeface="Times New Roman" panose="02020603050405020304" pitchFamily="18" charset="0"/>
              </a:rPr>
              <a:t> 2018 Türkiye Bina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Yönetmeliği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Bölüm</a:t>
            </a:r>
            <a:r>
              <a:rPr lang="en-GB" sz="1800" dirty="0">
                <a:effectLst/>
                <a:latin typeface="Times New Roman" panose="02020603050405020304" pitchFamily="18" charset="0"/>
                <a:ea typeface="Times New Roman" panose="02020603050405020304" pitchFamily="18" charset="0"/>
              </a:rPr>
              <a:t> 15 “</a:t>
            </a:r>
            <a:r>
              <a:rPr lang="en-GB" sz="1800" i="1" dirty="0" err="1">
                <a:effectLst/>
                <a:latin typeface="Times New Roman" panose="02020603050405020304" pitchFamily="18" charset="0"/>
                <a:ea typeface="Times New Roman" panose="02020603050405020304" pitchFamily="18" charset="0"/>
              </a:rPr>
              <a:t>Deprem</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Etkisi</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Altında</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Mevcut</a:t>
            </a:r>
            <a:r>
              <a:rPr lang="en-GB" sz="1800" i="1" dirty="0">
                <a:effectLst/>
                <a:latin typeface="Times New Roman" panose="02020603050405020304" pitchFamily="18" charset="0"/>
                <a:ea typeface="Times New Roman" panose="02020603050405020304" pitchFamily="18" charset="0"/>
              </a:rPr>
              <a:t> Bina </a:t>
            </a:r>
            <a:r>
              <a:rPr lang="en-GB" sz="1800" i="1" dirty="0" err="1">
                <a:effectLst/>
                <a:latin typeface="Times New Roman" panose="02020603050405020304" pitchFamily="18" charset="0"/>
                <a:ea typeface="Times New Roman" panose="02020603050405020304" pitchFamily="18" charset="0"/>
              </a:rPr>
              <a:t>Sistemlerinin</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Değerlendirilmesi</a:t>
            </a:r>
            <a:r>
              <a:rPr lang="en-GB" sz="1800" i="1" dirty="0">
                <a:effectLst/>
                <a:latin typeface="Times New Roman" panose="02020603050405020304" pitchFamily="18" charset="0"/>
                <a:ea typeface="Times New Roman" panose="02020603050405020304" pitchFamily="18" charset="0"/>
              </a:rPr>
              <a:t> Ve </a:t>
            </a:r>
            <a:r>
              <a:rPr lang="en-GB" sz="1800" i="1" dirty="0" err="1">
                <a:effectLst/>
                <a:latin typeface="Times New Roman" panose="02020603050405020304" pitchFamily="18" charset="0"/>
                <a:ea typeface="Times New Roman" panose="02020603050405020304" pitchFamily="18" charset="0"/>
              </a:rPr>
              <a:t>Güçlendirme</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Tasarımı</a:t>
            </a:r>
            <a:r>
              <a:rPr lang="en-GB" sz="1800" i="1" dirty="0">
                <a:effectLst/>
                <a:latin typeface="Times New Roman" panose="02020603050405020304" pitchFamily="18" charset="0"/>
                <a:ea typeface="Times New Roman" panose="02020603050405020304" pitchFamily="18" charset="0"/>
              </a:rPr>
              <a:t> </a:t>
            </a:r>
            <a:r>
              <a:rPr lang="en-GB" sz="1800" i="1" dirty="0" err="1">
                <a:effectLst/>
                <a:latin typeface="Times New Roman" panose="02020603050405020304" pitchFamily="18" charset="0"/>
                <a:ea typeface="Times New Roman" panose="02020603050405020304" pitchFamily="18" charset="0"/>
              </a:rPr>
              <a:t>İçin</a:t>
            </a:r>
            <a:r>
              <a:rPr lang="en-GB" sz="1800" i="1" dirty="0">
                <a:effectLst/>
                <a:latin typeface="Times New Roman" panose="02020603050405020304" pitchFamily="18" charset="0"/>
                <a:ea typeface="Times New Roman" panose="02020603050405020304" pitchFamily="18" charset="0"/>
              </a:rPr>
              <a:t> Özel </a:t>
            </a:r>
            <a:r>
              <a:rPr lang="en-GB" sz="1800" i="1" dirty="0" err="1">
                <a:effectLst/>
                <a:latin typeface="Times New Roman" panose="02020603050405020304" pitchFamily="18" charset="0"/>
                <a:ea typeface="Times New Roman" panose="02020603050405020304" pitchFamily="18" charset="0"/>
              </a:rPr>
              <a:t>Kurallar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çerçevesinde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incelenmesi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gerekmektedir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8460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 İçin Daha Önce Biriminizde Yapılmamış Neleri Yapmayı Planlıyoruz?</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3" name="Metin kutusu 2">
            <a:extLst>
              <a:ext uri="{FF2B5EF4-FFF2-40B4-BE49-F238E27FC236}">
                <a16:creationId xmlns:a16="http://schemas.microsoft.com/office/drawing/2014/main" id="{8886B5A1-74E0-4134-FA38-00C36D6F545E}"/>
              </a:ext>
            </a:extLst>
          </p:cNvPr>
          <p:cNvSpPr txBox="1"/>
          <p:nvPr/>
        </p:nvSpPr>
        <p:spPr>
          <a:xfrm>
            <a:off x="469075" y="973490"/>
            <a:ext cx="6115792" cy="458074"/>
          </a:xfrm>
          <a:prstGeom prst="rect">
            <a:avLst/>
          </a:prstGeom>
          <a:noFill/>
        </p:spPr>
        <p:txBody>
          <a:bodyPr wrap="square">
            <a:spAutoFit/>
          </a:bodyPr>
          <a:lstStyle/>
          <a:p>
            <a:pPr indent="449580" algn="just">
              <a:lnSpc>
                <a:spcPct val="150000"/>
              </a:lnSpc>
            </a:pPr>
            <a:r>
              <a:rPr lang="en-GB" sz="1800" b="1" i="1" u="sng" dirty="0">
                <a:effectLst/>
                <a:latin typeface="Times New Roman" panose="02020603050405020304" pitchFamily="18" charset="0"/>
                <a:ea typeface="Times New Roman" panose="02020603050405020304" pitchFamily="18" charset="0"/>
              </a:rPr>
              <a:t>BAİBÜ </a:t>
            </a:r>
            <a:r>
              <a:rPr lang="en-GB" sz="1800" b="1" i="1" u="sng" dirty="0" err="1">
                <a:effectLst/>
                <a:latin typeface="Times New Roman" panose="02020603050405020304" pitchFamily="18" charset="0"/>
                <a:ea typeface="Times New Roman" panose="02020603050405020304" pitchFamily="18" charset="0"/>
              </a:rPr>
              <a:t>Deprem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Eylem</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Planı</a:t>
            </a:r>
            <a:r>
              <a:rPr lang="en-GB" sz="1800" b="1" i="1" u="sng"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4" name="Metin kutusu 3">
            <a:extLst>
              <a:ext uri="{FF2B5EF4-FFF2-40B4-BE49-F238E27FC236}">
                <a16:creationId xmlns:a16="http://schemas.microsoft.com/office/drawing/2014/main" id="{A7E443FD-05E0-FD38-AE64-36AA50D1E9A6}"/>
              </a:ext>
            </a:extLst>
          </p:cNvPr>
          <p:cNvSpPr txBox="1"/>
          <p:nvPr/>
        </p:nvSpPr>
        <p:spPr>
          <a:xfrm>
            <a:off x="813460" y="1431563"/>
            <a:ext cx="10909465" cy="1751024"/>
          </a:xfrm>
          <a:prstGeom prst="rect">
            <a:avLst/>
          </a:prstGeom>
          <a:noFill/>
        </p:spPr>
        <p:txBody>
          <a:bodyPr wrap="square">
            <a:spAutoFit/>
          </a:bodyPr>
          <a:lstStyle/>
          <a:p>
            <a:pPr algn="just">
              <a:lnSpc>
                <a:spcPct val="150000"/>
              </a:lnSpc>
            </a:pPr>
            <a:r>
              <a:rPr lang="en-GB" sz="1800" dirty="0" err="1">
                <a:effectLst/>
                <a:latin typeface="Times New Roman" panose="02020603050405020304" pitchFamily="18" charset="0"/>
                <a:ea typeface="Times New Roman" panose="02020603050405020304" pitchFamily="18" charset="0"/>
              </a:rPr>
              <a:t>Herhangi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bir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afet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durumunda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kriz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merkezi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olarak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kullanılabilecek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depoların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Yapı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Teknik </a:t>
            </a:r>
            <a:r>
              <a:rPr lang="en-GB" sz="1800" dirty="0" err="1">
                <a:effectLst/>
                <a:latin typeface="Times New Roman" panose="02020603050405020304" pitchFamily="18" charset="0"/>
                <a:ea typeface="Times New Roman" panose="02020603050405020304" pitchFamily="18" charset="0"/>
              </a:rPr>
              <a:t>Daire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Başkanlığınca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hazırlanması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deprem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anında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ihtiyaç</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duyulacak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tüm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malzemelerin</a:t>
            </a:r>
            <a:r>
              <a:rPr lang="en-GB" sz="1800" dirty="0">
                <a:effectLst/>
                <a:latin typeface="Times New Roman" panose="02020603050405020304" pitchFamily="18" charset="0"/>
                <a:ea typeface="Times New Roman" panose="02020603050405020304" pitchFamily="18" charset="0"/>
              </a:rPr>
              <a:t> de </a:t>
            </a:r>
            <a:r>
              <a:rPr lang="en-GB" sz="1800" dirty="0" err="1">
                <a:effectLst/>
                <a:latin typeface="Times New Roman" panose="02020603050405020304" pitchFamily="18" charset="0"/>
                <a:ea typeface="Times New Roman" panose="02020603050405020304" pitchFamily="18" charset="0"/>
              </a:rPr>
              <a:t>burada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hazır</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bulundurulması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adına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kriz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anında</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kullanabilecek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sistem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donanımların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hazır</a:t>
            </a:r>
            <a:r>
              <a:rPr lang="en-GB" sz="1800" dirty="0">
                <a:effectLst/>
                <a:latin typeface="Times New Roman" panose="02020603050405020304" pitchFamily="18" charset="0"/>
                <a:ea typeface="Times New Roman" panose="02020603050405020304" pitchFamily="18" charset="0"/>
              </a:rPr>
              <a:t> hale </a:t>
            </a:r>
            <a:r>
              <a:rPr lang="en-GB" sz="1800" dirty="0" err="1">
                <a:effectLst/>
                <a:latin typeface="Times New Roman" panose="02020603050405020304" pitchFamily="18" charset="0"/>
                <a:ea typeface="Times New Roman" panose="02020603050405020304" pitchFamily="18" charset="0"/>
              </a:rPr>
              <a:t>getirildiği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kriz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alanı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Mümkünse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tek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katlı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müstakil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Afet</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Koordinasyon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Merkezi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oluşturulmadır</a:t>
            </a:r>
            <a:r>
              <a:rPr lang="en-GB" sz="1800" dirty="0">
                <a:effectLst/>
                <a:latin typeface="Times New Roman" panose="02020603050405020304" pitchFamily="18"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p:txBody>
      </p:sp>
      <p:pic>
        <p:nvPicPr>
          <p:cNvPr id="7169" name="Picture 1">
            <a:extLst>
              <a:ext uri="{FF2B5EF4-FFF2-40B4-BE49-F238E27FC236}">
                <a16:creationId xmlns:a16="http://schemas.microsoft.com/office/drawing/2014/main" id="{F0DDF2F6-DB49-087F-26C9-827FBC8EB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160" y="3343063"/>
            <a:ext cx="6153150" cy="3324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11" name="Metin kutusu 10">
            <a:extLst>
              <a:ext uri="{FF2B5EF4-FFF2-40B4-BE49-F238E27FC236}">
                <a16:creationId xmlns:a16="http://schemas.microsoft.com/office/drawing/2014/main" id="{F1D39F24-5F3F-4235-E6A7-44786D5A8313}"/>
              </a:ext>
            </a:extLst>
          </p:cNvPr>
          <p:cNvSpPr txBox="1"/>
          <p:nvPr/>
        </p:nvSpPr>
        <p:spPr>
          <a:xfrm>
            <a:off x="813460" y="3343063"/>
            <a:ext cx="4791693" cy="2031325"/>
          </a:xfrm>
          <a:prstGeom prst="rect">
            <a:avLst/>
          </a:prstGeom>
          <a:noFill/>
        </p:spPr>
        <p:txBody>
          <a:bodyPr wrap="square">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lang="en-GB" altLang="ko-KR" dirty="0" err="1">
                <a:latin typeface="Times New Roman" panose="02020603050405020304" pitchFamily="18" charset="0"/>
              </a:rPr>
              <a:t>Depreme</a:t>
            </a:r>
            <a:r>
              <a:rPr lang="en-GB" altLang="ko-KR" dirty="0">
                <a:latin typeface="Times New Roman" panose="02020603050405020304" pitchFamily="18" charset="0"/>
              </a:rPr>
              <a:t> </a:t>
            </a:r>
            <a:r>
              <a:rPr lang="en-GB" altLang="ko-KR" dirty="0" err="1">
                <a:latin typeface="Times New Roman" panose="02020603050405020304" pitchFamily="18" charset="0"/>
              </a:rPr>
              <a:t>yönelik</a:t>
            </a:r>
            <a:r>
              <a:rPr lang="en-GB" altLang="ko-KR" dirty="0">
                <a:latin typeface="Times New Roman" panose="02020603050405020304" pitchFamily="18" charset="0"/>
              </a:rPr>
              <a:t> </a:t>
            </a:r>
            <a:r>
              <a:rPr lang="en-GB" altLang="ko-KR" dirty="0" err="1">
                <a:latin typeface="Times New Roman" panose="02020603050405020304" pitchFamily="18" charset="0"/>
              </a:rPr>
              <a:t>olarak</a:t>
            </a:r>
            <a:r>
              <a:rPr lang="en-GB" altLang="ko-KR" dirty="0">
                <a:latin typeface="Times New Roman" panose="02020603050405020304" pitchFamily="18" charset="0"/>
              </a:rPr>
              <a:t> </a:t>
            </a:r>
            <a:r>
              <a:rPr lang="en-GB" altLang="ko-KR" dirty="0" err="1">
                <a:latin typeface="Times New Roman" panose="02020603050405020304" pitchFamily="18" charset="0"/>
              </a:rPr>
              <a:t>yapılan</a:t>
            </a:r>
            <a:r>
              <a:rPr lang="en-GB" altLang="ko-KR" dirty="0">
                <a:latin typeface="Times New Roman" panose="02020603050405020304" pitchFamily="18" charset="0"/>
              </a:rPr>
              <a:t> </a:t>
            </a:r>
            <a:r>
              <a:rPr lang="en-GB" altLang="ko-KR" dirty="0" err="1">
                <a:latin typeface="Times New Roman" panose="02020603050405020304" pitchFamily="18" charset="0"/>
              </a:rPr>
              <a:t>faaliyetler</a:t>
            </a:r>
            <a:r>
              <a:rPr lang="en-GB" altLang="ko-KR" dirty="0">
                <a:latin typeface="Times New Roman" panose="02020603050405020304" pitchFamily="18" charset="0"/>
              </a:rPr>
              <a:t> </a:t>
            </a:r>
            <a:r>
              <a:rPr lang="en-GB" altLang="ko-KR" dirty="0" err="1">
                <a:latin typeface="Times New Roman" panose="02020603050405020304" pitchFamily="18" charset="0"/>
              </a:rPr>
              <a:t>kapsamında</a:t>
            </a:r>
            <a:r>
              <a:rPr lang="en-GB" altLang="ko-KR" dirty="0">
                <a:latin typeface="Times New Roman" panose="02020603050405020304" pitchFamily="18" charset="0"/>
              </a:rPr>
              <a:t> </a:t>
            </a:r>
            <a:r>
              <a:rPr lang="en-GB" altLang="ko-KR" dirty="0" err="1">
                <a:latin typeface="Times New Roman" panose="02020603050405020304" pitchFamily="18" charset="0"/>
              </a:rPr>
              <a:t>Bolu</a:t>
            </a:r>
            <a:r>
              <a:rPr lang="en-GB" altLang="ko-KR" dirty="0">
                <a:latin typeface="Times New Roman" panose="02020603050405020304" pitchFamily="18" charset="0"/>
              </a:rPr>
              <a:t> </a:t>
            </a:r>
            <a:r>
              <a:rPr lang="en-GB" altLang="ko-KR" dirty="0" err="1">
                <a:latin typeface="Times New Roman" panose="02020603050405020304" pitchFamily="18" charset="0"/>
              </a:rPr>
              <a:t>Abant</a:t>
            </a:r>
            <a:r>
              <a:rPr lang="en-GB" altLang="ko-KR" dirty="0">
                <a:latin typeface="Times New Roman" panose="02020603050405020304" pitchFamily="18" charset="0"/>
              </a:rPr>
              <a:t> </a:t>
            </a:r>
            <a:r>
              <a:rPr lang="en-GB" altLang="ko-KR" dirty="0" err="1">
                <a:latin typeface="Times New Roman" panose="02020603050405020304" pitchFamily="18" charset="0"/>
              </a:rPr>
              <a:t>İzzet</a:t>
            </a:r>
            <a:r>
              <a:rPr lang="en-GB" altLang="ko-KR" dirty="0">
                <a:latin typeface="Times New Roman" panose="02020603050405020304" pitchFamily="18" charset="0"/>
              </a:rPr>
              <a:t> </a:t>
            </a:r>
            <a:r>
              <a:rPr lang="en-GB" altLang="ko-KR" dirty="0" err="1">
                <a:latin typeface="Times New Roman" panose="02020603050405020304" pitchFamily="18" charset="0"/>
              </a:rPr>
              <a:t>Baysal</a:t>
            </a:r>
            <a:r>
              <a:rPr lang="en-GB" altLang="ko-KR" dirty="0">
                <a:latin typeface="Times New Roman" panose="02020603050405020304" pitchFamily="18" charset="0"/>
              </a:rPr>
              <a:t> </a:t>
            </a:r>
            <a:r>
              <a:rPr lang="en-GB" altLang="ko-KR" dirty="0" err="1">
                <a:latin typeface="Times New Roman" panose="02020603050405020304" pitchFamily="18" charset="0"/>
              </a:rPr>
              <a:t>Üniversitesi</a:t>
            </a:r>
            <a:r>
              <a:rPr lang="en-GB" altLang="ko-KR" dirty="0">
                <a:latin typeface="Times New Roman" panose="02020603050405020304" pitchFamily="18" charset="0"/>
              </a:rPr>
              <a:t> </a:t>
            </a:r>
            <a:r>
              <a:rPr lang="en-GB" altLang="ko-KR" dirty="0" err="1">
                <a:latin typeface="Times New Roman" panose="02020603050405020304" pitchFamily="18" charset="0"/>
              </a:rPr>
              <a:t>Rektörlüğü</a:t>
            </a:r>
            <a:r>
              <a:rPr lang="en-GB" altLang="ko-KR" dirty="0">
                <a:latin typeface="Times New Roman" panose="02020603050405020304" pitchFamily="18" charset="0"/>
              </a:rPr>
              <a:t> </a:t>
            </a:r>
            <a:r>
              <a:rPr lang="en-GB" altLang="ko-KR" dirty="0" err="1">
                <a:latin typeface="Times New Roman" panose="02020603050405020304" pitchFamily="18" charset="0"/>
              </a:rPr>
              <a:t>ile</a:t>
            </a:r>
            <a:r>
              <a:rPr lang="en-GB" altLang="ko-KR" dirty="0">
                <a:latin typeface="Times New Roman" panose="02020603050405020304" pitchFamily="18" charset="0"/>
              </a:rPr>
              <a:t> </a:t>
            </a:r>
            <a:r>
              <a:rPr lang="en-GB" altLang="ko-KR" dirty="0" err="1">
                <a:latin typeface="Times New Roman" panose="02020603050405020304" pitchFamily="18" charset="0"/>
              </a:rPr>
              <a:t>Kandilli</a:t>
            </a:r>
            <a:r>
              <a:rPr lang="en-GB" altLang="ko-KR" dirty="0">
                <a:latin typeface="Times New Roman" panose="02020603050405020304" pitchFamily="18" charset="0"/>
              </a:rPr>
              <a:t> </a:t>
            </a:r>
            <a:r>
              <a:rPr lang="en-GB" altLang="ko-KR" dirty="0" err="1">
                <a:latin typeface="Times New Roman" panose="02020603050405020304" pitchFamily="18" charset="0"/>
              </a:rPr>
              <a:t>Rasathanesi</a:t>
            </a:r>
            <a:r>
              <a:rPr lang="en-GB" altLang="ko-KR" dirty="0">
                <a:latin typeface="Times New Roman" panose="02020603050405020304" pitchFamily="18" charset="0"/>
              </a:rPr>
              <a:t> </a:t>
            </a:r>
            <a:r>
              <a:rPr lang="en-GB" altLang="ko-KR" dirty="0" err="1">
                <a:latin typeface="Times New Roman" panose="02020603050405020304" pitchFamily="18" charset="0"/>
              </a:rPr>
              <a:t>ve</a:t>
            </a:r>
            <a:r>
              <a:rPr lang="en-GB" altLang="ko-KR" dirty="0">
                <a:latin typeface="Times New Roman" panose="02020603050405020304" pitchFamily="18" charset="0"/>
              </a:rPr>
              <a:t> </a:t>
            </a:r>
            <a:r>
              <a:rPr lang="en-GB" altLang="ko-KR" dirty="0" err="1">
                <a:latin typeface="Times New Roman" panose="02020603050405020304" pitchFamily="18" charset="0"/>
              </a:rPr>
              <a:t>Deprem</a:t>
            </a:r>
            <a:r>
              <a:rPr lang="en-GB" altLang="ko-KR" dirty="0">
                <a:latin typeface="Times New Roman" panose="02020603050405020304" pitchFamily="18" charset="0"/>
              </a:rPr>
              <a:t> </a:t>
            </a:r>
            <a:r>
              <a:rPr lang="en-GB" altLang="ko-KR" dirty="0" err="1">
                <a:latin typeface="Times New Roman" panose="02020603050405020304" pitchFamily="18" charset="0"/>
              </a:rPr>
              <a:t>Araştırma</a:t>
            </a:r>
            <a:r>
              <a:rPr lang="en-GB" altLang="ko-KR" dirty="0">
                <a:latin typeface="Times New Roman" panose="02020603050405020304" pitchFamily="18" charset="0"/>
              </a:rPr>
              <a:t> </a:t>
            </a:r>
            <a:r>
              <a:rPr lang="en-GB" altLang="ko-KR" dirty="0" err="1">
                <a:latin typeface="Times New Roman" panose="02020603050405020304" pitchFamily="18" charset="0"/>
              </a:rPr>
              <a:t>Enstitüsü</a:t>
            </a:r>
            <a:r>
              <a:rPr lang="en-GB" altLang="ko-KR" dirty="0">
                <a:latin typeface="Times New Roman" panose="02020603050405020304" pitchFamily="18" charset="0"/>
              </a:rPr>
              <a:t> (KRDAE) </a:t>
            </a:r>
            <a:r>
              <a:rPr lang="en-GB" altLang="ko-KR" dirty="0" err="1">
                <a:latin typeface="Times New Roman" panose="02020603050405020304" pitchFamily="18" charset="0"/>
              </a:rPr>
              <a:t>iş</a:t>
            </a:r>
            <a:r>
              <a:rPr lang="en-GB" altLang="ko-KR" dirty="0">
                <a:latin typeface="Times New Roman" panose="02020603050405020304" pitchFamily="18" charset="0"/>
              </a:rPr>
              <a:t> </a:t>
            </a:r>
            <a:r>
              <a:rPr lang="en-GB" altLang="ko-KR" dirty="0" err="1">
                <a:latin typeface="Times New Roman" panose="02020603050405020304" pitchFamily="18" charset="0"/>
              </a:rPr>
              <a:t>birliği</a:t>
            </a:r>
            <a:r>
              <a:rPr lang="en-GB" altLang="ko-KR" dirty="0">
                <a:latin typeface="Times New Roman" panose="02020603050405020304" pitchFamily="18" charset="0"/>
              </a:rPr>
              <a:t> </a:t>
            </a:r>
            <a:r>
              <a:rPr lang="en-GB" altLang="ko-KR" dirty="0" err="1">
                <a:latin typeface="Times New Roman" panose="02020603050405020304" pitchFamily="18" charset="0"/>
              </a:rPr>
              <a:t>kapsamında</a:t>
            </a:r>
            <a:r>
              <a:rPr lang="en-GB" altLang="ko-KR" dirty="0">
                <a:latin typeface="Times New Roman" panose="02020603050405020304" pitchFamily="18" charset="0"/>
              </a:rPr>
              <a:t>, </a:t>
            </a:r>
            <a:r>
              <a:rPr lang="en-GB" altLang="ko-KR" dirty="0" err="1">
                <a:latin typeface="Times New Roman" panose="02020603050405020304" pitchFamily="18" charset="0"/>
              </a:rPr>
              <a:t>Üniversitemiz</a:t>
            </a:r>
            <a:r>
              <a:rPr lang="en-GB" altLang="ko-KR" dirty="0">
                <a:latin typeface="Times New Roman" panose="02020603050405020304" pitchFamily="18" charset="0"/>
              </a:rPr>
              <a:t> </a:t>
            </a:r>
            <a:r>
              <a:rPr lang="en-GB" altLang="ko-KR" dirty="0" err="1">
                <a:latin typeface="Times New Roman" panose="02020603050405020304" pitchFamily="18" charset="0"/>
              </a:rPr>
              <a:t>Gölköy</a:t>
            </a:r>
            <a:r>
              <a:rPr lang="en-GB" altLang="ko-KR" dirty="0">
                <a:latin typeface="Times New Roman" panose="02020603050405020304" pitchFamily="18" charset="0"/>
              </a:rPr>
              <a:t> </a:t>
            </a:r>
            <a:r>
              <a:rPr lang="en-GB" altLang="ko-KR" dirty="0" err="1">
                <a:latin typeface="Times New Roman" panose="02020603050405020304" pitchFamily="18" charset="0"/>
              </a:rPr>
              <a:t>Kampüsü’ne</a:t>
            </a:r>
            <a:r>
              <a:rPr lang="en-GB" altLang="ko-KR" dirty="0">
                <a:latin typeface="Times New Roman" panose="02020603050405020304" pitchFamily="18" charset="0"/>
              </a:rPr>
              <a:t> </a:t>
            </a:r>
            <a:r>
              <a:rPr lang="en-GB" altLang="ko-KR" dirty="0" err="1">
                <a:latin typeface="Times New Roman" panose="02020603050405020304" pitchFamily="18" charset="0"/>
              </a:rPr>
              <a:t>Aralık</a:t>
            </a:r>
            <a:r>
              <a:rPr lang="en-GB" altLang="ko-KR" dirty="0">
                <a:latin typeface="Times New Roman" panose="02020603050405020304" pitchFamily="18" charset="0"/>
              </a:rPr>
              <a:t> 2023 </a:t>
            </a:r>
            <a:r>
              <a:rPr lang="en-GB" altLang="ko-KR" dirty="0" err="1">
                <a:latin typeface="Times New Roman" panose="02020603050405020304" pitchFamily="18" charset="0"/>
              </a:rPr>
              <a:t>tarihi</a:t>
            </a:r>
            <a:r>
              <a:rPr lang="en-GB" altLang="ko-KR" dirty="0">
                <a:latin typeface="Times New Roman" panose="02020603050405020304" pitchFamily="18" charset="0"/>
              </a:rPr>
              <a:t> </a:t>
            </a:r>
            <a:r>
              <a:rPr lang="en-GB" altLang="ko-KR" dirty="0" err="1">
                <a:latin typeface="Times New Roman" panose="02020603050405020304" pitchFamily="18" charset="0"/>
              </a:rPr>
              <a:t>itibari</a:t>
            </a:r>
            <a:r>
              <a:rPr lang="en-GB" altLang="ko-KR" dirty="0">
                <a:latin typeface="Times New Roman" panose="02020603050405020304" pitchFamily="18" charset="0"/>
              </a:rPr>
              <a:t> </a:t>
            </a:r>
            <a:r>
              <a:rPr lang="en-GB" altLang="ko-KR" dirty="0" err="1">
                <a:latin typeface="Times New Roman" panose="02020603050405020304" pitchFamily="18" charset="0"/>
              </a:rPr>
              <a:t>ile</a:t>
            </a:r>
            <a:r>
              <a:rPr lang="en-GB" altLang="ko-KR" dirty="0">
                <a:latin typeface="Times New Roman" panose="02020603050405020304" pitchFamily="18" charset="0"/>
              </a:rPr>
              <a:t> </a:t>
            </a:r>
            <a:r>
              <a:rPr lang="en-GB" altLang="ko-KR" dirty="0" err="1">
                <a:latin typeface="Times New Roman" panose="02020603050405020304" pitchFamily="18" charset="0"/>
              </a:rPr>
              <a:t>Deprem</a:t>
            </a:r>
            <a:r>
              <a:rPr lang="en-GB" altLang="ko-KR" dirty="0">
                <a:latin typeface="Times New Roman" panose="02020603050405020304" pitchFamily="18" charset="0"/>
              </a:rPr>
              <a:t> </a:t>
            </a:r>
            <a:r>
              <a:rPr lang="en-GB" altLang="ko-KR" dirty="0" err="1">
                <a:latin typeface="Times New Roman" panose="02020603050405020304" pitchFamily="18" charset="0"/>
              </a:rPr>
              <a:t>Kayıt</a:t>
            </a:r>
            <a:r>
              <a:rPr lang="en-GB" altLang="ko-KR" dirty="0">
                <a:latin typeface="Times New Roman" panose="02020603050405020304" pitchFamily="18" charset="0"/>
              </a:rPr>
              <a:t> </a:t>
            </a:r>
            <a:r>
              <a:rPr lang="en-GB" altLang="ko-KR" dirty="0" err="1">
                <a:latin typeface="Times New Roman" panose="02020603050405020304" pitchFamily="18" charset="0"/>
              </a:rPr>
              <a:t>ve</a:t>
            </a:r>
            <a:r>
              <a:rPr lang="en-GB" altLang="ko-KR" dirty="0">
                <a:latin typeface="Times New Roman" panose="02020603050405020304" pitchFamily="18" charset="0"/>
              </a:rPr>
              <a:t> </a:t>
            </a:r>
            <a:r>
              <a:rPr lang="en-GB" altLang="ko-KR" dirty="0" err="1">
                <a:latin typeface="Times New Roman" panose="02020603050405020304" pitchFamily="18" charset="0"/>
              </a:rPr>
              <a:t>İzleme</a:t>
            </a:r>
            <a:r>
              <a:rPr lang="en-GB" altLang="ko-KR" dirty="0">
                <a:latin typeface="Times New Roman" panose="02020603050405020304" pitchFamily="18" charset="0"/>
              </a:rPr>
              <a:t> </a:t>
            </a:r>
            <a:r>
              <a:rPr lang="en-GB" altLang="ko-KR" dirty="0" err="1">
                <a:latin typeface="Times New Roman" panose="02020603050405020304" pitchFamily="18" charset="0"/>
              </a:rPr>
              <a:t>İstasyonu</a:t>
            </a:r>
            <a:r>
              <a:rPr lang="en-GB" altLang="ko-KR" dirty="0">
                <a:latin typeface="Times New Roman" panose="02020603050405020304" pitchFamily="18" charset="0"/>
              </a:rPr>
              <a:t> </a:t>
            </a:r>
            <a:r>
              <a:rPr lang="en-GB" altLang="ko-KR" dirty="0" err="1">
                <a:latin typeface="Times New Roman" panose="02020603050405020304" pitchFamily="18" charset="0"/>
              </a:rPr>
              <a:t>kurulmuştur</a:t>
            </a:r>
            <a:r>
              <a:rPr lang="en-GB" altLang="ko-KR" dirty="0">
                <a:latin typeface="Times New Roman" panose="02020603050405020304" pitchFamily="18" charset="0"/>
              </a:rPr>
              <a:t>.</a:t>
            </a:r>
            <a:endParaRPr lang="tr-TR" altLang="ko-KR" dirty="0">
              <a:latin typeface="Times New Roman" panose="02020603050405020304" pitchFamily="18" charset="0"/>
            </a:endParaRPr>
          </a:p>
        </p:txBody>
      </p:sp>
    </p:spTree>
    <p:extLst>
      <p:ext uri="{BB962C8B-B14F-4D97-AF65-F5344CB8AC3E}">
        <p14:creationId xmlns:p14="http://schemas.microsoft.com/office/powerpoint/2010/main" val="360948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Metin kutusu 5">
            <a:extLst>
              <a:ext uri="{FF2B5EF4-FFF2-40B4-BE49-F238E27FC236}">
                <a16:creationId xmlns:a16="http://schemas.microsoft.com/office/drawing/2014/main" id="{E9A435F1-495C-EA3E-0C3E-7305AC08F7C2}"/>
              </a:ext>
            </a:extLst>
          </p:cNvPr>
          <p:cNvSpPr txBox="1"/>
          <p:nvPr/>
        </p:nvSpPr>
        <p:spPr>
          <a:xfrm>
            <a:off x="647205" y="1025053"/>
            <a:ext cx="9256816" cy="458074"/>
          </a:xfrm>
          <a:prstGeom prst="rect">
            <a:avLst/>
          </a:prstGeom>
          <a:noFill/>
        </p:spPr>
        <p:txBody>
          <a:bodyPr wrap="square">
            <a:spAutoFit/>
          </a:bodyPr>
          <a:lstStyle/>
          <a:p>
            <a:pPr indent="228600" algn="just">
              <a:lnSpc>
                <a:spcPct val="150000"/>
              </a:lnSpc>
            </a:pPr>
            <a:r>
              <a:rPr lang="en-GB" sz="1800" b="1" i="1" u="sng" dirty="0" err="1">
                <a:solidFill>
                  <a:srgbClr val="222222"/>
                </a:solidFill>
                <a:effectLst/>
                <a:latin typeface="Times New Roman" panose="02020603050405020304" pitchFamily="18" charset="0"/>
                <a:ea typeface="Times New Roman" panose="02020603050405020304" pitchFamily="18" charset="0"/>
              </a:rPr>
              <a:t>BAİBÜ’nün</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Tüm</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Kampüsleri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Temel</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Seviye</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Sıfır</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Atık</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Belgesi</a:t>
            </a:r>
            <a:r>
              <a:rPr lang="en-GB" sz="1800" b="1" i="1" u="sng" dirty="0">
                <a:solidFill>
                  <a:srgbClr val="222222"/>
                </a:solidFill>
                <a:effectLst/>
                <a:latin typeface="Times New Roman" panose="02020603050405020304" pitchFamily="18" charset="0"/>
                <a:ea typeface="Times New Roman" panose="02020603050405020304" pitchFamily="18" charset="0"/>
              </a:rPr>
              <a:t> </a:t>
            </a:r>
            <a:r>
              <a:rPr lang="en-GB" sz="1800" b="1" i="1" u="sng" dirty="0" err="1">
                <a:solidFill>
                  <a:srgbClr val="222222"/>
                </a:solidFill>
                <a:effectLst/>
                <a:latin typeface="Times New Roman" panose="02020603050405020304" pitchFamily="18" charset="0"/>
                <a:ea typeface="Times New Roman" panose="02020603050405020304" pitchFamily="18" charset="0"/>
              </a:rPr>
              <a:t>Aldı</a:t>
            </a:r>
            <a:r>
              <a:rPr lang="en-GB" sz="1800" b="1" i="1" u="sng"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10" name="Metin kutusu 9">
            <a:extLst>
              <a:ext uri="{FF2B5EF4-FFF2-40B4-BE49-F238E27FC236}">
                <a16:creationId xmlns:a16="http://schemas.microsoft.com/office/drawing/2014/main" id="{A3F0C88C-22EB-514B-13F1-D91B656B9AC7}"/>
              </a:ext>
            </a:extLst>
          </p:cNvPr>
          <p:cNvSpPr txBox="1"/>
          <p:nvPr/>
        </p:nvSpPr>
        <p:spPr>
          <a:xfrm>
            <a:off x="958809" y="1679390"/>
            <a:ext cx="5755142" cy="2951064"/>
          </a:xfrm>
          <a:prstGeom prst="rect">
            <a:avLst/>
          </a:prstGeom>
          <a:noFill/>
        </p:spPr>
        <p:txBody>
          <a:bodyPr wrap="square">
            <a:spAutoFit/>
          </a:bodyPr>
          <a:lstStyle/>
          <a:p>
            <a:pPr indent="228600" algn="just">
              <a:lnSpc>
                <a:spcPct val="150000"/>
              </a:lnSpc>
            </a:pPr>
            <a:r>
              <a:rPr lang="tr-TR" sz="1800" dirty="0">
                <a:solidFill>
                  <a:srgbClr val="000000"/>
                </a:solidFill>
                <a:effectLst/>
                <a:latin typeface="Times New Roman" panose="02020603050405020304" pitchFamily="18" charset="0"/>
                <a:ea typeface="Times New Roman" panose="02020603050405020304" pitchFamily="18" charset="0"/>
              </a:rPr>
              <a:t>Bolu Abant İzzet Baysal Üniversitesi Çevre Koordinatörlüğünün organize ettiği Sıfır Atık Paneli düzenlenmiştir. Çevre Koordinatörlüğümüzün yürüttüğü çalışmalar sayesinde başta Gölköy Yerleşkemiz olmak üzere diğer beş yerleşkemiz de gereken yasal yükümlülükleri yerine getirerek “Temel Seviye Sıfır Atık Belgesi” almaya hak kazanmıştır. </a:t>
            </a:r>
            <a:endParaRPr lang="tr-TR" sz="1800" dirty="0">
              <a:effectLst/>
              <a:latin typeface="Times New Roman" panose="02020603050405020304" pitchFamily="18" charset="0"/>
              <a:ea typeface="Times New Roman" panose="02020603050405020304" pitchFamily="18" charset="0"/>
            </a:endParaRPr>
          </a:p>
        </p:txBody>
      </p:sp>
      <p:pic>
        <p:nvPicPr>
          <p:cNvPr id="8194" name="Picture 2">
            <a:extLst>
              <a:ext uri="{FF2B5EF4-FFF2-40B4-BE49-F238E27FC236}">
                <a16:creationId xmlns:a16="http://schemas.microsoft.com/office/drawing/2014/main" id="{6595005D-056D-589C-F1A5-D42E63E34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135" y="2585182"/>
            <a:ext cx="51530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382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Metin kutusu 5">
            <a:extLst>
              <a:ext uri="{FF2B5EF4-FFF2-40B4-BE49-F238E27FC236}">
                <a16:creationId xmlns:a16="http://schemas.microsoft.com/office/drawing/2014/main" id="{E9A435F1-495C-EA3E-0C3E-7305AC08F7C2}"/>
              </a:ext>
            </a:extLst>
          </p:cNvPr>
          <p:cNvSpPr txBox="1"/>
          <p:nvPr/>
        </p:nvSpPr>
        <p:spPr>
          <a:xfrm>
            <a:off x="647205" y="954448"/>
            <a:ext cx="9256816" cy="511935"/>
          </a:xfrm>
          <a:prstGeom prst="rect">
            <a:avLst/>
          </a:prstGeom>
          <a:noFill/>
        </p:spPr>
        <p:txBody>
          <a:bodyPr wrap="square">
            <a:spAutoFit/>
          </a:bodyPr>
          <a:lstStyle/>
          <a:p>
            <a:pPr>
              <a:lnSpc>
                <a:spcPts val="3750"/>
              </a:lnSpc>
              <a:spcBef>
                <a:spcPts val="1200"/>
              </a:spcBef>
              <a:spcAft>
                <a:spcPts val="525"/>
              </a:spcAft>
              <a:tabLst>
                <a:tab pos="226695" algn="l"/>
              </a:tabLst>
            </a:pPr>
            <a:r>
              <a:rPr lang="en-GB" sz="1800" b="1" i="1" u="sng" kern="0" dirty="0" err="1">
                <a:solidFill>
                  <a:srgbClr val="222222"/>
                </a:solidFill>
                <a:effectLst/>
                <a:latin typeface="Times New Roman" panose="02020603050405020304" pitchFamily="18" charset="0"/>
                <a:ea typeface="Times New Roman" panose="02020603050405020304" pitchFamily="18" charset="0"/>
              </a:rPr>
              <a:t>Sıfır</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atık</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kapsamında</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atık</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parkelerden</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kitaplık</a:t>
            </a:r>
            <a:r>
              <a:rPr lang="en-GB" sz="1800" b="1" i="1" u="sng" kern="0" dirty="0">
                <a:solidFill>
                  <a:srgbClr val="222222"/>
                </a:solidFill>
                <a:effectLst/>
                <a:latin typeface="Times New Roman" panose="02020603050405020304" pitchFamily="18" charset="0"/>
                <a:ea typeface="Times New Roman" panose="02020603050405020304" pitchFamily="18" charset="0"/>
              </a:rPr>
              <a:t>, Tablet </a:t>
            </a:r>
            <a:r>
              <a:rPr lang="en-GB" sz="1800" b="1" i="1" u="sng" kern="0" dirty="0" err="1">
                <a:solidFill>
                  <a:srgbClr val="222222"/>
                </a:solidFill>
                <a:effectLst/>
                <a:latin typeface="Times New Roman" panose="02020603050405020304" pitchFamily="18" charset="0"/>
                <a:ea typeface="Times New Roman" panose="02020603050405020304" pitchFamily="18" charset="0"/>
              </a:rPr>
              <a:t>ve</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Telefon</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Standı</a:t>
            </a:r>
            <a:r>
              <a:rPr lang="en-GB" sz="1800" b="1" i="1" u="sng" kern="0" dirty="0">
                <a:solidFill>
                  <a:srgbClr val="222222"/>
                </a:solidFill>
                <a:effectLst/>
                <a:latin typeface="Times New Roman" panose="02020603050405020304" pitchFamily="18" charset="0"/>
                <a:ea typeface="Times New Roman" panose="02020603050405020304" pitchFamily="18" charset="0"/>
              </a:rPr>
              <a:t> </a:t>
            </a:r>
            <a:r>
              <a:rPr lang="en-GB" sz="1800" b="1" i="1" u="sng" kern="0" dirty="0" err="1">
                <a:solidFill>
                  <a:srgbClr val="222222"/>
                </a:solidFill>
                <a:effectLst/>
                <a:latin typeface="Times New Roman" panose="02020603050405020304" pitchFamily="18" charset="0"/>
                <a:ea typeface="Times New Roman" panose="02020603050405020304" pitchFamily="18" charset="0"/>
              </a:rPr>
              <a:t>üretildi</a:t>
            </a:r>
            <a:r>
              <a:rPr lang="en-GB" sz="1800" b="1" i="1" u="sng" kern="0" dirty="0">
                <a:solidFill>
                  <a:srgbClr val="222222"/>
                </a:solidFill>
                <a:effectLst/>
                <a:latin typeface="Times New Roman" panose="02020603050405020304" pitchFamily="18" charset="0"/>
                <a:ea typeface="Times New Roman" panose="02020603050405020304" pitchFamily="18" charset="0"/>
              </a:rPr>
              <a:t>;</a:t>
            </a:r>
            <a:endParaRPr lang="tr-TR" sz="1800" b="1" kern="0" dirty="0">
              <a:effectLst/>
              <a:latin typeface="Times New Roman" panose="02020603050405020304" pitchFamily="18" charset="0"/>
              <a:ea typeface="Times New Roman" panose="02020603050405020304" pitchFamily="18" charset="0"/>
            </a:endParaRPr>
          </a:p>
        </p:txBody>
      </p:sp>
      <p:sp>
        <p:nvSpPr>
          <p:cNvPr id="10" name="Metin kutusu 9">
            <a:extLst>
              <a:ext uri="{FF2B5EF4-FFF2-40B4-BE49-F238E27FC236}">
                <a16:creationId xmlns:a16="http://schemas.microsoft.com/office/drawing/2014/main" id="{A3F0C88C-22EB-514B-13F1-D91B656B9AC7}"/>
              </a:ext>
            </a:extLst>
          </p:cNvPr>
          <p:cNvSpPr txBox="1"/>
          <p:nvPr/>
        </p:nvSpPr>
        <p:spPr>
          <a:xfrm>
            <a:off x="647205" y="1679390"/>
            <a:ext cx="5100452" cy="3366563"/>
          </a:xfrm>
          <a:prstGeom prst="rect">
            <a:avLst/>
          </a:prstGeom>
          <a:noFill/>
        </p:spPr>
        <p:txBody>
          <a:bodyPr wrap="square">
            <a:spAutoFit/>
          </a:bodyPr>
          <a:lstStyle/>
          <a:p>
            <a:pPr indent="228600" algn="just">
              <a:lnSpc>
                <a:spcPct val="150000"/>
              </a:lnSpc>
            </a:pPr>
            <a:r>
              <a:rPr lang="tr-TR" sz="1800" dirty="0">
                <a:solidFill>
                  <a:srgbClr val="000000"/>
                </a:solidFill>
                <a:effectLst/>
                <a:latin typeface="Times New Roman" panose="02020603050405020304" pitchFamily="18" charset="0"/>
                <a:ea typeface="Times New Roman" panose="02020603050405020304" pitchFamily="18" charset="0"/>
              </a:rPr>
              <a:t>Bolu Abant İzzet Baysal Üniversitesi Çevre Koordinatörlüğünün organize ettiği Sıfır Atık Paneli düzenlenmiştir. Çevre Koordinatörlüğümüzün yürüttüğü çalışmalar sayesinde başta Gölköy Yerleşkemiz olmak üzere diğer beş yerleşkemiz de gereken yasal yükümlülükleri yerine getirerek “Temel Seviye Sıfır Atık Belgesi” almaya hak kazanmıştır. </a:t>
            </a:r>
            <a:endParaRPr lang="tr-TR" sz="1800" dirty="0">
              <a:effectLst/>
              <a:latin typeface="Times New Roman" panose="02020603050405020304" pitchFamily="18" charset="0"/>
              <a:ea typeface="Times New Roman" panose="02020603050405020304" pitchFamily="18" charset="0"/>
            </a:endParaRPr>
          </a:p>
        </p:txBody>
      </p:sp>
      <p:pic>
        <p:nvPicPr>
          <p:cNvPr id="9217" name="Picture 1">
            <a:extLst>
              <a:ext uri="{FF2B5EF4-FFF2-40B4-BE49-F238E27FC236}">
                <a16:creationId xmlns:a16="http://schemas.microsoft.com/office/drawing/2014/main" id="{5DA67F9D-DAAE-FE09-C488-DEFEA09A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160" y="3013209"/>
            <a:ext cx="6143625"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27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Metin kutusu 2">
            <a:extLst>
              <a:ext uri="{FF2B5EF4-FFF2-40B4-BE49-F238E27FC236}">
                <a16:creationId xmlns:a16="http://schemas.microsoft.com/office/drawing/2014/main" id="{914C8831-ADE3-7814-D71F-B243AD46B8C8}"/>
              </a:ext>
            </a:extLst>
          </p:cNvPr>
          <p:cNvSpPr txBox="1"/>
          <p:nvPr/>
        </p:nvSpPr>
        <p:spPr>
          <a:xfrm>
            <a:off x="813460" y="1116213"/>
            <a:ext cx="6115792" cy="458074"/>
          </a:xfrm>
          <a:prstGeom prst="rect">
            <a:avLst/>
          </a:prstGeom>
          <a:noFill/>
        </p:spPr>
        <p:txBody>
          <a:bodyPr wrap="square">
            <a:spAutoFit/>
          </a:bodyPr>
          <a:lstStyle/>
          <a:p>
            <a:pPr algn="just">
              <a:lnSpc>
                <a:spcPct val="150000"/>
              </a:lnSpc>
              <a:spcAft>
                <a:spcPts val="1950"/>
              </a:spcAft>
            </a:pPr>
            <a:r>
              <a:rPr lang="tr-TR" sz="1800" b="1" i="1" u="sng" dirty="0">
                <a:solidFill>
                  <a:srgbClr val="222222"/>
                </a:solidFill>
                <a:effectLst/>
                <a:latin typeface="Times New Roman" panose="02020603050405020304" pitchFamily="18" charset="0"/>
                <a:ea typeface="Times New Roman" panose="02020603050405020304" pitchFamily="18" charset="0"/>
              </a:rPr>
              <a:t>Atıkları ülke ekonomisine kazandırıyoruz;</a:t>
            </a:r>
            <a:endParaRPr lang="tr-TR" sz="1800" dirty="0">
              <a:effectLst/>
              <a:latin typeface="Times New Roman" panose="02020603050405020304" pitchFamily="18" charset="0"/>
              <a:ea typeface="Times New Roman" panose="02020603050405020304" pitchFamily="18" charset="0"/>
            </a:endParaRPr>
          </a:p>
        </p:txBody>
      </p:sp>
      <p:sp>
        <p:nvSpPr>
          <p:cNvPr id="8" name="Metin kutusu 7">
            <a:extLst>
              <a:ext uri="{FF2B5EF4-FFF2-40B4-BE49-F238E27FC236}">
                <a16:creationId xmlns:a16="http://schemas.microsoft.com/office/drawing/2014/main" id="{403A9483-EFBC-EA19-4DA8-FBBFA000A441}"/>
              </a:ext>
            </a:extLst>
          </p:cNvPr>
          <p:cNvSpPr txBox="1"/>
          <p:nvPr/>
        </p:nvSpPr>
        <p:spPr>
          <a:xfrm>
            <a:off x="513607" y="1459618"/>
            <a:ext cx="11164785" cy="2376548"/>
          </a:xfrm>
          <a:prstGeom prst="rect">
            <a:avLst/>
          </a:prstGeom>
          <a:noFill/>
        </p:spPr>
        <p:txBody>
          <a:bodyPr wrap="square">
            <a:spAutoFit/>
          </a:bodyPr>
          <a:lstStyle/>
          <a:p>
            <a:pPr algn="just">
              <a:lnSpc>
                <a:spcPct val="150000"/>
              </a:lnSpc>
              <a:spcAft>
                <a:spcPts val="1950"/>
              </a:spcAft>
            </a:pPr>
            <a:r>
              <a:rPr lang="tr-TR" sz="1800" dirty="0">
                <a:solidFill>
                  <a:srgbClr val="222222"/>
                </a:solidFill>
                <a:effectLst/>
                <a:latin typeface="Times New Roman" panose="02020603050405020304" pitchFamily="18" charset="0"/>
                <a:ea typeface="Times New Roman" panose="02020603050405020304" pitchFamily="18" charset="0"/>
              </a:rPr>
              <a:t>Bolu Abant İzzet Baysal Üniversitesi, Gölköy kampüsü ve ilçe yerleşkelerinde kullanılan kağıt, plastik, cam, metal ve benzeri ham maddeli atıkları toplayarak hem çevreyi koruyor hem de ekonomiye katkı sağlıyor.</a:t>
            </a:r>
            <a:endParaRPr lang="tr-TR" sz="1800" dirty="0">
              <a:effectLst/>
              <a:latin typeface="Times New Roman" panose="02020603050405020304" pitchFamily="18" charset="0"/>
              <a:ea typeface="Times New Roman" panose="02020603050405020304" pitchFamily="18" charset="0"/>
            </a:endParaRPr>
          </a:p>
          <a:p>
            <a:pPr algn="just">
              <a:lnSpc>
                <a:spcPct val="150000"/>
              </a:lnSpc>
              <a:spcAft>
                <a:spcPts val="1950"/>
              </a:spcAft>
            </a:pPr>
            <a:r>
              <a:rPr lang="tr-TR" sz="1800" dirty="0">
                <a:solidFill>
                  <a:srgbClr val="222222"/>
                </a:solidFill>
                <a:effectLst/>
                <a:latin typeface="Times New Roman" panose="02020603050405020304" pitchFamily="18" charset="0"/>
                <a:ea typeface="Times New Roman" panose="02020603050405020304" pitchFamily="18" charset="0"/>
              </a:rPr>
              <a:t>Üniversitemizde 2023 yılının ilk 6 ayında 7 bin 666 kg kağıt/karton, 3 bin 251 kg plastik, 840 kg cam, 1249 kg metal, 10 bin 281 kg karışık atık, 1462 kg atık motor yağı ve 190 kg pil toplanarak, ülke ekonomisine geri kazandırılmak üzere yetkili kurum ve firmalara teslim edildi.</a:t>
            </a:r>
            <a:endParaRPr lang="tr-TR" sz="1800" dirty="0">
              <a:effectLst/>
              <a:latin typeface="Times New Roman" panose="02020603050405020304" pitchFamily="18" charset="0"/>
              <a:ea typeface="Times New Roman" panose="02020603050405020304" pitchFamily="18" charset="0"/>
            </a:endParaRPr>
          </a:p>
        </p:txBody>
      </p:sp>
      <p:pic>
        <p:nvPicPr>
          <p:cNvPr id="10242" name="Picture 2">
            <a:extLst>
              <a:ext uri="{FF2B5EF4-FFF2-40B4-BE49-F238E27FC236}">
                <a16:creationId xmlns:a16="http://schemas.microsoft.com/office/drawing/2014/main" id="{BF4227F8-96F9-8EC8-49CC-BED4DF448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275" y="3462306"/>
            <a:ext cx="61817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tin kutusu 11">
            <a:extLst>
              <a:ext uri="{FF2B5EF4-FFF2-40B4-BE49-F238E27FC236}">
                <a16:creationId xmlns:a16="http://schemas.microsoft.com/office/drawing/2014/main" id="{7391BDE0-874B-66E9-6691-84E33FC738ED}"/>
              </a:ext>
            </a:extLst>
          </p:cNvPr>
          <p:cNvSpPr txBox="1"/>
          <p:nvPr/>
        </p:nvSpPr>
        <p:spPr>
          <a:xfrm>
            <a:off x="737630" y="3943907"/>
            <a:ext cx="5272645" cy="2535566"/>
          </a:xfrm>
          <a:prstGeom prst="rect">
            <a:avLst/>
          </a:prstGeom>
          <a:noFill/>
        </p:spPr>
        <p:txBody>
          <a:bodyPr wrap="square">
            <a:spAutoFit/>
          </a:bodyPr>
          <a:lstStyle/>
          <a:p>
            <a:pPr algn="just">
              <a:lnSpc>
                <a:spcPct val="150000"/>
              </a:lnSpc>
              <a:spcAft>
                <a:spcPts val="1950"/>
              </a:spcAft>
            </a:pPr>
            <a:r>
              <a:rPr lang="tr-TR" sz="1800" dirty="0">
                <a:solidFill>
                  <a:srgbClr val="222222"/>
                </a:solidFill>
                <a:effectLst/>
                <a:latin typeface="Times New Roman" panose="02020603050405020304" pitchFamily="18" charset="0"/>
                <a:ea typeface="Times New Roman" panose="02020603050405020304" pitchFamily="18" charset="0"/>
              </a:rPr>
              <a:t>Atıkların toplanıp gönderilmesiyle toplam 202 ağaç kurtarılmış oldu. 93 bin 829 kWh enerji ve 332 m³ su tasarrufu sağlandı. 2 bin 304 kg sera gazı atmosfere gönderilmeyerek çevrenin korunmasına katkı sunuldu. 86 m³ atık depolama alanı kazanıldı. 16 bin 757 litre petrolden tasarruf edilmiş oldu.</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518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9860E1-5684-447F-8B00-CFCB571BC48C}"/>
              </a:ext>
            </a:extLst>
          </p:cNvPr>
          <p:cNvSpPr>
            <a:spLocks noGrp="1"/>
          </p:cNvSpPr>
          <p:nvPr>
            <p:ph type="title"/>
          </p:nvPr>
        </p:nvSpPr>
        <p:spPr>
          <a:xfrm>
            <a:off x="1080409" y="1171448"/>
            <a:ext cx="9867331" cy="868081"/>
          </a:xfrm>
        </p:spPr>
        <p:txBody>
          <a:bodyPr anchor="ctr">
            <a:normAutofit/>
          </a:bodyPr>
          <a:lstStyle/>
          <a:p>
            <a:r>
              <a:rPr lang="en-GB" sz="2800" b="1" i="0" dirty="0">
                <a:effectLst/>
                <a:latin typeface="Times New Roman" panose="02020603050405020304" pitchFamily="18" charset="0"/>
                <a:ea typeface="Times New Roman" panose="02020603050405020304" pitchFamily="18" charset="0"/>
              </a:rPr>
              <a:t>II. </a:t>
            </a:r>
            <a:r>
              <a:rPr lang="en-GB" sz="2800" b="1" i="0" dirty="0" err="1">
                <a:effectLst/>
                <a:latin typeface="Times New Roman" panose="02020603050405020304" pitchFamily="18" charset="0"/>
                <a:ea typeface="Times New Roman" panose="02020603050405020304" pitchFamily="18" charset="0"/>
              </a:rPr>
              <a:t>Sorumluluk</a:t>
            </a:r>
            <a:br>
              <a:rPr lang="tr-TR" sz="2800" dirty="0">
                <a:effectLst/>
                <a:latin typeface="Times New Roman" panose="02020603050405020304" pitchFamily="18" charset="0"/>
                <a:ea typeface="Times New Roman" panose="02020603050405020304" pitchFamily="18" charset="0"/>
              </a:rPr>
            </a:br>
            <a:endParaRPr lang="tr-TR" sz="2800" dirty="0"/>
          </a:p>
        </p:txBody>
      </p:sp>
      <p:sp>
        <p:nvSpPr>
          <p:cNvPr id="3" name="İçerik Yer Tutucusu 2">
            <a:extLst>
              <a:ext uri="{FF2B5EF4-FFF2-40B4-BE49-F238E27FC236}">
                <a16:creationId xmlns:a16="http://schemas.microsoft.com/office/drawing/2014/main" id="{1E1EB015-316A-49E6-BFA5-4CE19EE74B11}"/>
              </a:ext>
            </a:extLst>
          </p:cNvPr>
          <p:cNvSpPr>
            <a:spLocks noGrp="1"/>
          </p:cNvSpPr>
          <p:nvPr>
            <p:ph idx="1"/>
          </p:nvPr>
        </p:nvSpPr>
        <p:spPr>
          <a:xfrm>
            <a:off x="991738" y="1782501"/>
            <a:ext cx="9867331" cy="2837052"/>
          </a:xfrm>
        </p:spPr>
        <p:txBody>
          <a:bodyPr anchor="ctr">
            <a:normAutofit/>
          </a:bodyPr>
          <a:lstStyle/>
          <a:p>
            <a:pPr marL="0" indent="0" algn="just">
              <a:buNone/>
            </a:pPr>
            <a:r>
              <a:rPr lang="tr-TR" dirty="0">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Harcama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Yetkilileri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harcama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talimatlarının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bütçe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yetki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esaslarına</a:t>
            </a:r>
            <a:r>
              <a:rPr lang="en-GB" sz="2400" dirty="0">
                <a:effectLst/>
                <a:latin typeface="Times New Roman" panose="02020603050405020304" pitchFamily="18" charset="0"/>
                <a:ea typeface="Times New Roman" panose="02020603050405020304" pitchFamily="18" charset="0"/>
              </a:rPr>
              <a:t>, kanun, </a:t>
            </a:r>
            <a:r>
              <a:rPr lang="en-GB" sz="2400" dirty="0" err="1">
                <a:effectLst/>
                <a:latin typeface="Times New Roman" panose="02020603050405020304" pitchFamily="18" charset="0"/>
                <a:ea typeface="Times New Roman" panose="02020603050405020304" pitchFamily="18" charset="0"/>
              </a:rPr>
              <a:t>tüzük</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yönetmelikler</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ile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diğer</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mevzuatlara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uygun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olmasından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ödeneklerin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etkili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ekonomik</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verimli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kullanılmasından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a:t>
            </a:r>
            <a:r>
              <a:rPr lang="en-GB" sz="2400" dirty="0">
                <a:effectLst/>
                <a:latin typeface="Times New Roman" panose="02020603050405020304" pitchFamily="18" charset="0"/>
                <a:ea typeface="Times New Roman" panose="02020603050405020304" pitchFamily="18" charset="0"/>
              </a:rPr>
              <a:t> 5018 </a:t>
            </a:r>
            <a:r>
              <a:rPr lang="en-GB" sz="2400" dirty="0" err="1">
                <a:effectLst/>
                <a:latin typeface="Times New Roman" panose="02020603050405020304" pitchFamily="18" charset="0"/>
                <a:ea typeface="Times New Roman" panose="02020603050405020304" pitchFamily="18" charset="0"/>
              </a:rPr>
              <a:t>sayılı</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Kamu</a:t>
            </a:r>
            <a:r>
              <a:rPr lang="en-GB" sz="2400" dirty="0">
                <a:effectLst/>
                <a:latin typeface="Times New Roman" panose="02020603050405020304" pitchFamily="18" charset="0"/>
                <a:ea typeface="Times New Roman" panose="02020603050405020304" pitchFamily="18" charset="0"/>
              </a:rPr>
              <a:t> Mali </a:t>
            </a:r>
            <a:r>
              <a:rPr lang="en-GB" sz="2400" dirty="0" err="1">
                <a:effectLst/>
                <a:latin typeface="Times New Roman" panose="02020603050405020304" pitchFamily="18" charset="0"/>
                <a:ea typeface="Times New Roman" panose="02020603050405020304" pitchFamily="18" charset="0"/>
              </a:rPr>
              <a:t>Yönetimi</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ve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Kontrol</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Kanununu</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çerçevesinde</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yapmakla</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mükellef</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oldukları</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hususlarından</a:t>
            </a:r>
            <a:r>
              <a:rPr lang="en-GB" sz="2400" dirty="0">
                <a:effectLst/>
                <a:latin typeface="Times New Roman" panose="02020603050405020304" pitchFamily="18" charset="0"/>
                <a:ea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rPr>
              <a:t>sorumludurlar</a:t>
            </a:r>
            <a:r>
              <a:rPr lang="en-GB" sz="2400" dirty="0">
                <a:effectLst/>
                <a:latin typeface="Times New Roman" panose="02020603050405020304" pitchFamily="18" charset="0"/>
                <a:ea typeface="Times New Roman" panose="02020603050405020304" pitchFamily="18" charset="0"/>
              </a:rPr>
              <a:t>.</a:t>
            </a:r>
            <a:endParaRPr lang="tr-TR" sz="2400" dirty="0">
              <a:effectLst/>
              <a:latin typeface="Times New Roman" panose="02020603050405020304" pitchFamily="18" charset="0"/>
              <a:ea typeface="Times New Roman" panose="02020603050405020304" pitchFamily="18" charset="0"/>
            </a:endParaRPr>
          </a:p>
          <a:p>
            <a:endParaRPr lang="tr-TR" dirty="0"/>
          </a:p>
        </p:txBody>
      </p:sp>
      <p:pic>
        <p:nvPicPr>
          <p:cNvPr id="11" name="Resim 10">
            <a:extLst>
              <a:ext uri="{FF2B5EF4-FFF2-40B4-BE49-F238E27FC236}">
                <a16:creationId xmlns:a16="http://schemas.microsoft.com/office/drawing/2014/main" id="{190F3099-F351-4534-BA23-3E330B788F14}"/>
              </a:ext>
            </a:extLst>
          </p:cNvPr>
          <p:cNvPicPr>
            <a:picLocks noChangeAspect="1"/>
          </p:cNvPicPr>
          <p:nvPr/>
        </p:nvPicPr>
        <p:blipFill>
          <a:blip r:embed="rId2"/>
          <a:stretch>
            <a:fillRect/>
          </a:stretch>
        </p:blipFill>
        <p:spPr>
          <a:xfrm>
            <a:off x="68319" y="6116783"/>
            <a:ext cx="672763" cy="672763"/>
          </a:xfrm>
          <a:prstGeom prst="rect">
            <a:avLst/>
          </a:prstGeom>
        </p:spPr>
      </p:pic>
    </p:spTree>
    <p:extLst>
      <p:ext uri="{BB962C8B-B14F-4D97-AF65-F5344CB8AC3E}">
        <p14:creationId xmlns:p14="http://schemas.microsoft.com/office/powerpoint/2010/main" val="2581411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Metin kutusu 3">
            <a:extLst>
              <a:ext uri="{FF2B5EF4-FFF2-40B4-BE49-F238E27FC236}">
                <a16:creationId xmlns:a16="http://schemas.microsoft.com/office/drawing/2014/main" id="{170543AF-5A7F-78A2-8364-8C44F00E77DD}"/>
              </a:ext>
            </a:extLst>
          </p:cNvPr>
          <p:cNvSpPr txBox="1"/>
          <p:nvPr/>
        </p:nvSpPr>
        <p:spPr>
          <a:xfrm>
            <a:off x="813460" y="1025053"/>
            <a:ext cx="6115792" cy="369332"/>
          </a:xfrm>
          <a:prstGeom prst="rect">
            <a:avLst/>
          </a:prstGeom>
          <a:noFill/>
        </p:spPr>
        <p:txBody>
          <a:bodyPr wrap="square">
            <a:spAutoFit/>
          </a:bodyPr>
          <a:lstStyle/>
          <a:p>
            <a:pPr>
              <a:spcAft>
                <a:spcPts val="1950"/>
              </a:spcAft>
            </a:pPr>
            <a:r>
              <a:rPr lang="tr-TR" sz="1800" b="1" i="1" u="sng" dirty="0" err="1">
                <a:solidFill>
                  <a:srgbClr val="222222"/>
                </a:solidFill>
                <a:effectLst/>
                <a:latin typeface="Times New Roman" panose="02020603050405020304" pitchFamily="18" charset="0"/>
                <a:ea typeface="Times New Roman" panose="02020603050405020304" pitchFamily="18" charset="0"/>
              </a:rPr>
              <a:t>BAİBÜ’de</a:t>
            </a:r>
            <a:r>
              <a:rPr lang="tr-TR" sz="1800" b="1" i="1" u="sng" dirty="0">
                <a:solidFill>
                  <a:srgbClr val="222222"/>
                </a:solidFill>
                <a:effectLst/>
                <a:latin typeface="Times New Roman" panose="02020603050405020304" pitchFamily="18" charset="0"/>
                <a:ea typeface="Times New Roman" panose="02020603050405020304" pitchFamily="18" charset="0"/>
              </a:rPr>
              <a:t> Enerji Verimliliği Paneli Düzenlendi;</a:t>
            </a:r>
            <a:endParaRPr lang="tr-TR" sz="1800" dirty="0">
              <a:effectLst/>
              <a:latin typeface="Times New Roman" panose="02020603050405020304" pitchFamily="18" charset="0"/>
              <a:ea typeface="Times New Roman" panose="02020603050405020304" pitchFamily="18" charset="0"/>
            </a:endParaRPr>
          </a:p>
        </p:txBody>
      </p:sp>
      <p:sp>
        <p:nvSpPr>
          <p:cNvPr id="10" name="Metin kutusu 9">
            <a:extLst>
              <a:ext uri="{FF2B5EF4-FFF2-40B4-BE49-F238E27FC236}">
                <a16:creationId xmlns:a16="http://schemas.microsoft.com/office/drawing/2014/main" id="{DA252C4C-E8F8-054D-272A-8A0B2D4248DF}"/>
              </a:ext>
            </a:extLst>
          </p:cNvPr>
          <p:cNvSpPr txBox="1"/>
          <p:nvPr/>
        </p:nvSpPr>
        <p:spPr>
          <a:xfrm>
            <a:off x="694706" y="1534862"/>
            <a:ext cx="6115792" cy="2951064"/>
          </a:xfrm>
          <a:prstGeom prst="rect">
            <a:avLst/>
          </a:prstGeom>
          <a:noFill/>
        </p:spPr>
        <p:txBody>
          <a:bodyPr wrap="square">
            <a:spAutoFit/>
          </a:bodyPr>
          <a:lstStyle/>
          <a:p>
            <a:pPr algn="just">
              <a:lnSpc>
                <a:spcPct val="150000"/>
              </a:lnSpc>
            </a:pPr>
            <a:r>
              <a:rPr lang="en-GB" sz="1800" dirty="0" err="1">
                <a:solidFill>
                  <a:srgbClr val="222222"/>
                </a:solidFill>
                <a:effectLst/>
                <a:latin typeface="Times New Roman" panose="02020603050405020304" pitchFamily="18" charset="0"/>
                <a:ea typeface="Times New Roman" panose="02020603050405020304" pitchFamily="18" charset="0"/>
              </a:rPr>
              <a:t>Üniversitemiz</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Çevre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Koordinatörlüğü</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tarafından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Enerji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Verimliliği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konulu</a:t>
            </a:r>
            <a:r>
              <a:rPr lang="en-GB" sz="1800" dirty="0">
                <a:solidFill>
                  <a:srgbClr val="222222"/>
                </a:solidFill>
                <a:effectLst/>
                <a:latin typeface="Times New Roman" panose="02020603050405020304" pitchFamily="18" charset="0"/>
                <a:ea typeface="Times New Roman" panose="02020603050405020304" pitchFamily="18" charset="0"/>
              </a:rPr>
              <a:t> panel </a:t>
            </a:r>
            <a:r>
              <a:rPr lang="en-GB" sz="1800" dirty="0" err="1">
                <a:solidFill>
                  <a:srgbClr val="222222"/>
                </a:solidFill>
                <a:effectLst/>
                <a:latin typeface="Times New Roman" panose="02020603050405020304" pitchFamily="18" charset="0"/>
                <a:ea typeface="Times New Roman" panose="02020603050405020304" pitchFamily="18" charset="0"/>
              </a:rPr>
              <a:t>düzenlendi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Üniversitemiz</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Enerji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Yöneticisi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Yapı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İşleri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Teknik </a:t>
            </a:r>
            <a:r>
              <a:rPr lang="en-GB" sz="1800" dirty="0" err="1">
                <a:solidFill>
                  <a:srgbClr val="222222"/>
                </a:solidFill>
                <a:effectLst/>
                <a:latin typeface="Times New Roman" panose="02020603050405020304" pitchFamily="18" charset="0"/>
                <a:ea typeface="Times New Roman" panose="02020603050405020304" pitchFamily="18" charset="0"/>
              </a:rPr>
              <a:t>Daire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Başkanlığı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personeli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Elektrik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Elektronik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Yüksek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Mühendisi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Haluk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Yıldız</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panelde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enerji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verimliliği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üzerine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bilgiler</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paylaştı</a:t>
            </a:r>
            <a:r>
              <a:rPr lang="en-GB" sz="1800" dirty="0">
                <a:solidFill>
                  <a:srgbClr val="222222"/>
                </a:solidFill>
                <a:effectLst/>
                <a:latin typeface="Times New Roman" panose="02020603050405020304" pitchFamily="18" charset="0"/>
                <a:ea typeface="Times New Roman" panose="02020603050405020304" pitchFamily="18" charset="0"/>
              </a:rPr>
              <a:t>: “Eski </a:t>
            </a:r>
            <a:r>
              <a:rPr lang="en-GB" sz="1800" dirty="0" err="1">
                <a:solidFill>
                  <a:srgbClr val="222222"/>
                </a:solidFill>
                <a:effectLst/>
                <a:latin typeface="Times New Roman" panose="02020603050405020304" pitchFamily="18" charset="0"/>
                <a:ea typeface="Times New Roman" panose="02020603050405020304" pitchFamily="18" charset="0"/>
              </a:rPr>
              <a:t>teknoloji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kullanılan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yüksek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elektrik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tüketen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binalarımızda</a:t>
            </a:r>
            <a:r>
              <a:rPr lang="en-GB" sz="1800" dirty="0">
                <a:solidFill>
                  <a:srgbClr val="222222"/>
                </a:solidFill>
                <a:effectLst/>
                <a:latin typeface="Times New Roman" panose="02020603050405020304" pitchFamily="18" charset="0"/>
                <a:ea typeface="Times New Roman" panose="02020603050405020304" pitchFamily="18" charset="0"/>
              </a:rPr>
              <a:t> yeni </a:t>
            </a:r>
            <a:r>
              <a:rPr lang="en-GB" sz="1800" dirty="0" err="1">
                <a:solidFill>
                  <a:srgbClr val="222222"/>
                </a:solidFill>
                <a:effectLst/>
                <a:latin typeface="Times New Roman" panose="02020603050405020304" pitchFamily="18" charset="0"/>
                <a:ea typeface="Times New Roman" panose="02020603050405020304" pitchFamily="18" charset="0"/>
              </a:rPr>
              <a:t>nesil</a:t>
            </a:r>
            <a:r>
              <a:rPr lang="en-GB" sz="1800" dirty="0">
                <a:solidFill>
                  <a:srgbClr val="222222"/>
                </a:solidFill>
                <a:effectLst/>
                <a:latin typeface="Times New Roman" panose="02020603050405020304" pitchFamily="18" charset="0"/>
                <a:ea typeface="Times New Roman" panose="02020603050405020304" pitchFamily="18" charset="0"/>
              </a:rPr>
              <a:t> led </a:t>
            </a:r>
            <a:r>
              <a:rPr lang="en-GB" sz="1800" dirty="0" err="1">
                <a:solidFill>
                  <a:srgbClr val="222222"/>
                </a:solidFill>
                <a:effectLst/>
                <a:latin typeface="Times New Roman" panose="02020603050405020304" pitchFamily="18" charset="0"/>
                <a:ea typeface="Times New Roman" panose="02020603050405020304" pitchFamily="18" charset="0"/>
              </a:rPr>
              <a:t>aydınlatma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ile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dönüşümü</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gerçekleştirdik</a:t>
            </a:r>
            <a:r>
              <a:rPr lang="en-GB" sz="1800" dirty="0">
                <a:solidFill>
                  <a:srgbClr val="222222"/>
                </a:solidFill>
                <a:effectLst/>
                <a:latin typeface="Times New Roman" panose="02020603050405020304" pitchFamily="18" charset="0"/>
                <a:ea typeface="Times New Roman" panose="02020603050405020304" pitchFamily="18" charset="0"/>
              </a:rPr>
              <a:t>.” Dedi.</a:t>
            </a:r>
            <a:endParaRPr lang="tr-TR" sz="1800" dirty="0">
              <a:effectLst/>
              <a:latin typeface="Times New Roman" panose="02020603050405020304" pitchFamily="18" charset="0"/>
              <a:ea typeface="Times New Roman" panose="02020603050405020304" pitchFamily="18" charset="0"/>
            </a:endParaRPr>
          </a:p>
        </p:txBody>
      </p:sp>
      <p:pic>
        <p:nvPicPr>
          <p:cNvPr id="2" name="Resim 1">
            <a:extLst>
              <a:ext uri="{FF2B5EF4-FFF2-40B4-BE49-F238E27FC236}">
                <a16:creationId xmlns:a16="http://schemas.microsoft.com/office/drawing/2014/main" id="{B0881C67-60F2-9CA5-EA3D-CF36F1F10E97}"/>
              </a:ext>
            </a:extLst>
          </p:cNvPr>
          <p:cNvPicPr>
            <a:picLocks noChangeAspect="1"/>
          </p:cNvPicPr>
          <p:nvPr/>
        </p:nvPicPr>
        <p:blipFill>
          <a:blip r:embed="rId2"/>
          <a:stretch>
            <a:fillRect/>
          </a:stretch>
        </p:blipFill>
        <p:spPr>
          <a:xfrm>
            <a:off x="7139465" y="1686296"/>
            <a:ext cx="4712109" cy="3142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5873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Metin kutusu 2">
            <a:extLst>
              <a:ext uri="{FF2B5EF4-FFF2-40B4-BE49-F238E27FC236}">
                <a16:creationId xmlns:a16="http://schemas.microsoft.com/office/drawing/2014/main" id="{3F2BD8E5-6319-9A94-E6DD-49337E1DD89D}"/>
              </a:ext>
            </a:extLst>
          </p:cNvPr>
          <p:cNvSpPr txBox="1"/>
          <p:nvPr/>
        </p:nvSpPr>
        <p:spPr>
          <a:xfrm>
            <a:off x="623454" y="1025053"/>
            <a:ext cx="9054935" cy="458074"/>
          </a:xfrm>
          <a:prstGeom prst="rect">
            <a:avLst/>
          </a:prstGeom>
          <a:noFill/>
        </p:spPr>
        <p:txBody>
          <a:bodyPr wrap="square">
            <a:spAutoFit/>
          </a:bodyPr>
          <a:lstStyle/>
          <a:p>
            <a:pPr algn="just">
              <a:lnSpc>
                <a:spcPct val="150000"/>
              </a:lnSpc>
            </a:pPr>
            <a:r>
              <a:rPr lang="en-GB" sz="1800" b="1" i="1" u="sng" dirty="0">
                <a:effectLst/>
                <a:latin typeface="Times New Roman" panose="02020603050405020304" pitchFamily="18" charset="0"/>
                <a:ea typeface="Times New Roman" panose="02020603050405020304" pitchFamily="18" charset="0"/>
              </a:rPr>
              <a:t>11 </a:t>
            </a:r>
            <a:r>
              <a:rPr lang="en-GB" sz="1800" b="1" i="1" u="sng" dirty="0" err="1">
                <a:effectLst/>
                <a:latin typeface="Times New Roman" panose="02020603050405020304" pitchFamily="18" charset="0"/>
                <a:ea typeface="Times New Roman" panose="02020603050405020304" pitchFamily="18" charset="0"/>
              </a:rPr>
              <a:t>Kasım</a:t>
            </a:r>
            <a:r>
              <a:rPr lang="en-GB" sz="1800" b="1" i="1" u="sng" dirty="0">
                <a:effectLst/>
                <a:latin typeface="Times New Roman" panose="02020603050405020304" pitchFamily="18" charset="0"/>
                <a:ea typeface="Times New Roman" panose="02020603050405020304" pitchFamily="18" charset="0"/>
              </a:rPr>
              <a:t> Milli </a:t>
            </a:r>
            <a:r>
              <a:rPr lang="en-GB" sz="1800" b="1" i="1" u="sng" dirty="0" err="1">
                <a:effectLst/>
                <a:latin typeface="Times New Roman" panose="02020603050405020304" pitchFamily="18" charset="0"/>
                <a:ea typeface="Times New Roman" panose="02020603050405020304" pitchFamily="18" charset="0"/>
              </a:rPr>
              <a:t>Ağaçlandırma</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Günü’nde</a:t>
            </a:r>
            <a:r>
              <a:rPr lang="en-GB" sz="1800" b="1" i="1" u="sng" dirty="0">
                <a:effectLst/>
                <a:latin typeface="Times New Roman" panose="02020603050405020304" pitchFamily="18" charset="0"/>
                <a:ea typeface="Times New Roman" panose="02020603050405020304" pitchFamily="18" charset="0"/>
              </a:rPr>
              <a:t> 1923 Fidan </a:t>
            </a:r>
            <a:r>
              <a:rPr lang="en-GB" sz="1800" b="1" i="1" u="sng" dirty="0" err="1">
                <a:effectLst/>
                <a:latin typeface="Times New Roman" panose="02020603050405020304" pitchFamily="18" charset="0"/>
                <a:ea typeface="Times New Roman" panose="02020603050405020304" pitchFamily="18" charset="0"/>
              </a:rPr>
              <a:t>Toprakla</a:t>
            </a:r>
            <a:r>
              <a:rPr lang="en-GB" sz="1800" b="1" i="1" u="sng" dirty="0">
                <a:effectLst/>
                <a:latin typeface="Times New Roman" panose="02020603050405020304" pitchFamily="18" charset="0"/>
                <a:ea typeface="Times New Roman" panose="02020603050405020304" pitchFamily="18" charset="0"/>
              </a:rPr>
              <a:t> </a:t>
            </a:r>
            <a:r>
              <a:rPr lang="en-GB" sz="1800" b="1" i="1" u="sng" dirty="0" err="1">
                <a:effectLst/>
                <a:latin typeface="Times New Roman" panose="02020603050405020304" pitchFamily="18" charset="0"/>
                <a:ea typeface="Times New Roman" panose="02020603050405020304" pitchFamily="18" charset="0"/>
              </a:rPr>
              <a:t>Buluştu</a:t>
            </a:r>
            <a:r>
              <a:rPr lang="en-GB" sz="1800" b="1" i="1" u="sng"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
        <p:nvSpPr>
          <p:cNvPr id="8" name="Metin kutusu 7">
            <a:extLst>
              <a:ext uri="{FF2B5EF4-FFF2-40B4-BE49-F238E27FC236}">
                <a16:creationId xmlns:a16="http://schemas.microsoft.com/office/drawing/2014/main" id="{1AA00BEF-2FE8-10B5-A550-9FDE8C76CD1B}"/>
              </a:ext>
            </a:extLst>
          </p:cNvPr>
          <p:cNvSpPr txBox="1"/>
          <p:nvPr/>
        </p:nvSpPr>
        <p:spPr>
          <a:xfrm>
            <a:off x="813460" y="1640822"/>
            <a:ext cx="6115792" cy="2951064"/>
          </a:xfrm>
          <a:prstGeom prst="rect">
            <a:avLst/>
          </a:prstGeom>
          <a:noFill/>
        </p:spPr>
        <p:txBody>
          <a:bodyPr wrap="square">
            <a:spAutoFit/>
          </a:bodyPr>
          <a:lstStyle/>
          <a:p>
            <a:pPr algn="just">
              <a:lnSpc>
                <a:spcPct val="150000"/>
              </a:lnSpc>
            </a:pPr>
            <a:r>
              <a:rPr lang="en-GB" sz="1800" dirty="0" err="1">
                <a:solidFill>
                  <a:srgbClr val="222222"/>
                </a:solidFill>
                <a:effectLst/>
                <a:latin typeface="Times New Roman" panose="02020603050405020304" pitchFamily="18" charset="0"/>
                <a:ea typeface="Times New Roman" panose="02020603050405020304" pitchFamily="18" charset="0"/>
              </a:rPr>
              <a:t>Üniversitemiz</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Sürdürülebilir</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Çevre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Topluluğu</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Çevre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Koordinatörlüğü’nce</a:t>
            </a:r>
            <a:r>
              <a:rPr lang="en-GB" sz="1800" dirty="0">
                <a:solidFill>
                  <a:srgbClr val="222222"/>
                </a:solidFill>
                <a:effectLst/>
                <a:latin typeface="Times New Roman" panose="02020603050405020304" pitchFamily="18" charset="0"/>
                <a:ea typeface="Times New Roman" panose="02020603050405020304" pitchFamily="18" charset="0"/>
              </a:rPr>
              <a:t>, 11 </a:t>
            </a:r>
            <a:r>
              <a:rPr lang="en-GB" sz="1800" dirty="0" err="1">
                <a:solidFill>
                  <a:srgbClr val="222222"/>
                </a:solidFill>
                <a:effectLst/>
                <a:latin typeface="Times New Roman" panose="02020603050405020304" pitchFamily="18" charset="0"/>
                <a:ea typeface="Times New Roman" panose="02020603050405020304" pitchFamily="18" charset="0"/>
              </a:rPr>
              <a:t>Kasım</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Millî</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Ağaçlandırma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Günü</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dolayısıyla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düzenlenen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etkinlikte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Cumhuriyetimizin</a:t>
            </a:r>
            <a:r>
              <a:rPr lang="en-GB" sz="1800" dirty="0">
                <a:solidFill>
                  <a:srgbClr val="222222"/>
                </a:solidFill>
                <a:effectLst/>
                <a:latin typeface="Times New Roman" panose="02020603050405020304" pitchFamily="18" charset="0"/>
                <a:ea typeface="Times New Roman" panose="02020603050405020304" pitchFamily="18" charset="0"/>
              </a:rPr>
              <a:t> 100’üncü </a:t>
            </a:r>
            <a:r>
              <a:rPr lang="en-GB" sz="1800" dirty="0" err="1">
                <a:solidFill>
                  <a:srgbClr val="222222"/>
                </a:solidFill>
                <a:effectLst/>
                <a:latin typeface="Times New Roman" panose="02020603050405020304" pitchFamily="18" charset="0"/>
                <a:ea typeface="Times New Roman" panose="02020603050405020304" pitchFamily="18" charset="0"/>
              </a:rPr>
              <a:t>yılı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nedeniyle</a:t>
            </a:r>
            <a:r>
              <a:rPr lang="en-GB" sz="1800" dirty="0">
                <a:solidFill>
                  <a:srgbClr val="222222"/>
                </a:solidFill>
                <a:effectLst/>
                <a:latin typeface="Times New Roman" panose="02020603050405020304" pitchFamily="18" charset="0"/>
                <a:ea typeface="Times New Roman" panose="02020603050405020304" pitchFamily="18" charset="0"/>
              </a:rPr>
              <a:t> 1923 </a:t>
            </a:r>
            <a:r>
              <a:rPr lang="en-GB" sz="1800" dirty="0" err="1">
                <a:solidFill>
                  <a:srgbClr val="222222"/>
                </a:solidFill>
                <a:effectLst/>
                <a:latin typeface="Times New Roman" panose="02020603050405020304" pitchFamily="18" charset="0"/>
                <a:ea typeface="Times New Roman" panose="02020603050405020304" pitchFamily="18" charset="0"/>
              </a:rPr>
              <a:t>fidan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toprakla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buluşturuldu</a:t>
            </a:r>
            <a:r>
              <a:rPr lang="en-GB" sz="1800" dirty="0">
                <a:solidFill>
                  <a:srgbClr val="222222"/>
                </a:solidFill>
                <a:effectLst/>
                <a:latin typeface="Times New Roman" panose="02020603050405020304" pitchFamily="18" charset="0"/>
                <a:ea typeface="Times New Roman" panose="02020603050405020304" pitchFamily="18" charset="0"/>
              </a:rPr>
              <a:t>. 11 </a:t>
            </a:r>
            <a:r>
              <a:rPr lang="en-GB" sz="1800" dirty="0" err="1">
                <a:solidFill>
                  <a:srgbClr val="222222"/>
                </a:solidFill>
                <a:effectLst/>
                <a:latin typeface="Times New Roman" panose="02020603050405020304" pitchFamily="18" charset="0"/>
                <a:ea typeface="Times New Roman" panose="02020603050405020304" pitchFamily="18" charset="0"/>
              </a:rPr>
              <a:t>Kasım</a:t>
            </a:r>
            <a:r>
              <a:rPr lang="en-GB" sz="1800" dirty="0">
                <a:solidFill>
                  <a:srgbClr val="222222"/>
                </a:solidFill>
                <a:effectLst/>
                <a:latin typeface="Times New Roman" panose="02020603050405020304" pitchFamily="18" charset="0"/>
                <a:ea typeface="Times New Roman" panose="02020603050405020304" pitchFamily="18" charset="0"/>
              </a:rPr>
              <a:t> Milli </a:t>
            </a:r>
            <a:r>
              <a:rPr lang="en-GB" sz="1800" dirty="0" err="1">
                <a:solidFill>
                  <a:srgbClr val="222222"/>
                </a:solidFill>
                <a:effectLst/>
                <a:latin typeface="Times New Roman" panose="02020603050405020304" pitchFamily="18" charset="0"/>
                <a:ea typeface="Times New Roman" panose="02020603050405020304" pitchFamily="18" charset="0"/>
              </a:rPr>
              <a:t>Ağaçlandırma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Günü</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etkinlikleri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kapsamında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Gölköy</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Kampüsümüzdeki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İzzet</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Baysal</a:t>
            </a:r>
            <a:r>
              <a:rPr lang="en-GB" sz="1800" dirty="0">
                <a:solidFill>
                  <a:srgbClr val="222222"/>
                </a:solidFill>
                <a:effectLst/>
                <a:latin typeface="Times New Roman" panose="02020603050405020304" pitchFamily="18" charset="0"/>
                <a:ea typeface="Times New Roman" panose="02020603050405020304" pitchFamily="18" charset="0"/>
              </a:rPr>
              <a:t> KYK </a:t>
            </a:r>
            <a:r>
              <a:rPr lang="en-GB" sz="1800" dirty="0" err="1">
                <a:solidFill>
                  <a:srgbClr val="222222"/>
                </a:solidFill>
                <a:effectLst/>
                <a:latin typeface="Times New Roman" panose="02020603050405020304" pitchFamily="18" charset="0"/>
                <a:ea typeface="Times New Roman" panose="02020603050405020304" pitchFamily="18" charset="0"/>
              </a:rPr>
              <a:t>Yurdu</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önündeki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alanda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saat</a:t>
            </a:r>
            <a:r>
              <a:rPr lang="en-GB" sz="1800" dirty="0">
                <a:solidFill>
                  <a:srgbClr val="222222"/>
                </a:solidFill>
                <a:effectLst/>
                <a:latin typeface="Times New Roman" panose="02020603050405020304" pitchFamily="18" charset="0"/>
                <a:ea typeface="Times New Roman" panose="02020603050405020304" pitchFamily="18" charset="0"/>
              </a:rPr>
              <a:t> 11.11’de </a:t>
            </a:r>
            <a:r>
              <a:rPr lang="en-GB" sz="1800" dirty="0" err="1">
                <a:solidFill>
                  <a:srgbClr val="222222"/>
                </a:solidFill>
                <a:effectLst/>
                <a:latin typeface="Times New Roman" panose="02020603050405020304" pitchFamily="18" charset="0"/>
                <a:ea typeface="Times New Roman" panose="02020603050405020304" pitchFamily="18" charset="0"/>
              </a:rPr>
              <a:t>fidan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dikim</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etkinliği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gerçekleştirildi</a:t>
            </a:r>
            <a:r>
              <a:rPr lang="en-GB" sz="1800"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pic>
        <p:nvPicPr>
          <p:cNvPr id="11266" name="Picture 2">
            <a:extLst>
              <a:ext uri="{FF2B5EF4-FFF2-40B4-BE49-F238E27FC236}">
                <a16:creationId xmlns:a16="http://schemas.microsoft.com/office/drawing/2014/main" id="{F1AC5399-75AC-9020-D6E9-F8819F138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9590" y="971431"/>
            <a:ext cx="4001984" cy="22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DA124E85-9DA4-285A-0BDA-5EAD10308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590" y="3876930"/>
            <a:ext cx="4001984" cy="22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82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8BE0BD0B-859C-44B2-81AD-E4F5D61092F7}"/>
              </a:ext>
            </a:extLst>
          </p:cNvPr>
          <p:cNvSpPr txBox="1">
            <a:spLocks/>
          </p:cNvSpPr>
          <p:nvPr/>
        </p:nvSpPr>
        <p:spPr>
          <a:xfrm>
            <a:off x="813460" y="115784"/>
            <a:ext cx="11038114" cy="549234"/>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tr-TR" sz="2400" b="1" dirty="0">
                <a:solidFill>
                  <a:schemeClr val="tx1"/>
                </a:solidFill>
              </a:rPr>
              <a:t>2023 Yılında Neleri Yaptık?</a:t>
            </a:r>
          </a:p>
        </p:txBody>
      </p:sp>
      <p:sp>
        <p:nvSpPr>
          <p:cNvPr id="7" name="Metin kutusu 6">
            <a:extLst>
              <a:ext uri="{FF2B5EF4-FFF2-40B4-BE49-F238E27FC236}">
                <a16:creationId xmlns:a16="http://schemas.microsoft.com/office/drawing/2014/main" id="{DD7E24A3-8E37-E399-B08C-F9DBC6F7801F}"/>
              </a:ext>
            </a:extLst>
          </p:cNvPr>
          <p:cNvSpPr txBox="1"/>
          <p:nvPr/>
        </p:nvSpPr>
        <p:spPr>
          <a:xfrm>
            <a:off x="469075" y="435981"/>
            <a:ext cx="6115792" cy="589072"/>
          </a:xfrm>
          <a:prstGeom prst="rect">
            <a:avLst/>
          </a:prstGeom>
          <a:noFill/>
        </p:spPr>
        <p:txBody>
          <a:bodyPr wrap="square">
            <a:spAutoFit/>
          </a:bodyPr>
          <a:lstStyle/>
          <a:p>
            <a:pPr indent="449580" algn="just">
              <a:lnSpc>
                <a:spcPct val="150000"/>
              </a:lnSpc>
            </a:pPr>
            <a:r>
              <a:rPr lang="en-GB" sz="2400" b="1" dirty="0">
                <a:latin typeface="+mj-lt"/>
                <a:ea typeface="+mj-ea"/>
                <a:cs typeface="+mj-cs"/>
              </a:rPr>
              <a:t>PROJE BILGILERI </a:t>
            </a:r>
            <a:endParaRPr lang="tr-TR" sz="2400" b="1" dirty="0">
              <a:latin typeface="+mj-lt"/>
              <a:ea typeface="+mj-ea"/>
              <a:cs typeface="+mj-cs"/>
            </a:endParaRPr>
          </a:p>
        </p:txBody>
      </p:sp>
      <p:sp>
        <p:nvSpPr>
          <p:cNvPr id="9" name="Rectangle 3">
            <a:extLst>
              <a:ext uri="{FF2B5EF4-FFF2-40B4-BE49-F238E27FC236}">
                <a16:creationId xmlns:a16="http://schemas.microsoft.com/office/drawing/2014/main" id="{DBA60F6A-41FE-3245-3267-0F0B2B20340C}"/>
              </a:ext>
            </a:extLst>
          </p:cNvPr>
          <p:cNvSpPr>
            <a:spLocks noChangeArrowheads="1"/>
          </p:cNvSpPr>
          <p:nvPr/>
        </p:nvSpPr>
        <p:spPr bwMode="auto">
          <a:xfrm>
            <a:off x="5914160" y="69133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3" name="Metin kutusu 2">
            <a:extLst>
              <a:ext uri="{FF2B5EF4-FFF2-40B4-BE49-F238E27FC236}">
                <a16:creationId xmlns:a16="http://schemas.microsoft.com/office/drawing/2014/main" id="{3F2BD8E5-6319-9A94-E6DD-49337E1DD89D}"/>
              </a:ext>
            </a:extLst>
          </p:cNvPr>
          <p:cNvSpPr txBox="1"/>
          <p:nvPr/>
        </p:nvSpPr>
        <p:spPr>
          <a:xfrm>
            <a:off x="623454" y="1025053"/>
            <a:ext cx="9054935" cy="511935"/>
          </a:xfrm>
          <a:prstGeom prst="rect">
            <a:avLst/>
          </a:prstGeom>
          <a:noFill/>
        </p:spPr>
        <p:txBody>
          <a:bodyPr wrap="square">
            <a:spAutoFit/>
          </a:bodyPr>
          <a:lstStyle/>
          <a:p>
            <a:pPr>
              <a:lnSpc>
                <a:spcPts val="3750"/>
              </a:lnSpc>
              <a:spcBef>
                <a:spcPts val="1200"/>
              </a:spcBef>
              <a:spcAft>
                <a:spcPts val="525"/>
              </a:spcAft>
              <a:tabLst>
                <a:tab pos="226695" algn="l"/>
              </a:tabLst>
            </a:pPr>
            <a:r>
              <a:rPr lang="en-GB" sz="1800" b="1" i="1" u="sng" kern="0">
                <a:solidFill>
                  <a:srgbClr val="000000"/>
                </a:solidFill>
                <a:effectLst/>
                <a:latin typeface="Times New Roman" panose="02020603050405020304" pitchFamily="18" charset="0"/>
                <a:ea typeface="Times New Roman" panose="02020603050405020304" pitchFamily="18" charset="0"/>
              </a:rPr>
              <a:t>Üniversitemizin GreenMetric Sıralaması Yükseldi;</a:t>
            </a:r>
            <a:endParaRPr lang="tr-TR" sz="1800" b="1" kern="0">
              <a:effectLst/>
              <a:latin typeface="Times New Roman" panose="02020603050405020304" pitchFamily="18" charset="0"/>
              <a:ea typeface="Times New Roman" panose="02020603050405020304" pitchFamily="18" charset="0"/>
            </a:endParaRPr>
          </a:p>
        </p:txBody>
      </p:sp>
      <p:sp>
        <p:nvSpPr>
          <p:cNvPr id="8" name="Metin kutusu 7">
            <a:extLst>
              <a:ext uri="{FF2B5EF4-FFF2-40B4-BE49-F238E27FC236}">
                <a16:creationId xmlns:a16="http://schemas.microsoft.com/office/drawing/2014/main" id="{1AA00BEF-2FE8-10B5-A550-9FDE8C76CD1B}"/>
              </a:ext>
            </a:extLst>
          </p:cNvPr>
          <p:cNvSpPr txBox="1"/>
          <p:nvPr/>
        </p:nvSpPr>
        <p:spPr>
          <a:xfrm>
            <a:off x="813460" y="1640822"/>
            <a:ext cx="10646228" cy="1289071"/>
          </a:xfrm>
          <a:prstGeom prst="rect">
            <a:avLst/>
          </a:prstGeom>
          <a:noFill/>
        </p:spPr>
        <p:txBody>
          <a:bodyPr wrap="square">
            <a:spAutoFit/>
          </a:bodyPr>
          <a:lstStyle/>
          <a:p>
            <a:pPr algn="just">
              <a:lnSpc>
                <a:spcPct val="150000"/>
              </a:lnSpc>
            </a:pPr>
            <a:r>
              <a:rPr lang="en-GB" sz="1800" dirty="0" err="1">
                <a:solidFill>
                  <a:srgbClr val="222222"/>
                </a:solidFill>
                <a:effectLst/>
                <a:latin typeface="Times New Roman" panose="02020603050405020304" pitchFamily="18" charset="0"/>
                <a:ea typeface="Times New Roman" panose="02020603050405020304" pitchFamily="18" charset="0"/>
              </a:rPr>
              <a:t>Üniversitemiz</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dünya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üniversitelerini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çevre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bilinci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sürdürülebilirlik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açısından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değerlendiren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GreenMetric</a:t>
            </a:r>
            <a:r>
              <a:rPr lang="en-GB" sz="1800" dirty="0">
                <a:solidFill>
                  <a:srgbClr val="222222"/>
                </a:solidFill>
                <a:effectLst/>
                <a:latin typeface="Times New Roman" panose="02020603050405020304" pitchFamily="18" charset="0"/>
                <a:ea typeface="Times New Roman" panose="02020603050405020304" pitchFamily="18" charset="0"/>
              </a:rPr>
              <a:t> 2023 </a:t>
            </a:r>
            <a:r>
              <a:rPr lang="en-GB" sz="1800" dirty="0" err="1">
                <a:solidFill>
                  <a:srgbClr val="222222"/>
                </a:solidFill>
                <a:effectLst/>
                <a:latin typeface="Times New Roman" panose="02020603050405020304" pitchFamily="18" charset="0"/>
                <a:ea typeface="Times New Roman" panose="02020603050405020304" pitchFamily="18" charset="0"/>
              </a:rPr>
              <a:t>sıralamasında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geçen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yıl</a:t>
            </a:r>
            <a:r>
              <a:rPr lang="en-GB" sz="1800" dirty="0">
                <a:solidFill>
                  <a:srgbClr val="222222"/>
                </a:solidFill>
                <a:effectLst/>
                <a:latin typeface="Times New Roman" panose="02020603050405020304" pitchFamily="18" charset="0"/>
                <a:ea typeface="Times New Roman" panose="02020603050405020304" pitchFamily="18" charset="0"/>
              </a:rPr>
              <a:t> 4 bin 930 </a:t>
            </a:r>
            <a:r>
              <a:rPr lang="en-GB" sz="1800" dirty="0" err="1">
                <a:solidFill>
                  <a:srgbClr val="222222"/>
                </a:solidFill>
                <a:effectLst/>
                <a:latin typeface="Times New Roman" panose="02020603050405020304" pitchFamily="18" charset="0"/>
                <a:ea typeface="Times New Roman" panose="02020603050405020304" pitchFamily="18" charset="0"/>
              </a:rPr>
              <a:t>olan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toplam</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puanını</a:t>
            </a:r>
            <a:r>
              <a:rPr lang="en-GB" sz="1800" dirty="0">
                <a:solidFill>
                  <a:srgbClr val="222222"/>
                </a:solidFill>
                <a:effectLst/>
                <a:latin typeface="Times New Roman" panose="02020603050405020304" pitchFamily="18" charset="0"/>
                <a:ea typeface="Times New Roman" panose="02020603050405020304" pitchFamily="18" charset="0"/>
              </a:rPr>
              <a:t> 5 bin 605’e </a:t>
            </a:r>
            <a:r>
              <a:rPr lang="en-GB" sz="1800" dirty="0" err="1">
                <a:solidFill>
                  <a:srgbClr val="222222"/>
                </a:solidFill>
                <a:effectLst/>
                <a:latin typeface="Times New Roman" panose="02020603050405020304" pitchFamily="18" charset="0"/>
                <a:ea typeface="Times New Roman" panose="02020603050405020304" pitchFamily="18" charset="0"/>
              </a:rPr>
              <a:t>çıkararak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genel</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sıralamada</a:t>
            </a:r>
            <a:r>
              <a:rPr lang="en-GB" sz="1800" dirty="0">
                <a:solidFill>
                  <a:srgbClr val="222222"/>
                </a:solidFill>
                <a:effectLst/>
                <a:latin typeface="Times New Roman" panose="02020603050405020304" pitchFamily="18" charset="0"/>
                <a:ea typeface="Times New Roman" panose="02020603050405020304" pitchFamily="18" charset="0"/>
              </a:rPr>
              <a:t> 1183 </a:t>
            </a:r>
            <a:r>
              <a:rPr lang="en-GB" sz="1800" dirty="0" err="1">
                <a:solidFill>
                  <a:srgbClr val="222222"/>
                </a:solidFill>
                <a:effectLst/>
                <a:latin typeface="Times New Roman" panose="02020603050405020304" pitchFamily="18" charset="0"/>
                <a:ea typeface="Times New Roman" panose="02020603050405020304" pitchFamily="18" charset="0"/>
              </a:rPr>
              <a:t>üniversite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arasında</a:t>
            </a:r>
            <a:r>
              <a:rPr lang="en-GB" sz="1800" dirty="0">
                <a:solidFill>
                  <a:srgbClr val="222222"/>
                </a:solidFill>
                <a:effectLst/>
                <a:latin typeface="Times New Roman" panose="02020603050405020304" pitchFamily="18" charset="0"/>
                <a:ea typeface="Times New Roman" panose="02020603050405020304" pitchFamily="18" charset="0"/>
              </a:rPr>
              <a:t> 678’e </a:t>
            </a:r>
            <a:r>
              <a:rPr lang="en-GB" sz="1800" dirty="0" err="1">
                <a:solidFill>
                  <a:srgbClr val="222222"/>
                </a:solidFill>
                <a:effectLst/>
                <a:latin typeface="Times New Roman" panose="02020603050405020304" pitchFamily="18" charset="0"/>
                <a:ea typeface="Times New Roman" panose="02020603050405020304" pitchFamily="18" charset="0"/>
              </a:rPr>
              <a:t>yükseldi</a:t>
            </a:r>
            <a:r>
              <a:rPr lang="en-GB" sz="1800"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pic>
        <p:nvPicPr>
          <p:cNvPr id="12290" name="Picture 2">
            <a:extLst>
              <a:ext uri="{FF2B5EF4-FFF2-40B4-BE49-F238E27FC236}">
                <a16:creationId xmlns:a16="http://schemas.microsoft.com/office/drawing/2014/main" id="{1B00229F-3958-EBE8-668C-C25279114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625" y="3429000"/>
            <a:ext cx="529116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a:extLst>
              <a:ext uri="{FF2B5EF4-FFF2-40B4-BE49-F238E27FC236}">
                <a16:creationId xmlns:a16="http://schemas.microsoft.com/office/drawing/2014/main" id="{7F96C2BE-B99F-066E-EB76-D9E9A7AB6D6F}"/>
              </a:ext>
            </a:extLst>
          </p:cNvPr>
          <p:cNvSpPr txBox="1"/>
          <p:nvPr/>
        </p:nvSpPr>
        <p:spPr>
          <a:xfrm>
            <a:off x="813460" y="3373678"/>
            <a:ext cx="5658592" cy="1704569"/>
          </a:xfrm>
          <a:prstGeom prst="rect">
            <a:avLst/>
          </a:prstGeom>
          <a:noFill/>
        </p:spPr>
        <p:txBody>
          <a:bodyPr wrap="square">
            <a:spAutoFit/>
          </a:bodyPr>
          <a:lstStyle/>
          <a:p>
            <a:pPr algn="just">
              <a:lnSpc>
                <a:spcPct val="150000"/>
              </a:lnSpc>
            </a:pPr>
            <a:r>
              <a:rPr lang="en-GB" sz="1800" dirty="0" err="1">
                <a:solidFill>
                  <a:srgbClr val="222222"/>
                </a:solidFill>
                <a:effectLst/>
                <a:latin typeface="Times New Roman" panose="02020603050405020304" pitchFamily="18" charset="0"/>
                <a:ea typeface="Times New Roman" panose="02020603050405020304" pitchFamily="18" charset="0"/>
              </a:rPr>
              <a:t>GreenMetric</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derecelendirme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sisteminde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üniversiteler</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bu</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yıl</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yapı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alt </a:t>
            </a:r>
            <a:r>
              <a:rPr lang="en-GB" sz="1800" dirty="0" err="1">
                <a:solidFill>
                  <a:srgbClr val="222222"/>
                </a:solidFill>
                <a:effectLst/>
                <a:latin typeface="Times New Roman" panose="02020603050405020304" pitchFamily="18" charset="0"/>
                <a:ea typeface="Times New Roman" panose="02020603050405020304" pitchFamily="18" charset="0"/>
              </a:rPr>
              <a:t>yapı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enerji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iklim</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değişikliği</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atık</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su</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toplu</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taşıma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eğitim</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ve</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araştırma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alanlarında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aldıkları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puanların</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toplamı</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doğrultusunda</a:t>
            </a:r>
            <a:r>
              <a:rPr lang="en-GB" sz="1800" dirty="0">
                <a:solidFill>
                  <a:srgbClr val="222222"/>
                </a:solidFill>
                <a:effectLst/>
                <a:latin typeface="Times New Roman" panose="02020603050405020304" pitchFamily="18" charset="0"/>
                <a:ea typeface="Times New Roman" panose="02020603050405020304" pitchFamily="18" charset="0"/>
              </a:rPr>
              <a:t> </a:t>
            </a:r>
            <a:r>
              <a:rPr lang="en-GB" sz="1800" dirty="0" err="1">
                <a:solidFill>
                  <a:srgbClr val="222222"/>
                </a:solidFill>
                <a:effectLst/>
                <a:latin typeface="Times New Roman" panose="02020603050405020304" pitchFamily="18" charset="0"/>
                <a:ea typeface="Times New Roman" panose="02020603050405020304" pitchFamily="18" charset="0"/>
              </a:rPr>
              <a:t>sıralandı</a:t>
            </a:r>
            <a:r>
              <a:rPr lang="en-GB" sz="1800" dirty="0">
                <a:solidFill>
                  <a:srgbClr val="222222"/>
                </a:solidFill>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4896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a:extLst>
              <a:ext uri="{FF2B5EF4-FFF2-40B4-BE49-F238E27FC236}">
                <a16:creationId xmlns:a16="http://schemas.microsoft.com/office/drawing/2014/main" id="{5DCA93A6-3E05-4104-8B43-C030B31F7B39}"/>
              </a:ext>
            </a:extLst>
          </p:cNvPr>
          <p:cNvGraphicFramePr>
            <a:graphicFrameLocks noGrp="1"/>
          </p:cNvGraphicFramePr>
          <p:nvPr>
            <p:extLst>
              <p:ext uri="{D42A27DB-BD31-4B8C-83A1-F6EECF244321}">
                <p14:modId xmlns:p14="http://schemas.microsoft.com/office/powerpoint/2010/main" val="562001202"/>
              </p:ext>
            </p:extLst>
          </p:nvPr>
        </p:nvGraphicFramePr>
        <p:xfrm>
          <a:off x="825500" y="2"/>
          <a:ext cx="11366500" cy="6857998"/>
        </p:xfrm>
        <a:graphic>
          <a:graphicData uri="http://schemas.openxmlformats.org/drawingml/2006/table">
            <a:tbl>
              <a:tblPr firstRow="1" firstCol="1" bandRow="1"/>
              <a:tblGrid>
                <a:gridCol w="1959024">
                  <a:extLst>
                    <a:ext uri="{9D8B030D-6E8A-4147-A177-3AD203B41FA5}">
                      <a16:colId xmlns:a16="http://schemas.microsoft.com/office/drawing/2014/main" val="101875223"/>
                    </a:ext>
                  </a:extLst>
                </a:gridCol>
                <a:gridCol w="878554">
                  <a:extLst>
                    <a:ext uri="{9D8B030D-6E8A-4147-A177-3AD203B41FA5}">
                      <a16:colId xmlns:a16="http://schemas.microsoft.com/office/drawing/2014/main" val="3780173111"/>
                    </a:ext>
                  </a:extLst>
                </a:gridCol>
                <a:gridCol w="4486797">
                  <a:extLst>
                    <a:ext uri="{9D8B030D-6E8A-4147-A177-3AD203B41FA5}">
                      <a16:colId xmlns:a16="http://schemas.microsoft.com/office/drawing/2014/main" val="2135133666"/>
                    </a:ext>
                  </a:extLst>
                </a:gridCol>
                <a:gridCol w="4042125">
                  <a:extLst>
                    <a:ext uri="{9D8B030D-6E8A-4147-A177-3AD203B41FA5}">
                      <a16:colId xmlns:a16="http://schemas.microsoft.com/office/drawing/2014/main" val="1327119647"/>
                    </a:ext>
                  </a:extLst>
                </a:gridCol>
              </a:tblGrid>
              <a:tr h="437444">
                <a:tc gridSpan="4">
                  <a:txBody>
                    <a:bodyPr/>
                    <a:lstStyle/>
                    <a:p>
                      <a:pPr indent="449580" algn="ctr">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Birimin Çalışan Akademik/İdari Personel memnuniyeti için yaptığı iyileştirmeler</a:t>
                      </a:r>
                      <a:endParaRPr lang="tr-TR"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D4D1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500611463"/>
                  </a:ext>
                </a:extLst>
              </a:tr>
              <a:tr h="666477">
                <a:tc>
                  <a:txBody>
                    <a:bodyPr/>
                    <a:lstStyle/>
                    <a:p>
                      <a:pPr algn="ctr">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2023 yılı içinde aşağıdaki faaliyetlerden hangileri hangi sayıda yapıldı?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2A3"/>
                    </a:solidFill>
                  </a:tcPr>
                </a:tc>
                <a:tc>
                  <a:txBody>
                    <a:bodyPr/>
                    <a:lstStyle/>
                    <a:p>
                      <a:pPr algn="ctr">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Yapıldı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Yapılmadı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2A3"/>
                    </a:solidFill>
                  </a:tcPr>
                </a:tc>
                <a:tc>
                  <a:txBody>
                    <a:bodyPr/>
                    <a:lstStyle/>
                    <a:p>
                      <a:pPr algn="ctr">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Yapıldı ise ne şekilde ve kaç defa açıklayınız</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2A3"/>
                    </a:solidFill>
                  </a:tcPr>
                </a:tc>
                <a:tc>
                  <a:txBody>
                    <a:bodyPr/>
                    <a:lstStyle/>
                    <a:p>
                      <a:pPr algn="ctr">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konuda önümüzdeki yıla ait bir planlama var mı?</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C2A3"/>
                    </a:solidFill>
                  </a:tcPr>
                </a:tc>
                <a:extLst>
                  <a:ext uri="{0D108BD9-81ED-4DB2-BD59-A6C34878D82A}">
                    <a16:rowId xmlns:a16="http://schemas.microsoft.com/office/drawing/2014/main" val="1828117933"/>
                  </a:ext>
                </a:extLst>
              </a:tr>
              <a:tr h="434498">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Görev tanımlarının çıkarılması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Daire Başkanlığımızdan tarafından çıkartılmıştır. ÜBYS sürecine entegrasyon işlemi tamamlanmıştır.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Sisteme gerekli eklemeler yapılarak personele tebliğ edilmiş ve süreç tamamlanmıştır.</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1127855475"/>
                  </a:ext>
                </a:extLst>
              </a:tr>
              <a:tr h="434498">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Personelin yetkinliğe göre iş dağılımının yapılması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Daire Başkanlığımızdan tarafından çıkartılmıştır. ÜBYS sürecine entegrasyon işlemi tamamlanmıştır.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Görev tanımlarının sisteme eklemesi ile yetkinliğe göre iş dağılımı yapılmış ve süreç tamamlanmıştır.</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2904028196"/>
                  </a:ext>
                </a:extLst>
              </a:tr>
              <a:tr h="834016">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 memnuniyetini ölçmek için faaliyetler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 memnuniyetine ilişkin Cumhurbaşkanlığı İnsan Kaynakları Başkanlığının yapmış olduğu anketler doğrultusunda Üniversite birimleri ile memnuniyeti artırmaya yönelik toplantılar yapılmıştır. Süreç halen devam etmektedir. </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Üniversitemiz birimleri ile alınan kararlar doğrultusunda personelin memnuniyetini ölçmek üzere belirlenen ilkeler doğrultusunda işlem tesis edilecektir.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770328862"/>
                  </a:ext>
                </a:extLst>
              </a:tr>
              <a:tr h="834016">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Personele kendini geliştirme için sunulan eğitim imkanları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 CB İnsan Kaynakları Ofisince ve Personel Dairesi Başkanlığınca verilen hizmet içi eğitimlerle desteklenmiştir. Başkanlığımız personeli 2023 yılında 17 adet hizmet içi eğitim almıştır. </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Personel Daire Başkanlığı tarafından kişisel gelişime yönelik eğitimlerin artırılması; Birim içerisinde ise mevzuat ve görev alanına yönelik eğitim çalışmalarının planlanmasına devam edilecektir.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635793682"/>
                  </a:ext>
                </a:extLst>
              </a:tr>
              <a:tr h="834016">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Personelin kurum aidiyetini artırmak için yapılan faaliyetler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DFCC"/>
                    </a:solidFill>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 memnuniyetine ilişkin Cumhurbaşkanlığı İnsan Kaynakları Başkanlığının yapmış olduğu anketler doğrultusunda Üniversite birimleri ile memnuniyeti artırmaya yönelik toplantılar yapılmıştır. Süreç halen devam etmektedir. </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Üniversitemiz birimleri ile alınan kararlar doğrultusunda personelin memnuniyeti ölçmek üzere belirlenen ilkeler doğrultusunda işlem tesis edilecektir.</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2173726053"/>
                  </a:ext>
                </a:extLst>
              </a:tr>
              <a:tr h="625972">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Çalışanların fiziki ortam iyileştirmesi için yapılan faaliyetler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DFCC"/>
                    </a:solidFill>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Yapılmadı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a:effectLst/>
                          <a:latin typeface="Times New Roman" panose="02020603050405020304" pitchFamily="18" charset="0"/>
                          <a:ea typeface="Calibri" panose="020F0502020204030204" pitchFamily="34" charset="0"/>
                          <a:cs typeface="Times New Roman" panose="02020603050405020304" pitchFamily="18" charset="0"/>
                        </a:rPr>
                        <a:t> Başkanlığımız fiziki mekân hususunda yetersiz olup, sürece ilişkin çalışmanlar ve bütçe talepleri devam etmektedir. </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Bütçe çalışmalarında fiziki mekâna ilişkin talepler yapılacaktır.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1671823740"/>
                  </a:ext>
                </a:extLst>
              </a:tr>
              <a:tr h="1757061">
                <a:tc>
                  <a:txBody>
                    <a:bodyPr/>
                    <a:lstStyle/>
                    <a:p>
                      <a:pPr algn="l">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Çalışanların motivasyonlarının arttırılması için yapılan faaliyetler</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DFCC"/>
                    </a:solidFill>
                  </a:tcPr>
                </a:tc>
                <a:tc>
                  <a:txBody>
                    <a:bodyPr/>
                    <a:lstStyle/>
                    <a:p>
                      <a:pPr algn="just">
                        <a:lnSpc>
                          <a:spcPct val="107000"/>
                        </a:lnSpc>
                        <a:spcAft>
                          <a:spcPts val="800"/>
                        </a:spcAft>
                      </a:pPr>
                      <a:r>
                        <a:rPr lang="tr-TR" sz="1200">
                          <a:effectLst/>
                          <a:latin typeface="Times New Roman" panose="02020603050405020304" pitchFamily="18" charset="0"/>
                          <a:ea typeface="Calibri" panose="020F0502020204030204" pitchFamily="34" charset="0"/>
                          <a:cs typeface="Times New Roman" panose="02020603050405020304" pitchFamily="18" charset="0"/>
                        </a:rPr>
                        <a:t>Yapıldı</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Personel memnuniyetine ilişkin Cumhurbaşkanlığı İnsan Kaynakları Başkanlığının yapmış olduğu anketler doğrultusunda Üniversite birimleri ile memnuniyeti artırmaya yönelik toplantılar yapılmıştır. Süreç halen devam etmektedir. </a:t>
                      </a:r>
                    </a:p>
                    <a:p>
                      <a:pPr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Ayrıca Birim içerisinde motivasyonuna yönelik çalışmalar yapılmaktadır. </a:t>
                      </a: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Üniversitemiz birimleri ile alınan kararlar doğrultusunda personelin memnuniyeti ölçmek üzere belirlenen ilkeler doğrultusunda işlem tesis edilecektir.</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tr-T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Birim içi motivasyonu artırmaya yönelik çalışanların taktir edilmesi vb. motivasyonu artırmaya yönelik çalışmalara devam edilecektir. </a:t>
                      </a:r>
                      <a:endParaRPr lang="tr-TR"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34" marR="45434" marT="63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DE3"/>
                    </a:solidFill>
                  </a:tcPr>
                </a:tc>
                <a:extLst>
                  <a:ext uri="{0D108BD9-81ED-4DB2-BD59-A6C34878D82A}">
                    <a16:rowId xmlns:a16="http://schemas.microsoft.com/office/drawing/2014/main" val="124657730"/>
                  </a:ext>
                </a:extLst>
              </a:tr>
            </a:tbl>
          </a:graphicData>
        </a:graphic>
      </p:graphicFrame>
    </p:spTree>
    <p:extLst>
      <p:ext uri="{BB962C8B-B14F-4D97-AF65-F5344CB8AC3E}">
        <p14:creationId xmlns:p14="http://schemas.microsoft.com/office/powerpoint/2010/main" val="3583815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ED9C69-72A1-4628-A9B2-9823DADDC608}"/>
              </a:ext>
            </a:extLst>
          </p:cNvPr>
          <p:cNvSpPr>
            <a:spLocks noGrp="1"/>
          </p:cNvSpPr>
          <p:nvPr>
            <p:ph type="title"/>
          </p:nvPr>
        </p:nvSpPr>
        <p:spPr>
          <a:xfrm>
            <a:off x="837210" y="92034"/>
            <a:ext cx="9601200" cy="525483"/>
          </a:xfrm>
        </p:spPr>
        <p:txBody>
          <a:bodyPr>
            <a:noAutofit/>
          </a:bodyPr>
          <a:lstStyle/>
          <a:p>
            <a:pPr marL="228600" indent="-228600">
              <a:lnSpc>
                <a:spcPct val="150000"/>
              </a:lnSpc>
              <a:spcBef>
                <a:spcPts val="1200"/>
              </a:spcBef>
              <a:spcAft>
                <a:spcPts val="300"/>
              </a:spcAft>
              <a:tabLst>
                <a:tab pos="226695" algn="l"/>
              </a:tabLst>
            </a:pPr>
            <a:r>
              <a:rPr lang="en-GB" sz="2000" b="1" kern="0" cap="small" spc="25" dirty="0">
                <a:solidFill>
                  <a:schemeClr val="tx1"/>
                </a:solidFill>
                <a:effectLst/>
                <a:latin typeface="Times New Roman" panose="02020603050405020304" pitchFamily="18" charset="0"/>
                <a:ea typeface="Times New Roman" panose="02020603050405020304" pitchFamily="18" charset="0"/>
              </a:rPr>
              <a:t>V- ÖNERİ VE TEDBİRLER</a:t>
            </a:r>
            <a:br>
              <a:rPr lang="tr-TR" sz="2000" b="1" kern="0" dirty="0">
                <a:solidFill>
                  <a:schemeClr val="tx1"/>
                </a:solidFill>
                <a:effectLst/>
                <a:latin typeface="Times New Roman" panose="02020603050405020304" pitchFamily="18" charset="0"/>
                <a:ea typeface="Times New Roman" panose="02020603050405020304" pitchFamily="18" charset="0"/>
              </a:rPr>
            </a:br>
            <a:endParaRPr lang="tr-TR" sz="2000" dirty="0">
              <a:solidFill>
                <a:schemeClr val="tx1"/>
              </a:solidFill>
            </a:endParaRPr>
          </a:p>
        </p:txBody>
      </p:sp>
      <p:sp>
        <p:nvSpPr>
          <p:cNvPr id="3" name="İçerik Yer Tutucusu 2">
            <a:extLst>
              <a:ext uri="{FF2B5EF4-FFF2-40B4-BE49-F238E27FC236}">
                <a16:creationId xmlns:a16="http://schemas.microsoft.com/office/drawing/2014/main" id="{7533BCD5-1019-4D5C-8820-DC280CE15891}"/>
              </a:ext>
            </a:extLst>
          </p:cNvPr>
          <p:cNvSpPr>
            <a:spLocks noGrp="1"/>
          </p:cNvSpPr>
          <p:nvPr>
            <p:ph idx="1"/>
          </p:nvPr>
        </p:nvSpPr>
        <p:spPr>
          <a:xfrm>
            <a:off x="837209" y="617517"/>
            <a:ext cx="11216245" cy="6148449"/>
          </a:xfrm>
        </p:spPr>
        <p:txBody>
          <a:bodyPr>
            <a:normAutofit fontScale="70000" lnSpcReduction="20000"/>
          </a:bodyPr>
          <a:lstStyle/>
          <a:p>
            <a:pPr indent="0" algn="just">
              <a:lnSpc>
                <a:spcPct val="150000"/>
              </a:lnSpc>
              <a:buNone/>
            </a:pPr>
            <a:r>
              <a:rPr lang="tr-TR" sz="1800" dirty="0">
                <a:effectLst/>
                <a:latin typeface="Times New Roman" panose="02020603050405020304" pitchFamily="18" charset="0"/>
                <a:ea typeface="Times New Roman" panose="02020603050405020304" pitchFamily="18" charset="0"/>
              </a:rPr>
              <a:t>2023 yılının birimimiz açısından başarılı geçtiği söylenebilir. Birimimizin asıl görevleri arasında sayılan ihalelerin hazırlanması, uygulanması ve tamamlanması hususlarında gerekenler layıkıyla yapılmıştır. Diğer görevlerde geciktirilmeden yerine getirilmiştir. </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Personelin iş motivasyonunu ve kurum aidiyetini artırıcı kaynaklar / etkinlikler ortaya konulmalı, gerçekleştirilecek organizasyonlar vasıtası ile çalışanlar arasında kuvvetli ilişkiler kurulması sağlanmalıdır. Bunun iş performansını arttıracağı muhakkaktır.</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Bütçe harcamalarında önceden hedeflenen plan ve programlarda sapmalar minimum seviyeye indirilmelidir.</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Bütçenin yıllık olması itibarıyla mevzuata göre satın alımların belirli bir plan ve program dâhilinde yapılması önem arz etmektedir.</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Birimimizi ilgilendiren hukuki işler ve süreçlerde Hukuk Müşavirliği ile daha fazla koordineli ve işbirliği içinde çalışacak şekilde alt yapının oluşturulması hem Üniversitemiz açısından hem dairemiz açısından ilerde karşılaşılabilecek olumsuzlukları engellemeye yardımcı olacaktır. Danışma görevinin Hukuk Müşavirliğince daha etkin hale getirilmesiyle birimler güçlü bir işbirliği içinde çalışacaktır. </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Çalışan ile çalışmayan arasındaki ayrım yapılarak çalışanın mükâfatlandırılması, personelin motivasyon ve iş verimini daha da artıracaktır.</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Üniversitemiz birimleri arası iletişimin artırılması ve bu konuda gerekli desteklerin sağlanması, iş bölümlerinin sağlıklı bir şekilde yapılması iş akışının devamlılığını sağlayacaktır.</a:t>
            </a:r>
          </a:p>
          <a:p>
            <a:pPr marL="342900" lvl="0" indent="-342900" algn="just">
              <a:lnSpc>
                <a:spcPct val="150000"/>
              </a:lnSpc>
              <a:spcAft>
                <a:spcPts val="0"/>
              </a:spcAft>
              <a:buFont typeface="+mj-lt"/>
              <a:buAutoNum type="arabicPeriod"/>
            </a:pPr>
            <a:r>
              <a:rPr lang="tr-TR" sz="1800" dirty="0">
                <a:effectLst/>
                <a:latin typeface="Times New Roman" panose="02020603050405020304" pitchFamily="18" charset="0"/>
                <a:ea typeface="Times New Roman" panose="02020603050405020304" pitchFamily="18" charset="0"/>
              </a:rPr>
              <a:t>Üniversitemize birçok bina kazandırılmasında gayretle ve azimle çalışan personelimizin fiziki şartları oldukça yetersizdir. Bir binanın bodrum katında faaliyet göstermeye çalışan personelimiz için uygun bir binada uygun çalışma alanlarında görev yapması verimliliğinin daha da artmasına sebebiyet verecektir.</a:t>
            </a:r>
          </a:p>
          <a:p>
            <a:pPr marL="342900" lvl="0" indent="-342900" algn="just">
              <a:spcAft>
                <a:spcPts val="0"/>
              </a:spcAft>
              <a:buFont typeface="+mj-lt"/>
              <a:buAutoNum type="arabicPeriod"/>
            </a:pPr>
            <a:r>
              <a:rPr lang="tr-TR" sz="2000" dirty="0" err="1">
                <a:latin typeface="Times New Roman" panose="02020603050405020304" pitchFamily="18" charset="0"/>
                <a:ea typeface="Times New Roman" panose="02020603050405020304" pitchFamily="18" charset="0"/>
              </a:rPr>
              <a:t>Swot</a:t>
            </a:r>
            <a:r>
              <a:rPr lang="tr-TR" sz="2000" dirty="0">
                <a:latin typeface="Times New Roman" panose="02020603050405020304" pitchFamily="18" charset="0"/>
                <a:ea typeface="Times New Roman" panose="02020603050405020304" pitchFamily="18" charset="0"/>
              </a:rPr>
              <a:t> Analizinde yer alan «</a:t>
            </a:r>
            <a:r>
              <a:rPr lang="tr-TR" b="1" dirty="0">
                <a:latin typeface="Times New Roman" panose="02020603050405020304" pitchFamily="18" charset="0"/>
                <a:ea typeface="Times New Roman" panose="02020603050405020304" pitchFamily="18" charset="0"/>
              </a:rPr>
              <a:t>Güçlü</a:t>
            </a:r>
            <a:r>
              <a:rPr lang="tr-TR" sz="2000" dirty="0">
                <a:latin typeface="Times New Roman" panose="02020603050405020304" pitchFamily="18" charset="0"/>
                <a:ea typeface="Times New Roman" panose="02020603050405020304" pitchFamily="18" charset="0"/>
              </a:rPr>
              <a:t>»</a:t>
            </a:r>
            <a:r>
              <a:rPr lang="tr-TR" sz="2000" b="1" dirty="0">
                <a:latin typeface="Times New Roman" panose="02020603050405020304" pitchFamily="18" charset="0"/>
                <a:ea typeface="Times New Roman" panose="02020603050405020304" pitchFamily="18" charset="0"/>
              </a:rPr>
              <a:t> </a:t>
            </a:r>
            <a:r>
              <a:rPr lang="tr-TR" sz="2000" dirty="0">
                <a:latin typeface="Times New Roman" panose="02020603050405020304" pitchFamily="18" charset="0"/>
                <a:ea typeface="Times New Roman" panose="02020603050405020304" pitchFamily="18" charset="0"/>
              </a:rPr>
              <a:t> yönlerin geliştirilmesi, «</a:t>
            </a:r>
            <a:r>
              <a:rPr lang="tr-TR" b="1" dirty="0">
                <a:latin typeface="Times New Roman" panose="02020603050405020304" pitchFamily="18" charset="0"/>
                <a:ea typeface="Times New Roman" panose="02020603050405020304" pitchFamily="18" charset="0"/>
              </a:rPr>
              <a:t>Zayıf</a:t>
            </a:r>
            <a:r>
              <a:rPr lang="tr-TR" sz="2000" dirty="0">
                <a:latin typeface="Times New Roman" panose="02020603050405020304" pitchFamily="18" charset="0"/>
                <a:ea typeface="Times New Roman" panose="02020603050405020304" pitchFamily="18" charset="0"/>
              </a:rPr>
              <a:t>» Yönlerin Güçlendirilmesi, «</a:t>
            </a:r>
            <a:r>
              <a:rPr lang="tr-TR" b="1" dirty="0">
                <a:latin typeface="Times New Roman" panose="02020603050405020304" pitchFamily="18" charset="0"/>
                <a:ea typeface="Times New Roman" panose="02020603050405020304" pitchFamily="18" charset="0"/>
              </a:rPr>
              <a:t>Tehdit</a:t>
            </a:r>
            <a:r>
              <a:rPr lang="tr-TR" sz="2000" dirty="0">
                <a:latin typeface="Times New Roman" panose="02020603050405020304" pitchFamily="18" charset="0"/>
                <a:ea typeface="Times New Roman" panose="02020603050405020304" pitchFamily="18" charset="0"/>
              </a:rPr>
              <a:t>» Unsurlarının ortadan kaldırılması ve «</a:t>
            </a:r>
            <a:r>
              <a:rPr lang="tr-TR" b="1" dirty="0">
                <a:latin typeface="Times New Roman" panose="02020603050405020304" pitchFamily="18" charset="0"/>
                <a:ea typeface="Times New Roman" panose="02020603050405020304" pitchFamily="18" charset="0"/>
              </a:rPr>
              <a:t>Fırsat</a:t>
            </a:r>
            <a:r>
              <a:rPr lang="tr-TR" sz="2000" dirty="0">
                <a:latin typeface="Times New Roman" panose="02020603050405020304" pitchFamily="18" charset="0"/>
                <a:ea typeface="Times New Roman" panose="02020603050405020304" pitchFamily="18" charset="0"/>
              </a:rPr>
              <a:t>» hanemizdeki konuların etkin ve verimli değerlendirilmesi</a:t>
            </a:r>
          </a:p>
          <a:p>
            <a:pPr lvl="0" algn="ctr">
              <a:spcAft>
                <a:spcPts val="0"/>
              </a:spcAft>
            </a:pPr>
            <a:endParaRPr lang="tr-TR" sz="2000" i="1" dirty="0">
              <a:latin typeface="Times New Roman" panose="02020603050405020304" pitchFamily="18" charset="0"/>
              <a:ea typeface="Times New Roman" panose="02020603050405020304" pitchFamily="18" charset="0"/>
            </a:endParaRPr>
          </a:p>
          <a:p>
            <a:pPr marL="0" lvl="0" indent="0">
              <a:spcAft>
                <a:spcPts val="0"/>
              </a:spcAft>
              <a:buNone/>
            </a:pPr>
            <a:r>
              <a:rPr lang="tr-TR" sz="2000" i="1" dirty="0">
                <a:solidFill>
                  <a:srgbClr val="0070C0"/>
                </a:solidFill>
                <a:latin typeface="Times New Roman" panose="02020603050405020304" pitchFamily="18" charset="0"/>
                <a:ea typeface="Times New Roman" panose="02020603050405020304" pitchFamily="18" charset="0"/>
              </a:rPr>
              <a:t>                  hedeflerimize</a:t>
            </a:r>
            <a:r>
              <a:rPr lang="tr-TR" i="1" dirty="0">
                <a:solidFill>
                  <a:srgbClr val="0070C0"/>
                </a:solidFill>
                <a:latin typeface="Times New Roman" panose="02020603050405020304" pitchFamily="18" charset="0"/>
                <a:ea typeface="Times New Roman" panose="02020603050405020304" pitchFamily="18" charset="0"/>
              </a:rPr>
              <a:t> </a:t>
            </a:r>
            <a:r>
              <a:rPr lang="tr-TR" sz="3200" b="1" i="1" dirty="0">
                <a:solidFill>
                  <a:srgbClr val="0070C0"/>
                </a:solidFill>
                <a:latin typeface="Times New Roman" panose="02020603050405020304" pitchFamily="18" charset="0"/>
                <a:ea typeface="Times New Roman" panose="02020603050405020304" pitchFamily="18" charset="0"/>
              </a:rPr>
              <a:t>zaman kaybetmeden</a:t>
            </a:r>
            <a:r>
              <a:rPr lang="tr-TR" sz="3200" i="1" dirty="0">
                <a:solidFill>
                  <a:srgbClr val="0070C0"/>
                </a:solidFill>
                <a:latin typeface="Times New Roman" panose="02020603050405020304" pitchFamily="18" charset="0"/>
                <a:ea typeface="Times New Roman" panose="02020603050405020304" pitchFamily="18" charset="0"/>
              </a:rPr>
              <a:t>, </a:t>
            </a:r>
            <a:r>
              <a:rPr lang="tr-TR" sz="3200" b="1" i="1" dirty="0">
                <a:solidFill>
                  <a:srgbClr val="0070C0"/>
                </a:solidFill>
                <a:latin typeface="Times New Roman" panose="02020603050405020304" pitchFamily="18" charset="0"/>
                <a:ea typeface="Times New Roman" panose="02020603050405020304" pitchFamily="18" charset="0"/>
              </a:rPr>
              <a:t>güçlü</a:t>
            </a:r>
            <a:r>
              <a:rPr lang="tr-TR" sz="3200" i="1" dirty="0">
                <a:solidFill>
                  <a:srgbClr val="0070C0"/>
                </a:solidFill>
                <a:latin typeface="Times New Roman" panose="02020603050405020304" pitchFamily="18" charset="0"/>
                <a:ea typeface="Times New Roman" panose="02020603050405020304" pitchFamily="18" charset="0"/>
              </a:rPr>
              <a:t> </a:t>
            </a:r>
            <a:r>
              <a:rPr lang="tr-TR" sz="2000" i="1" dirty="0">
                <a:solidFill>
                  <a:srgbClr val="0070C0"/>
                </a:solidFill>
                <a:latin typeface="Times New Roman" panose="02020603050405020304" pitchFamily="18" charset="0"/>
                <a:ea typeface="Times New Roman" panose="02020603050405020304" pitchFamily="18" charset="0"/>
              </a:rPr>
              <a:t>ve</a:t>
            </a:r>
            <a:r>
              <a:rPr lang="tr-TR" i="1" dirty="0">
                <a:solidFill>
                  <a:srgbClr val="0070C0"/>
                </a:solidFill>
                <a:latin typeface="Times New Roman" panose="02020603050405020304" pitchFamily="18" charset="0"/>
                <a:ea typeface="Times New Roman" panose="02020603050405020304" pitchFamily="18" charset="0"/>
              </a:rPr>
              <a:t> </a:t>
            </a:r>
            <a:r>
              <a:rPr lang="tr-TR" sz="3200" b="1" i="1" dirty="0">
                <a:solidFill>
                  <a:srgbClr val="0070C0"/>
                </a:solidFill>
                <a:latin typeface="Times New Roman" panose="02020603050405020304" pitchFamily="18" charset="0"/>
                <a:ea typeface="Times New Roman" panose="02020603050405020304" pitchFamily="18" charset="0"/>
              </a:rPr>
              <a:t>sağlam</a:t>
            </a:r>
            <a:r>
              <a:rPr lang="tr-TR" sz="3200" i="1" dirty="0">
                <a:solidFill>
                  <a:srgbClr val="0070C0"/>
                </a:solidFill>
                <a:latin typeface="Times New Roman" panose="02020603050405020304" pitchFamily="18" charset="0"/>
                <a:ea typeface="Times New Roman" panose="02020603050405020304" pitchFamily="18" charset="0"/>
              </a:rPr>
              <a:t> </a:t>
            </a:r>
            <a:r>
              <a:rPr lang="tr-TR" sz="3200" b="1" i="1" dirty="0">
                <a:solidFill>
                  <a:srgbClr val="0070C0"/>
                </a:solidFill>
                <a:latin typeface="Times New Roman" panose="02020603050405020304" pitchFamily="18" charset="0"/>
                <a:ea typeface="Times New Roman" panose="02020603050405020304" pitchFamily="18" charset="0"/>
              </a:rPr>
              <a:t>adımlarla</a:t>
            </a:r>
            <a:r>
              <a:rPr lang="tr-TR" sz="3200" i="1" dirty="0">
                <a:solidFill>
                  <a:srgbClr val="0070C0"/>
                </a:solidFill>
                <a:latin typeface="Times New Roman" panose="02020603050405020304" pitchFamily="18" charset="0"/>
                <a:ea typeface="Times New Roman" panose="02020603050405020304" pitchFamily="18" charset="0"/>
              </a:rPr>
              <a:t> </a:t>
            </a:r>
            <a:r>
              <a:rPr lang="tr-TR" sz="2000" i="1" dirty="0">
                <a:solidFill>
                  <a:srgbClr val="0070C0"/>
                </a:solidFill>
                <a:latin typeface="Times New Roman" panose="02020603050405020304" pitchFamily="18" charset="0"/>
                <a:ea typeface="Times New Roman" panose="02020603050405020304" pitchFamily="18" charset="0"/>
              </a:rPr>
              <a:t>ulaşmamızı sağlayacaktır.</a:t>
            </a:r>
            <a:endParaRPr lang="tr-TR" dirty="0"/>
          </a:p>
        </p:txBody>
      </p:sp>
    </p:spTree>
    <p:extLst>
      <p:ext uri="{BB962C8B-B14F-4D97-AF65-F5344CB8AC3E}">
        <p14:creationId xmlns:p14="http://schemas.microsoft.com/office/powerpoint/2010/main" val="4153355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BB4CEC44-FAE3-56EC-7FA2-FE178468681D}"/>
              </a:ext>
            </a:extLst>
          </p:cNvPr>
          <p:cNvSpPr txBox="1">
            <a:spLocks/>
          </p:cNvSpPr>
          <p:nvPr/>
        </p:nvSpPr>
        <p:spPr>
          <a:xfrm>
            <a:off x="5792250" y="5712801"/>
            <a:ext cx="6237453" cy="94925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tr-TR"/>
              <a:t>TEŞEKKÜR EDERİM</a:t>
            </a:r>
            <a:endParaRPr lang="tr-TR" dirty="0"/>
          </a:p>
        </p:txBody>
      </p:sp>
      <p:pic>
        <p:nvPicPr>
          <p:cNvPr id="7" name="Resim 6" descr="harita, Hava fotoğrafçılığı, havadan, anten, kuş bakışı görünüm içeren bir resim&#10;&#10;Açıklama otomatik olarak oluşturuldu">
            <a:extLst>
              <a:ext uri="{FF2B5EF4-FFF2-40B4-BE49-F238E27FC236}">
                <a16:creationId xmlns:a16="http://schemas.microsoft.com/office/drawing/2014/main" id="{ACD51B2C-753D-AD16-D569-E57380138A80}"/>
              </a:ext>
            </a:extLst>
          </p:cNvPr>
          <p:cNvPicPr>
            <a:picLocks noChangeAspect="1"/>
          </p:cNvPicPr>
          <p:nvPr/>
        </p:nvPicPr>
        <p:blipFill>
          <a:blip r:embed="rId2">
            <a:clrChange>
              <a:clrFrom>
                <a:srgbClr val="06073F"/>
              </a:clrFrom>
              <a:clrTo>
                <a:srgbClr val="06073F">
                  <a:alpha val="0"/>
                </a:srgbClr>
              </a:clrTo>
            </a:clrChange>
            <a:alphaModFix amt="52000"/>
            <a:extLst>
              <a:ext uri="{28A0092B-C50C-407E-A947-70E740481C1C}">
                <a14:useLocalDpi xmlns:a14="http://schemas.microsoft.com/office/drawing/2010/main" val="0"/>
              </a:ext>
            </a:extLst>
          </a:blip>
          <a:stretch>
            <a:fillRect/>
          </a:stretch>
        </p:blipFill>
        <p:spPr>
          <a:xfrm>
            <a:off x="304801" y="283005"/>
            <a:ext cx="11781917" cy="5345899"/>
          </a:xfrm>
          <a:prstGeom prst="rect">
            <a:avLst/>
          </a:prstGeom>
        </p:spPr>
      </p:pic>
    </p:spTree>
    <p:extLst>
      <p:ext uri="{BB962C8B-B14F-4D97-AF65-F5344CB8AC3E}">
        <p14:creationId xmlns:p14="http://schemas.microsoft.com/office/powerpoint/2010/main" val="231720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544224-F18A-4056-BDAF-6A8442224241}"/>
              </a:ext>
            </a:extLst>
          </p:cNvPr>
          <p:cNvSpPr>
            <a:spLocks noGrp="1"/>
          </p:cNvSpPr>
          <p:nvPr>
            <p:ph type="title"/>
          </p:nvPr>
        </p:nvSpPr>
        <p:spPr>
          <a:xfrm>
            <a:off x="1371600" y="685800"/>
            <a:ext cx="9601200" cy="1021976"/>
          </a:xfrm>
        </p:spPr>
        <p:txBody>
          <a:bodyPr>
            <a:normAutofit/>
          </a:bodyPr>
          <a:lstStyle/>
          <a:p>
            <a:r>
              <a:rPr lang="en-GB" sz="2800" b="1" i="0" dirty="0">
                <a:effectLst/>
                <a:latin typeface="Times New Roman" panose="02020603050405020304" pitchFamily="18" charset="0"/>
                <a:ea typeface="Times New Roman" panose="02020603050405020304" pitchFamily="18" charset="0"/>
              </a:rPr>
              <a:t>C. </a:t>
            </a:r>
            <a:r>
              <a:rPr lang="en-GB" sz="2800" b="1" i="0" dirty="0" err="1">
                <a:effectLst/>
                <a:latin typeface="Times New Roman" panose="02020603050405020304" pitchFamily="18" charset="0"/>
                <a:ea typeface="Times New Roman" panose="02020603050405020304" pitchFamily="18" charset="0"/>
              </a:rPr>
              <a:t>İdareye</a:t>
            </a:r>
            <a:r>
              <a:rPr lang="en-GB" sz="2800" b="1" i="0" dirty="0">
                <a:effectLst/>
                <a:latin typeface="Times New Roman" panose="02020603050405020304" pitchFamily="18" charset="0"/>
                <a:ea typeface="Times New Roman" panose="02020603050405020304" pitchFamily="18" charset="0"/>
              </a:rPr>
              <a:t> </a:t>
            </a:r>
            <a:r>
              <a:rPr lang="en-GB" sz="2800" b="1" i="0" dirty="0" err="1">
                <a:effectLst/>
                <a:latin typeface="Times New Roman" panose="02020603050405020304" pitchFamily="18" charset="0"/>
                <a:ea typeface="Times New Roman" panose="02020603050405020304" pitchFamily="18" charset="0"/>
              </a:rPr>
              <a:t>İlişkin</a:t>
            </a:r>
            <a:r>
              <a:rPr lang="en-GB" sz="2800" b="1" i="0" dirty="0">
                <a:effectLst/>
                <a:latin typeface="Times New Roman" panose="02020603050405020304" pitchFamily="18" charset="0"/>
                <a:ea typeface="Times New Roman" panose="02020603050405020304" pitchFamily="18" charset="0"/>
              </a:rPr>
              <a:t> </a:t>
            </a:r>
            <a:r>
              <a:rPr lang="en-GB" sz="2800" b="1" i="0" dirty="0" err="1">
                <a:effectLst/>
                <a:latin typeface="Times New Roman" panose="02020603050405020304" pitchFamily="18" charset="0"/>
                <a:ea typeface="Times New Roman" panose="02020603050405020304" pitchFamily="18" charset="0"/>
              </a:rPr>
              <a:t>Bilgiler</a:t>
            </a:r>
            <a:br>
              <a:rPr lang="tr-TR" sz="2800" dirty="0">
                <a:effectLst/>
                <a:latin typeface="Times New Roman" panose="02020603050405020304" pitchFamily="18" charset="0"/>
                <a:ea typeface="Times New Roman" panose="02020603050405020304" pitchFamily="18" charset="0"/>
              </a:rPr>
            </a:br>
            <a:r>
              <a:rPr lang="en-GB" sz="2800" b="1" i="0" dirty="0">
                <a:effectLst/>
                <a:latin typeface="Times New Roman" panose="02020603050405020304" pitchFamily="18" charset="0"/>
                <a:ea typeface="Times New Roman" panose="02020603050405020304" pitchFamily="18" charset="0"/>
              </a:rPr>
              <a:t>1- FIZIKSEL YAPI</a:t>
            </a:r>
            <a:endParaRPr lang="tr-TR" sz="2800" dirty="0"/>
          </a:p>
        </p:txBody>
      </p:sp>
      <p:graphicFrame>
        <p:nvGraphicFramePr>
          <p:cNvPr id="10" name="İçerik Yer Tutucusu 9">
            <a:extLst>
              <a:ext uri="{FF2B5EF4-FFF2-40B4-BE49-F238E27FC236}">
                <a16:creationId xmlns:a16="http://schemas.microsoft.com/office/drawing/2014/main" id="{41F35C07-3AD1-43E5-805F-ECBD228CD809}"/>
              </a:ext>
            </a:extLst>
          </p:cNvPr>
          <p:cNvGraphicFramePr>
            <a:graphicFrameLocks noGrp="1"/>
          </p:cNvGraphicFramePr>
          <p:nvPr>
            <p:ph idx="1"/>
            <p:extLst>
              <p:ext uri="{D42A27DB-BD31-4B8C-83A1-F6EECF244321}">
                <p14:modId xmlns:p14="http://schemas.microsoft.com/office/powerpoint/2010/main" val="2411707625"/>
              </p:ext>
            </p:extLst>
          </p:nvPr>
        </p:nvGraphicFramePr>
        <p:xfrm>
          <a:off x="1371596" y="2027675"/>
          <a:ext cx="9601204" cy="2802650"/>
        </p:xfrm>
        <a:graphic>
          <a:graphicData uri="http://schemas.openxmlformats.org/drawingml/2006/table">
            <a:tbl>
              <a:tblPr firstRow="1" firstCol="1" bandRow="1">
                <a:tableStyleId>{00A15C55-8517-42AA-B614-E9B94910E393}</a:tableStyleId>
              </a:tblPr>
              <a:tblGrid>
                <a:gridCol w="693831">
                  <a:extLst>
                    <a:ext uri="{9D8B030D-6E8A-4147-A177-3AD203B41FA5}">
                      <a16:colId xmlns:a16="http://schemas.microsoft.com/office/drawing/2014/main" val="2055484895"/>
                    </a:ext>
                  </a:extLst>
                </a:gridCol>
                <a:gridCol w="703493">
                  <a:extLst>
                    <a:ext uri="{9D8B030D-6E8A-4147-A177-3AD203B41FA5}">
                      <a16:colId xmlns:a16="http://schemas.microsoft.com/office/drawing/2014/main" val="2573716326"/>
                    </a:ext>
                  </a:extLst>
                </a:gridCol>
                <a:gridCol w="693831">
                  <a:extLst>
                    <a:ext uri="{9D8B030D-6E8A-4147-A177-3AD203B41FA5}">
                      <a16:colId xmlns:a16="http://schemas.microsoft.com/office/drawing/2014/main" val="1534534302"/>
                    </a:ext>
                  </a:extLst>
                </a:gridCol>
                <a:gridCol w="703494">
                  <a:extLst>
                    <a:ext uri="{9D8B030D-6E8A-4147-A177-3AD203B41FA5}">
                      <a16:colId xmlns:a16="http://schemas.microsoft.com/office/drawing/2014/main" val="1075087636"/>
                    </a:ext>
                  </a:extLst>
                </a:gridCol>
                <a:gridCol w="693831">
                  <a:extLst>
                    <a:ext uri="{9D8B030D-6E8A-4147-A177-3AD203B41FA5}">
                      <a16:colId xmlns:a16="http://schemas.microsoft.com/office/drawing/2014/main" val="551200998"/>
                    </a:ext>
                  </a:extLst>
                </a:gridCol>
                <a:gridCol w="804958">
                  <a:extLst>
                    <a:ext uri="{9D8B030D-6E8A-4147-A177-3AD203B41FA5}">
                      <a16:colId xmlns:a16="http://schemas.microsoft.com/office/drawing/2014/main" val="308370889"/>
                    </a:ext>
                  </a:extLst>
                </a:gridCol>
                <a:gridCol w="693831">
                  <a:extLst>
                    <a:ext uri="{9D8B030D-6E8A-4147-A177-3AD203B41FA5}">
                      <a16:colId xmlns:a16="http://schemas.microsoft.com/office/drawing/2014/main" val="2107689186"/>
                    </a:ext>
                  </a:extLst>
                </a:gridCol>
                <a:gridCol w="703494">
                  <a:extLst>
                    <a:ext uri="{9D8B030D-6E8A-4147-A177-3AD203B41FA5}">
                      <a16:colId xmlns:a16="http://schemas.microsoft.com/office/drawing/2014/main" val="329620859"/>
                    </a:ext>
                  </a:extLst>
                </a:gridCol>
                <a:gridCol w="1115791">
                  <a:extLst>
                    <a:ext uri="{9D8B030D-6E8A-4147-A177-3AD203B41FA5}">
                      <a16:colId xmlns:a16="http://schemas.microsoft.com/office/drawing/2014/main" val="63333708"/>
                    </a:ext>
                  </a:extLst>
                </a:gridCol>
                <a:gridCol w="693831">
                  <a:extLst>
                    <a:ext uri="{9D8B030D-6E8A-4147-A177-3AD203B41FA5}">
                      <a16:colId xmlns:a16="http://schemas.microsoft.com/office/drawing/2014/main" val="2731119156"/>
                    </a:ext>
                  </a:extLst>
                </a:gridCol>
                <a:gridCol w="703494">
                  <a:extLst>
                    <a:ext uri="{9D8B030D-6E8A-4147-A177-3AD203B41FA5}">
                      <a16:colId xmlns:a16="http://schemas.microsoft.com/office/drawing/2014/main" val="2962759903"/>
                    </a:ext>
                  </a:extLst>
                </a:gridCol>
                <a:gridCol w="693831">
                  <a:extLst>
                    <a:ext uri="{9D8B030D-6E8A-4147-A177-3AD203B41FA5}">
                      <a16:colId xmlns:a16="http://schemas.microsoft.com/office/drawing/2014/main" val="4005579654"/>
                    </a:ext>
                  </a:extLst>
                </a:gridCol>
                <a:gridCol w="703494">
                  <a:extLst>
                    <a:ext uri="{9D8B030D-6E8A-4147-A177-3AD203B41FA5}">
                      <a16:colId xmlns:a16="http://schemas.microsoft.com/office/drawing/2014/main" val="1549821728"/>
                    </a:ext>
                  </a:extLst>
                </a:gridCol>
              </a:tblGrid>
              <a:tr h="722590">
                <a:tc gridSpan="13">
                  <a:txBody>
                    <a:bodyPr/>
                    <a:lstStyle/>
                    <a:p>
                      <a:pPr algn="ctr"/>
                      <a:r>
                        <a:rPr lang="tr-TR" sz="1600" dirty="0">
                          <a:effectLst/>
                          <a:latin typeface="Times New Roman" panose="02020603050405020304" pitchFamily="18" charset="0"/>
                          <a:cs typeface="Times New Roman" panose="02020603050405020304" pitchFamily="18" charset="0"/>
                        </a:rPr>
                        <a:t>Hizmet Alanları</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solidFill>
                      <a:srgbClr val="44C1A3"/>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676992928"/>
                  </a:ext>
                </a:extLst>
              </a:tr>
              <a:tr h="562786">
                <a:tc gridSpan="2">
                  <a:txBody>
                    <a:bodyPr/>
                    <a:lstStyle/>
                    <a:p>
                      <a:pPr algn="ctr"/>
                      <a:r>
                        <a:rPr lang="tr-TR" sz="1600" dirty="0">
                          <a:effectLst/>
                          <a:latin typeface="Times New Roman" panose="02020603050405020304" pitchFamily="18" charset="0"/>
                          <a:cs typeface="Times New Roman" panose="02020603050405020304" pitchFamily="18" charset="0"/>
                        </a:rPr>
                        <a:t>Makam Odası</a:t>
                      </a:r>
                      <a:endParaRPr lang="tr-TR" sz="1600" dirty="0">
                        <a:effectLst/>
                        <a:latin typeface="Times New Roman" panose="02020603050405020304" pitchFamily="18" charset="0"/>
                        <a:ea typeface="+mn-ea"/>
                        <a:cs typeface="Times New Roman" panose="02020603050405020304" pitchFamily="18" charset="0"/>
                      </a:endParaRPr>
                    </a:p>
                  </a:txBody>
                  <a:tcPr marL="64910" marR="64910" marT="0" marB="0" anchor="ctr">
                    <a:solidFill>
                      <a:srgbClr val="44C1A3"/>
                    </a:solidFill>
                  </a:tcPr>
                </a:tc>
                <a:tc hMerge="1">
                  <a:txBody>
                    <a:bodyPr/>
                    <a:lstStyle/>
                    <a:p>
                      <a:endParaRPr lang="tr-TR"/>
                    </a:p>
                  </a:txBody>
                  <a:tcPr/>
                </a:tc>
                <a:tc gridSpan="2">
                  <a:txBody>
                    <a:bodyPr/>
                    <a:lstStyle/>
                    <a:p>
                      <a:pPr marL="0" algn="ctr" defTabSz="914400" rtl="0" eaLnBrk="1" latinLnBrk="0" hangingPunct="1"/>
                      <a:r>
                        <a:rPr lang="tr-TR" sz="1600" b="1" kern="1200" dirty="0">
                          <a:solidFill>
                            <a:schemeClr val="lt1"/>
                          </a:solidFill>
                          <a:effectLst/>
                          <a:latin typeface="Times New Roman" panose="02020603050405020304" pitchFamily="18" charset="0"/>
                          <a:ea typeface="+mn-ea"/>
                          <a:cs typeface="Times New Roman" panose="02020603050405020304" pitchFamily="18" charset="0"/>
                        </a:rPr>
                        <a:t>Akademik Ofis </a:t>
                      </a:r>
                    </a:p>
                  </a:txBody>
                  <a:tcPr marL="64910" marR="64910" marT="0" marB="0" anchor="ctr">
                    <a:solidFill>
                      <a:srgbClr val="44C1A3"/>
                    </a:solidFill>
                  </a:tcPr>
                </a:tc>
                <a:tc hMerge="1">
                  <a:txBody>
                    <a:bodyPr/>
                    <a:lstStyle/>
                    <a:p>
                      <a:endParaRPr lang="tr-TR"/>
                    </a:p>
                  </a:txBody>
                  <a:tcPr/>
                </a:tc>
                <a:tc gridSpan="2">
                  <a:txBody>
                    <a:bodyPr/>
                    <a:lstStyle/>
                    <a:p>
                      <a:pPr marL="0" algn="ctr" defTabSz="914400" rtl="0" eaLnBrk="1" latinLnBrk="0" hangingPunct="1"/>
                      <a:r>
                        <a:rPr lang="tr-TR" sz="1600" b="1" kern="1200" dirty="0">
                          <a:solidFill>
                            <a:schemeClr val="lt1"/>
                          </a:solidFill>
                          <a:effectLst/>
                          <a:latin typeface="Times New Roman" panose="02020603050405020304" pitchFamily="18" charset="0"/>
                          <a:ea typeface="+mn-ea"/>
                          <a:cs typeface="Times New Roman" panose="02020603050405020304" pitchFamily="18" charset="0"/>
                        </a:rPr>
                        <a:t>İdari Ofis </a:t>
                      </a:r>
                    </a:p>
                  </a:txBody>
                  <a:tcPr marL="64910" marR="64910" marT="0" marB="0" anchor="ctr">
                    <a:solidFill>
                      <a:srgbClr val="44C1A3"/>
                    </a:solidFill>
                  </a:tcPr>
                </a:tc>
                <a:tc hMerge="1">
                  <a:txBody>
                    <a:bodyPr/>
                    <a:lstStyle/>
                    <a:p>
                      <a:endParaRPr lang="tr-TR"/>
                    </a:p>
                  </a:txBody>
                  <a:tcPr/>
                </a:tc>
                <a:tc gridSpan="3">
                  <a:txBody>
                    <a:bodyPr/>
                    <a:lstStyle/>
                    <a:p>
                      <a:pPr marL="0" algn="ctr" defTabSz="914400" rtl="0" eaLnBrk="1" latinLnBrk="0" hangingPunct="1"/>
                      <a:r>
                        <a:rPr lang="tr-TR" sz="1600" b="1" kern="1200" dirty="0">
                          <a:solidFill>
                            <a:schemeClr val="lt1"/>
                          </a:solidFill>
                          <a:effectLst/>
                          <a:latin typeface="Times New Roman" panose="02020603050405020304" pitchFamily="18" charset="0"/>
                          <a:ea typeface="+mn-ea"/>
                          <a:cs typeface="Times New Roman" panose="02020603050405020304" pitchFamily="18" charset="0"/>
                        </a:rPr>
                        <a:t>Toplantı Odası</a:t>
                      </a:r>
                    </a:p>
                  </a:txBody>
                  <a:tcPr marL="64910" marR="64910" marT="0" marB="0" anchor="ctr">
                    <a:solidFill>
                      <a:srgbClr val="44C1A3"/>
                    </a:solidFill>
                  </a:tcPr>
                </a:tc>
                <a:tc hMerge="1">
                  <a:txBody>
                    <a:bodyPr/>
                    <a:lstStyle/>
                    <a:p>
                      <a:endParaRPr lang="tr-TR"/>
                    </a:p>
                  </a:txBody>
                  <a:tcPr/>
                </a:tc>
                <a:tc hMerge="1">
                  <a:txBody>
                    <a:bodyPr/>
                    <a:lstStyle/>
                    <a:p>
                      <a:endParaRPr lang="tr-TR"/>
                    </a:p>
                  </a:txBody>
                  <a:tcPr/>
                </a:tc>
                <a:tc gridSpan="2">
                  <a:txBody>
                    <a:bodyPr/>
                    <a:lstStyle/>
                    <a:p>
                      <a:pPr marL="0" algn="ctr" defTabSz="914400" rtl="0" eaLnBrk="1" latinLnBrk="0" hangingPunct="1"/>
                      <a:r>
                        <a:rPr lang="tr-TR" sz="1600" b="1" kern="1200" dirty="0">
                          <a:solidFill>
                            <a:schemeClr val="lt1"/>
                          </a:solidFill>
                          <a:effectLst/>
                          <a:latin typeface="Times New Roman" panose="02020603050405020304" pitchFamily="18" charset="0"/>
                          <a:ea typeface="+mn-ea"/>
                          <a:cs typeface="Times New Roman" panose="02020603050405020304" pitchFamily="18" charset="0"/>
                        </a:rPr>
                        <a:t>Depo</a:t>
                      </a:r>
                    </a:p>
                  </a:txBody>
                  <a:tcPr marL="64910" marR="64910" marT="0" marB="0" anchor="ctr">
                    <a:solidFill>
                      <a:srgbClr val="44C1A3"/>
                    </a:solidFill>
                  </a:tcPr>
                </a:tc>
                <a:tc hMerge="1">
                  <a:txBody>
                    <a:bodyPr/>
                    <a:lstStyle/>
                    <a:p>
                      <a:endParaRPr lang="tr-TR"/>
                    </a:p>
                  </a:txBody>
                  <a:tcPr/>
                </a:tc>
                <a:tc gridSpan="2">
                  <a:txBody>
                    <a:bodyPr/>
                    <a:lstStyle/>
                    <a:p>
                      <a:pPr marL="0" algn="ctr" defTabSz="914400" rtl="0" eaLnBrk="1" latinLnBrk="0" hangingPunct="1"/>
                      <a:r>
                        <a:rPr lang="tr-TR" sz="1600" b="1" kern="1200" dirty="0">
                          <a:solidFill>
                            <a:schemeClr val="lt1"/>
                          </a:solidFill>
                          <a:effectLst/>
                          <a:latin typeface="Times New Roman" panose="02020603050405020304" pitchFamily="18" charset="0"/>
                          <a:ea typeface="+mn-ea"/>
                          <a:cs typeface="Times New Roman" panose="02020603050405020304" pitchFamily="18" charset="0"/>
                        </a:rPr>
                        <a:t>Arşiv</a:t>
                      </a:r>
                    </a:p>
                  </a:txBody>
                  <a:tcPr marL="64910" marR="64910" marT="0" marB="0" anchor="ctr">
                    <a:solidFill>
                      <a:srgbClr val="44C1A3"/>
                    </a:solidFill>
                  </a:tcPr>
                </a:tc>
                <a:tc hMerge="1">
                  <a:txBody>
                    <a:bodyPr/>
                    <a:lstStyle/>
                    <a:p>
                      <a:endParaRPr lang="tr-TR"/>
                    </a:p>
                  </a:txBody>
                  <a:tcPr/>
                </a:tc>
                <a:extLst>
                  <a:ext uri="{0D108BD9-81ED-4DB2-BD59-A6C34878D82A}">
                    <a16:rowId xmlns:a16="http://schemas.microsoft.com/office/drawing/2014/main" val="1938441698"/>
                  </a:ext>
                </a:extLst>
              </a:tr>
              <a:tr h="750792">
                <a:tc>
                  <a:txBody>
                    <a:bodyPr/>
                    <a:lstStyle/>
                    <a:p>
                      <a:pPr algn="ctr"/>
                      <a:r>
                        <a:rPr lang="tr-TR" sz="1600" b="0" dirty="0">
                          <a:solidFill>
                            <a:schemeClr val="tx1"/>
                          </a:solidFill>
                          <a:effectLst/>
                          <a:latin typeface="Times New Roman" panose="02020603050405020304" pitchFamily="18" charset="0"/>
                          <a:cs typeface="Times New Roman" panose="02020603050405020304" pitchFamily="18" charset="0"/>
                        </a:rPr>
                        <a:t>Sayı</a:t>
                      </a:r>
                      <a:endParaRPr lang="tr-TR"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solidFill>
                      <a:srgbClr val="EAECED"/>
                    </a:solidFill>
                  </a:tcPr>
                </a:tc>
                <a:tc>
                  <a:txBody>
                    <a:bodyPr/>
                    <a:lstStyle/>
                    <a:p>
                      <a:pPr algn="ctr"/>
                      <a:r>
                        <a:rPr lang="tr-TR" sz="1600" dirty="0">
                          <a:effectLst/>
                          <a:latin typeface="Times New Roman" panose="02020603050405020304" pitchFamily="18" charset="0"/>
                          <a:cs typeface="Times New Roman" panose="02020603050405020304" pitchFamily="18" charset="0"/>
                        </a:rPr>
                        <a:t>Alan (m2)</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solidFill>
                      <a:srgbClr val="EAECED"/>
                    </a:solidFill>
                  </a:tcPr>
                </a:tc>
                <a:tc>
                  <a:txBody>
                    <a:bodyPr/>
                    <a:lstStyle/>
                    <a:p>
                      <a:pPr algn="ctr"/>
                      <a:r>
                        <a:rPr lang="tr-TR" sz="1600">
                          <a:effectLst/>
                          <a:latin typeface="Times New Roman" panose="02020603050405020304" pitchFamily="18" charset="0"/>
                          <a:cs typeface="Times New Roman" panose="02020603050405020304" pitchFamily="18" charset="0"/>
                        </a:rPr>
                        <a:t>Sayı</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Alan (m2)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Sayı</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Alan (m2)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Sayı</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Alan (m2)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Kapasite (Kişi)</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Sayı</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Alan (m2)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Sayı</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Alan (m2)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extLst>
                  <a:ext uri="{0D108BD9-81ED-4DB2-BD59-A6C34878D82A}">
                    <a16:rowId xmlns:a16="http://schemas.microsoft.com/office/drawing/2014/main" val="3498391331"/>
                  </a:ext>
                </a:extLst>
              </a:tr>
              <a:tr h="766482">
                <a:tc>
                  <a:txBody>
                    <a:bodyPr/>
                    <a:lstStyle/>
                    <a:p>
                      <a:pPr algn="ctr"/>
                      <a:r>
                        <a:rPr lang="tr-TR" sz="1600" b="0" dirty="0">
                          <a:solidFill>
                            <a:schemeClr val="tx1"/>
                          </a:solidFill>
                          <a:effectLst/>
                          <a:latin typeface="Times New Roman" panose="02020603050405020304" pitchFamily="18" charset="0"/>
                          <a:cs typeface="Times New Roman" panose="02020603050405020304" pitchFamily="18" charset="0"/>
                        </a:rPr>
                        <a:t>1</a:t>
                      </a:r>
                      <a:endParaRPr lang="tr-TR"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solidFill>
                      <a:srgbClr val="D3D6DA"/>
                    </a:solidFill>
                  </a:tcPr>
                </a:tc>
                <a:tc>
                  <a:txBody>
                    <a:bodyPr/>
                    <a:lstStyle/>
                    <a:p>
                      <a:pPr algn="ctr"/>
                      <a:r>
                        <a:rPr lang="tr-TR" sz="1600">
                          <a:effectLst/>
                          <a:latin typeface="Times New Roman" panose="02020603050405020304" pitchFamily="18" charset="0"/>
                          <a:cs typeface="Times New Roman" panose="02020603050405020304" pitchFamily="18" charset="0"/>
                        </a:rPr>
                        <a:t>45,5</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25</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508,5</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 </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5</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230</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a:effectLst/>
                          <a:latin typeface="Times New Roman" panose="02020603050405020304" pitchFamily="18" charset="0"/>
                          <a:cs typeface="Times New Roman" panose="02020603050405020304" pitchFamily="18" charset="0"/>
                        </a:rPr>
                        <a:t>2</a:t>
                      </a:r>
                      <a:endParaRPr lang="tr-T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tc>
                  <a:txBody>
                    <a:bodyPr/>
                    <a:lstStyle/>
                    <a:p>
                      <a:pPr algn="ctr"/>
                      <a:r>
                        <a:rPr lang="tr-TR" sz="1600" dirty="0">
                          <a:effectLst/>
                          <a:latin typeface="Times New Roman" panose="02020603050405020304" pitchFamily="18" charset="0"/>
                          <a:cs typeface="Times New Roman" panose="02020603050405020304" pitchFamily="18" charset="0"/>
                        </a:rPr>
                        <a:t>85</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910" marR="64910" marT="0" marB="0" anchor="ctr"/>
                </a:tc>
                <a:extLst>
                  <a:ext uri="{0D108BD9-81ED-4DB2-BD59-A6C34878D82A}">
                    <a16:rowId xmlns:a16="http://schemas.microsoft.com/office/drawing/2014/main" val="443609193"/>
                  </a:ext>
                </a:extLst>
              </a:tr>
            </a:tbl>
          </a:graphicData>
        </a:graphic>
      </p:graphicFrame>
    </p:spTree>
    <p:extLst>
      <p:ext uri="{BB962C8B-B14F-4D97-AF65-F5344CB8AC3E}">
        <p14:creationId xmlns:p14="http://schemas.microsoft.com/office/powerpoint/2010/main" val="229510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E8BA89-008F-4BD7-9103-51722CA06710}"/>
              </a:ext>
            </a:extLst>
          </p:cNvPr>
          <p:cNvSpPr>
            <a:spLocks noGrp="1"/>
          </p:cNvSpPr>
          <p:nvPr>
            <p:ph type="title"/>
          </p:nvPr>
        </p:nvSpPr>
        <p:spPr>
          <a:xfrm>
            <a:off x="1295399" y="245533"/>
            <a:ext cx="9745133" cy="307623"/>
          </a:xfrm>
        </p:spPr>
        <p:txBody>
          <a:bodyPr>
            <a:normAutofit fontScale="90000"/>
          </a:bodyPr>
          <a:lstStyle/>
          <a:p>
            <a:pPr algn="ctr"/>
            <a:r>
              <a:rPr lang="tr-TR" sz="1800" b="1" dirty="0">
                <a:solidFill>
                  <a:srgbClr val="000000"/>
                </a:solidFill>
                <a:effectLst/>
                <a:latin typeface="Times New Roman" panose="02020603050405020304" pitchFamily="18" charset="0"/>
                <a:ea typeface="Times New Roman" panose="02020603050405020304" pitchFamily="18" charset="0"/>
              </a:rPr>
              <a:t>BOLU ABANT İZZET BAYSAL ÜNİVERSİTESİ FİZİKİ DURUMU</a:t>
            </a:r>
            <a:endParaRPr lang="tr-TR" dirty="0"/>
          </a:p>
        </p:txBody>
      </p:sp>
      <p:graphicFrame>
        <p:nvGraphicFramePr>
          <p:cNvPr id="9" name="Nesne 8">
            <a:extLst>
              <a:ext uri="{FF2B5EF4-FFF2-40B4-BE49-F238E27FC236}">
                <a16:creationId xmlns:a16="http://schemas.microsoft.com/office/drawing/2014/main" id="{5757D184-A250-6DAF-F5CB-5726AC5C2845}"/>
              </a:ext>
            </a:extLst>
          </p:cNvPr>
          <p:cNvGraphicFramePr>
            <a:graphicFrameLocks noChangeAspect="1"/>
          </p:cNvGraphicFramePr>
          <p:nvPr>
            <p:extLst>
              <p:ext uri="{D42A27DB-BD31-4B8C-83A1-F6EECF244321}">
                <p14:modId xmlns:p14="http://schemas.microsoft.com/office/powerpoint/2010/main" val="1075838444"/>
              </p:ext>
            </p:extLst>
          </p:nvPr>
        </p:nvGraphicFramePr>
        <p:xfrm>
          <a:off x="2538412" y="872486"/>
          <a:ext cx="7115175" cy="3162300"/>
        </p:xfrm>
        <a:graphic>
          <a:graphicData uri="http://schemas.openxmlformats.org/presentationml/2006/ole">
            <mc:AlternateContent xmlns:mc="http://schemas.openxmlformats.org/markup-compatibility/2006">
              <mc:Choice xmlns:v="urn:schemas-microsoft-com:vml" Requires="v">
                <p:oleObj name="Worksheet" r:id="rId2" imgW="7115326" imgH="3162185" progId="Excel.Sheet.12">
                  <p:embed/>
                </p:oleObj>
              </mc:Choice>
              <mc:Fallback>
                <p:oleObj name="Worksheet" r:id="rId2" imgW="7115326" imgH="3162185" progId="Excel.Sheet.12">
                  <p:embed/>
                  <p:pic>
                    <p:nvPicPr>
                      <p:cNvPr id="0" name=""/>
                      <p:cNvPicPr/>
                      <p:nvPr/>
                    </p:nvPicPr>
                    <p:blipFill>
                      <a:blip r:embed="rId3"/>
                      <a:stretch>
                        <a:fillRect/>
                      </a:stretch>
                    </p:blipFill>
                    <p:spPr>
                      <a:xfrm>
                        <a:off x="2538412" y="872486"/>
                        <a:ext cx="7115175" cy="3162300"/>
                      </a:xfrm>
                      <a:prstGeom prst="rect">
                        <a:avLst/>
                      </a:prstGeom>
                    </p:spPr>
                  </p:pic>
                </p:oleObj>
              </mc:Fallback>
            </mc:AlternateContent>
          </a:graphicData>
        </a:graphic>
      </p:graphicFrame>
      <p:graphicFrame>
        <p:nvGraphicFramePr>
          <p:cNvPr id="10" name="Tablo 9">
            <a:extLst>
              <a:ext uri="{FF2B5EF4-FFF2-40B4-BE49-F238E27FC236}">
                <a16:creationId xmlns:a16="http://schemas.microsoft.com/office/drawing/2014/main" id="{A01B229C-2D7E-0B7D-6BBC-E0F2EBCBC6DA}"/>
              </a:ext>
            </a:extLst>
          </p:cNvPr>
          <p:cNvGraphicFramePr>
            <a:graphicFrameLocks noGrp="1"/>
          </p:cNvGraphicFramePr>
          <p:nvPr>
            <p:extLst>
              <p:ext uri="{D42A27DB-BD31-4B8C-83A1-F6EECF244321}">
                <p14:modId xmlns:p14="http://schemas.microsoft.com/office/powerpoint/2010/main" val="3992125288"/>
              </p:ext>
            </p:extLst>
          </p:nvPr>
        </p:nvGraphicFramePr>
        <p:xfrm>
          <a:off x="3206748" y="4354116"/>
          <a:ext cx="5778501" cy="1809178"/>
        </p:xfrm>
        <a:graphic>
          <a:graphicData uri="http://schemas.openxmlformats.org/drawingml/2006/table">
            <a:tbl>
              <a:tblPr/>
              <a:tblGrid>
                <a:gridCol w="3133457">
                  <a:extLst>
                    <a:ext uri="{9D8B030D-6E8A-4147-A177-3AD203B41FA5}">
                      <a16:colId xmlns:a16="http://schemas.microsoft.com/office/drawing/2014/main" val="3667452291"/>
                    </a:ext>
                  </a:extLst>
                </a:gridCol>
                <a:gridCol w="2645044">
                  <a:extLst>
                    <a:ext uri="{9D8B030D-6E8A-4147-A177-3AD203B41FA5}">
                      <a16:colId xmlns:a16="http://schemas.microsoft.com/office/drawing/2014/main" val="260611845"/>
                    </a:ext>
                  </a:extLst>
                </a:gridCol>
              </a:tblGrid>
              <a:tr h="324762">
                <a:tc>
                  <a:txBody>
                    <a:bodyPr/>
                    <a:lstStyle/>
                    <a:p>
                      <a:pPr algn="l" fontAlgn="ctr"/>
                      <a:r>
                        <a:rPr lang="tr-TR" sz="1100" b="1" i="0" u="none" strike="noStrike" dirty="0">
                          <a:solidFill>
                            <a:srgbClr val="000000"/>
                          </a:solidFill>
                          <a:effectLst/>
                          <a:latin typeface="Times New Roman" panose="02020603050405020304" pitchFamily="18" charset="0"/>
                        </a:rPr>
                        <a:t>FİZİKİ KAPALI ALANLAR (Brüt Alanlar)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tr-TR" sz="1100" b="1" i="0" u="none" strike="noStrike">
                          <a:solidFill>
                            <a:srgbClr val="000000"/>
                          </a:solidFill>
                          <a:effectLst/>
                          <a:latin typeface="Times New Roman" panose="02020603050405020304" pitchFamily="18" charset="0"/>
                        </a:rPr>
                        <a:t>448.795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0911154"/>
                  </a:ext>
                </a:extLst>
              </a:tr>
              <a:tr h="380010">
                <a:tc>
                  <a:txBody>
                    <a:bodyPr/>
                    <a:lstStyle/>
                    <a:p>
                      <a:pPr algn="l" fontAlgn="ctr"/>
                      <a:r>
                        <a:rPr lang="tr-TR" sz="1100" b="1" i="0" u="none" strike="noStrike" dirty="0">
                          <a:solidFill>
                            <a:srgbClr val="000000"/>
                          </a:solidFill>
                          <a:effectLst/>
                          <a:latin typeface="Times New Roman" panose="02020603050405020304" pitchFamily="18" charset="0"/>
                        </a:rPr>
                        <a:t>BİNALARIN OTURUM ALANLARI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tr-TR" sz="1100" b="1" i="0" u="none" strike="noStrike">
                          <a:solidFill>
                            <a:srgbClr val="000000"/>
                          </a:solidFill>
                          <a:effectLst/>
                          <a:latin typeface="Times New Roman" panose="02020603050405020304" pitchFamily="18" charset="0"/>
                        </a:rPr>
                        <a:t>139.449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4212409"/>
                  </a:ext>
                </a:extLst>
              </a:tr>
              <a:tr h="356260">
                <a:tc>
                  <a:txBody>
                    <a:bodyPr/>
                    <a:lstStyle/>
                    <a:p>
                      <a:pPr algn="l" fontAlgn="ctr"/>
                      <a:r>
                        <a:rPr lang="tr-TR" sz="1100" b="1" i="0" u="none" strike="noStrike">
                          <a:solidFill>
                            <a:srgbClr val="000000"/>
                          </a:solidFill>
                          <a:effectLst/>
                          <a:latin typeface="Times New Roman" panose="02020603050405020304" pitchFamily="18" charset="0"/>
                        </a:rPr>
                        <a:t>YEŞİL ALANLAR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tr-TR" sz="1100" b="1" i="0" u="none" strike="noStrike">
                          <a:solidFill>
                            <a:srgbClr val="000000"/>
                          </a:solidFill>
                          <a:effectLst/>
                          <a:latin typeface="Times New Roman" panose="02020603050405020304" pitchFamily="18" charset="0"/>
                        </a:rPr>
                        <a:t>189.829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4610559"/>
                  </a:ext>
                </a:extLst>
              </a:tr>
              <a:tr h="380010">
                <a:tc>
                  <a:txBody>
                    <a:bodyPr/>
                    <a:lstStyle/>
                    <a:p>
                      <a:pPr algn="l" fontAlgn="ctr"/>
                      <a:r>
                        <a:rPr lang="tr-TR" sz="1100" b="1" i="0" u="none" strike="noStrike">
                          <a:solidFill>
                            <a:srgbClr val="000000"/>
                          </a:solidFill>
                          <a:effectLst/>
                          <a:latin typeface="Times New Roman" panose="02020603050405020304" pitchFamily="18" charset="0"/>
                        </a:rPr>
                        <a:t>ORMANLIK ALANLAR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tr-TR" sz="1100" b="1" i="0" u="none" strike="noStrike">
                          <a:solidFill>
                            <a:srgbClr val="000000"/>
                          </a:solidFill>
                          <a:effectLst/>
                          <a:latin typeface="Times New Roman" panose="02020603050405020304" pitchFamily="18" charset="0"/>
                        </a:rPr>
                        <a:t>1.866.500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7502861"/>
                  </a:ext>
                </a:extLst>
              </a:tr>
              <a:tr h="368136">
                <a:tc>
                  <a:txBody>
                    <a:bodyPr/>
                    <a:lstStyle/>
                    <a:p>
                      <a:pPr algn="l" fontAlgn="ctr"/>
                      <a:r>
                        <a:rPr lang="tr-TR" sz="1100" b="1" i="0" u="none" strike="noStrike">
                          <a:solidFill>
                            <a:srgbClr val="000000"/>
                          </a:solidFill>
                          <a:effectLst/>
                          <a:latin typeface="Times New Roman" panose="02020603050405020304" pitchFamily="18" charset="0"/>
                        </a:rPr>
                        <a:t>AÇIK ALANLAR</a:t>
                      </a:r>
                      <a:r>
                        <a:rPr lang="tr-TR" sz="1000" b="1" i="0" u="none" strike="noStrike">
                          <a:solidFill>
                            <a:srgbClr val="000000"/>
                          </a:solidFill>
                          <a:effectLst/>
                          <a:latin typeface="Times New Roman" panose="02020603050405020304" pitchFamily="18" charset="0"/>
                        </a:rPr>
                        <a:t>(3.470.111,27-1.866.500-139.449)</a:t>
                      </a:r>
                      <a:endParaRPr lang="tr-TR" sz="1100" b="1" i="0" u="none" strike="noStrike">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tr-TR" sz="1100" b="1" i="0" u="none" strike="noStrike" dirty="0">
                          <a:solidFill>
                            <a:srgbClr val="000000"/>
                          </a:solidFill>
                          <a:effectLst/>
                          <a:latin typeface="Times New Roman" panose="02020603050405020304" pitchFamily="18" charset="0"/>
                        </a:rPr>
                        <a:t>1.464.162,27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7756375"/>
                  </a:ext>
                </a:extLst>
              </a:tr>
            </a:tbl>
          </a:graphicData>
        </a:graphic>
      </p:graphicFrame>
    </p:spTree>
    <p:extLst>
      <p:ext uri="{BB962C8B-B14F-4D97-AF65-F5344CB8AC3E}">
        <p14:creationId xmlns:p14="http://schemas.microsoft.com/office/powerpoint/2010/main" val="332372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B4092C-703F-5E8E-C5D5-B1111F44F440}"/>
              </a:ext>
            </a:extLst>
          </p:cNvPr>
          <p:cNvSpPr>
            <a:spLocks noGrp="1"/>
          </p:cNvSpPr>
          <p:nvPr>
            <p:ph type="title"/>
          </p:nvPr>
        </p:nvSpPr>
        <p:spPr>
          <a:xfrm>
            <a:off x="860961" y="103909"/>
            <a:ext cx="9601200" cy="454231"/>
          </a:xfrm>
        </p:spPr>
        <p:txBody>
          <a:bodyPr>
            <a:normAutofit/>
          </a:bodyPr>
          <a:lstStyle/>
          <a:p>
            <a:r>
              <a:rPr lang="tr-TR" sz="2400" b="1" i="0" dirty="0">
                <a:effectLst/>
                <a:latin typeface="Times New Roman" panose="02020603050405020304" pitchFamily="18" charset="0"/>
                <a:ea typeface="Times New Roman" panose="02020603050405020304" pitchFamily="18" charset="0"/>
              </a:rPr>
              <a:t>2- </a:t>
            </a:r>
            <a:r>
              <a:rPr lang="en-GB" sz="2400" b="1" i="0" dirty="0">
                <a:effectLst/>
                <a:latin typeface="Times New Roman" panose="02020603050405020304" pitchFamily="18" charset="0"/>
                <a:ea typeface="Times New Roman" panose="02020603050405020304" pitchFamily="18" charset="0"/>
              </a:rPr>
              <a:t>TEŞKİLAT ŞEMASI</a:t>
            </a:r>
            <a:endParaRPr lang="tr-TR" sz="2400" dirty="0"/>
          </a:p>
        </p:txBody>
      </p:sp>
      <p:graphicFrame>
        <p:nvGraphicFramePr>
          <p:cNvPr id="4" name="Diyagram 3">
            <a:extLst>
              <a:ext uri="{FF2B5EF4-FFF2-40B4-BE49-F238E27FC236}">
                <a16:creationId xmlns:a16="http://schemas.microsoft.com/office/drawing/2014/main" id="{54838907-37AE-F535-3AAA-A65019A29001}"/>
              </a:ext>
            </a:extLst>
          </p:cNvPr>
          <p:cNvGraphicFramePr/>
          <p:nvPr>
            <p:extLst>
              <p:ext uri="{D42A27DB-BD31-4B8C-83A1-F6EECF244321}">
                <p14:modId xmlns:p14="http://schemas.microsoft.com/office/powerpoint/2010/main" val="632943456"/>
              </p:ext>
            </p:extLst>
          </p:nvPr>
        </p:nvGraphicFramePr>
        <p:xfrm>
          <a:off x="860961" y="719667"/>
          <a:ext cx="11228120" cy="6034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1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42D623-BBB7-43E6-B7C6-7D7EC30A0940}"/>
              </a:ext>
            </a:extLst>
          </p:cNvPr>
          <p:cNvSpPr>
            <a:spLocks noGrp="1"/>
          </p:cNvSpPr>
          <p:nvPr>
            <p:ph type="title"/>
          </p:nvPr>
        </p:nvSpPr>
        <p:spPr>
          <a:xfrm>
            <a:off x="1078088" y="200377"/>
            <a:ext cx="9601200" cy="465667"/>
          </a:xfrm>
        </p:spPr>
        <p:txBody>
          <a:bodyPr/>
          <a:lstStyle/>
          <a:p>
            <a:r>
              <a:rPr lang="en-GB" sz="1800" b="1" i="0" dirty="0">
                <a:effectLst/>
                <a:latin typeface="Arial" panose="020B0604020202020204" pitchFamily="34" charset="0"/>
                <a:ea typeface="Times New Roman" panose="02020603050405020304" pitchFamily="18" charset="0"/>
              </a:rPr>
              <a:t>3- BILGI VE TEKNOLOJIK KAYNAKLAR </a:t>
            </a:r>
            <a:endParaRPr lang="tr-TR" dirty="0"/>
          </a:p>
        </p:txBody>
      </p:sp>
      <p:sp>
        <p:nvSpPr>
          <p:cNvPr id="3" name="İçerik Yer Tutucusu 2">
            <a:extLst>
              <a:ext uri="{FF2B5EF4-FFF2-40B4-BE49-F238E27FC236}">
                <a16:creationId xmlns:a16="http://schemas.microsoft.com/office/drawing/2014/main" id="{D4DC9A3E-D927-4E23-A268-03EEDED4B12C}"/>
              </a:ext>
            </a:extLst>
          </p:cNvPr>
          <p:cNvSpPr>
            <a:spLocks noGrp="1"/>
          </p:cNvSpPr>
          <p:nvPr>
            <p:ph idx="1"/>
          </p:nvPr>
        </p:nvSpPr>
        <p:spPr>
          <a:xfrm>
            <a:off x="1078088" y="790222"/>
            <a:ext cx="10662356" cy="5663163"/>
          </a:xfrm>
        </p:spPr>
        <p:txBody>
          <a:bodyPr>
            <a:normAutofit/>
          </a:bodyPr>
          <a:lstStyle/>
          <a:p>
            <a:pPr indent="450215" algn="just">
              <a:lnSpc>
                <a:spcPct val="150000"/>
              </a:lnSpc>
              <a:spcBef>
                <a:spcPts val="1200"/>
              </a:spcBef>
              <a:spcAft>
                <a:spcPts val="300"/>
              </a:spcAft>
            </a:pPr>
            <a:r>
              <a:rPr lang="tr-TR" sz="1800" dirty="0">
                <a:latin typeface="Times New Roman" panose="02020603050405020304" pitchFamily="18" charset="0"/>
              </a:rPr>
              <a:t>Birimimizde bilgisayar teknolojileri ihtiyaçlar doğrultusunda kullanılmaktadır. Gerekli çizim ve sunum ihtiyaçları </a:t>
            </a:r>
            <a:r>
              <a:rPr lang="tr-TR" sz="1800" dirty="0" err="1">
                <a:latin typeface="Times New Roman" panose="02020603050405020304" pitchFamily="18" charset="0"/>
              </a:rPr>
              <a:t>Allplan</a:t>
            </a:r>
            <a:r>
              <a:rPr lang="tr-TR" sz="1800" dirty="0">
                <a:latin typeface="Times New Roman" panose="02020603050405020304" pitchFamily="18" charset="0"/>
              </a:rPr>
              <a:t> ve </a:t>
            </a:r>
            <a:r>
              <a:rPr lang="tr-TR" sz="1800" dirty="0" err="1">
                <a:latin typeface="Times New Roman" panose="02020603050405020304" pitchFamily="18" charset="0"/>
              </a:rPr>
              <a:t>Cinema</a:t>
            </a:r>
            <a:r>
              <a:rPr lang="tr-TR" sz="1800" dirty="0">
                <a:latin typeface="Times New Roman" panose="02020603050405020304" pitchFamily="18" charset="0"/>
              </a:rPr>
              <a:t> 4D programları kullanılarak karşılanmaktadır.  Daire başkanlığımız teknik personeli tarafından proje çizimlerinde kullanılan AutoCAD programının lisans güncelleme çalışmaları yapıldı. </a:t>
            </a:r>
          </a:p>
          <a:p>
            <a:pPr marL="342900" lvl="0" indent="-342900" algn="just">
              <a:lnSpc>
                <a:spcPct val="150000"/>
              </a:lnSpc>
              <a:spcBef>
                <a:spcPts val="1200"/>
              </a:spcBef>
              <a:spcAft>
                <a:spcPts val="300"/>
              </a:spcAft>
              <a:buFont typeface="Symbol" panose="05050102010706020507" pitchFamily="18" charset="2"/>
              <a:buChar char=""/>
            </a:pPr>
            <a:r>
              <a:rPr lang="tr-TR" sz="1800" dirty="0">
                <a:latin typeface="Times New Roman" panose="02020603050405020304" pitchFamily="18" charset="0"/>
              </a:rPr>
              <a:t>Üniversitemiz resmi süreçlerini yürütmek üzere Üniversite Bilgi Yönetim Sistemi kullanılmaktadır. </a:t>
            </a:r>
          </a:p>
          <a:p>
            <a:pPr marL="342900" lvl="0" indent="-342900" algn="just">
              <a:lnSpc>
                <a:spcPct val="150000"/>
              </a:lnSpc>
              <a:spcBef>
                <a:spcPts val="1200"/>
              </a:spcBef>
              <a:spcAft>
                <a:spcPts val="300"/>
              </a:spcAft>
              <a:buFont typeface="Symbol" panose="05050102010706020507" pitchFamily="18" charset="2"/>
              <a:buChar char=""/>
            </a:pPr>
            <a:r>
              <a:rPr lang="tr-TR" sz="1800" dirty="0">
                <a:latin typeface="Times New Roman" panose="02020603050405020304" pitchFamily="18" charset="0"/>
              </a:rPr>
              <a:t>İhale hazırlığı, ihale süreci ve yapım sürecine ait yardımcı programlar da kullanılmaktadır. </a:t>
            </a:r>
            <a:r>
              <a:rPr lang="tr-TR" sz="1800" dirty="0" err="1">
                <a:latin typeface="Times New Roman" panose="02020603050405020304" pitchFamily="18" charset="0"/>
              </a:rPr>
              <a:t>Hakediş</a:t>
            </a:r>
            <a:r>
              <a:rPr lang="tr-TR" sz="1800" dirty="0">
                <a:latin typeface="Times New Roman" panose="02020603050405020304" pitchFamily="18" charset="0"/>
              </a:rPr>
              <a:t> süreçlerini yönetmek üzere “</a:t>
            </a:r>
            <a:r>
              <a:rPr lang="tr-TR" sz="1800" dirty="0" err="1">
                <a:latin typeface="Times New Roman" panose="02020603050405020304" pitchFamily="18" charset="0"/>
              </a:rPr>
              <a:t>Hakediş</a:t>
            </a:r>
            <a:r>
              <a:rPr lang="tr-TR" sz="1800" dirty="0">
                <a:latin typeface="Times New Roman" panose="02020603050405020304" pitchFamily="18" charset="0"/>
              </a:rPr>
              <a:t> Yazılımı” kullanılmaktadır. </a:t>
            </a:r>
          </a:p>
          <a:p>
            <a:pPr marL="342900" lvl="0" indent="-342900" algn="just">
              <a:lnSpc>
                <a:spcPct val="150000"/>
              </a:lnSpc>
              <a:buFont typeface="Symbol" panose="05050102010706020507" pitchFamily="18" charset="2"/>
              <a:buChar char=""/>
            </a:pPr>
            <a:r>
              <a:rPr lang="en-GB" sz="1800" dirty="0" err="1">
                <a:effectLst/>
                <a:latin typeface="Times New Roman" panose="02020603050405020304" pitchFamily="18" charset="0"/>
                <a:ea typeface="Calibri" panose="020F0502020204030204" pitchFamily="34" charset="0"/>
              </a:rPr>
              <a:t>Bütçe</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ile</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ilgili</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tüm</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işlemler</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planlama</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bütçe</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teklifleri</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ödenek</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kontrolü</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ödenek</a:t>
            </a:r>
            <a:r>
              <a:rPr lang="en-GB" sz="1800" dirty="0">
                <a:effectLst/>
                <a:latin typeface="Times New Roman" panose="02020603050405020304" pitchFamily="18" charset="0"/>
                <a:ea typeface="Calibri" panose="020F0502020204030204" pitchFamily="34" charset="0"/>
              </a:rPr>
              <a:t> </a:t>
            </a:r>
            <a:r>
              <a:rPr lang="en-GB" sz="1800" dirty="0" err="1">
                <a:effectLst/>
                <a:latin typeface="Times New Roman" panose="02020603050405020304" pitchFamily="18" charset="0"/>
                <a:ea typeface="Calibri" panose="020F0502020204030204" pitchFamily="34" charset="0"/>
              </a:rPr>
              <a:t>kaydı</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gibi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işlemlerin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takibini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sağlamak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için</a:t>
            </a:r>
            <a:r>
              <a:rPr lang="en-GB" sz="1800" dirty="0">
                <a:effectLst/>
                <a:latin typeface="Times New Roman" panose="02020603050405020304" pitchFamily="18" charset="0"/>
                <a:ea typeface="Times New Roman" panose="02020603050405020304" pitchFamily="18" charset="0"/>
              </a:rPr>
              <a:t> E-</a:t>
            </a:r>
            <a:r>
              <a:rPr lang="en-GB" sz="1800" dirty="0" err="1">
                <a:effectLst/>
                <a:latin typeface="Times New Roman" panose="02020603050405020304" pitchFamily="18" charset="0"/>
                <a:ea typeface="Times New Roman" panose="02020603050405020304" pitchFamily="18" charset="0"/>
              </a:rPr>
              <a:t>Bütçe</a:t>
            </a:r>
            <a:r>
              <a:rPr lang="en-GB" sz="1800" dirty="0">
                <a:effectLst/>
                <a:latin typeface="Times New Roman" panose="02020603050405020304" pitchFamily="18" charset="0"/>
                <a:ea typeface="Times New Roman" panose="02020603050405020304" pitchFamily="18" charset="0"/>
              </a:rPr>
              <a:t>, MYS, KBS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Ka-Ya </a:t>
            </a:r>
            <a:r>
              <a:rPr lang="en-GB" sz="1800" dirty="0" err="1">
                <a:effectLst/>
                <a:latin typeface="Times New Roman" panose="02020603050405020304" pitchFamily="18" charset="0"/>
                <a:ea typeface="Times New Roman" panose="02020603050405020304" pitchFamily="18" charset="0"/>
              </a:rPr>
              <a:t>Sistemleri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aktif</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olarak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kullanılmaktadır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n-GB" sz="1800" dirty="0" err="1">
                <a:effectLst/>
                <a:latin typeface="Times New Roman" panose="02020603050405020304" pitchFamily="18" charset="0"/>
                <a:ea typeface="Times New Roman" panose="02020603050405020304" pitchFamily="18" charset="0"/>
              </a:rPr>
              <a:t>Üniversitemiz</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bünyesinde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yürütülen</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yatırım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projeleri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takibi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tüm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süreçlerinde</a:t>
            </a:r>
            <a:r>
              <a:rPr lang="en-GB" sz="1800" dirty="0">
                <a:effectLst/>
                <a:latin typeface="Times New Roman" panose="02020603050405020304" pitchFamily="18" charset="0"/>
                <a:ea typeface="Times New Roman" panose="02020603050405020304" pitchFamily="18" charset="0"/>
              </a:rPr>
              <a:t> Ka-Ya (Kamu </a:t>
            </a:r>
            <a:r>
              <a:rPr lang="en-GB" sz="1800" dirty="0" err="1">
                <a:effectLst/>
                <a:latin typeface="Times New Roman" panose="02020603050405020304" pitchFamily="18" charset="0"/>
                <a:ea typeface="Times New Roman" panose="02020603050405020304" pitchFamily="18" charset="0"/>
              </a:rPr>
              <a:t>Yatırımları</a:t>
            </a:r>
            <a:r>
              <a:rPr lang="en-GB" sz="1800" dirty="0">
                <a:effectLst/>
                <a:latin typeface="Times New Roman" panose="02020603050405020304" pitchFamily="18" charset="0"/>
                <a:ea typeface="Times New Roman" panose="02020603050405020304" pitchFamily="18" charset="0"/>
              </a:rPr>
              <a:t> Bilgi </a:t>
            </a:r>
            <a:r>
              <a:rPr lang="en-GB" sz="1800" dirty="0" err="1">
                <a:effectLst/>
                <a:latin typeface="Times New Roman" panose="02020603050405020304" pitchFamily="18" charset="0"/>
                <a:ea typeface="Times New Roman" panose="02020603050405020304" pitchFamily="18" charset="0"/>
              </a:rPr>
              <a:t>Sistemi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ile</a:t>
            </a:r>
            <a:r>
              <a:rPr lang="en-GB" sz="1800" dirty="0">
                <a:effectLst/>
                <a:latin typeface="Times New Roman" panose="02020603050405020304" pitchFamily="18" charset="0"/>
                <a:ea typeface="Times New Roman" panose="02020603050405020304" pitchFamily="18" charset="0"/>
              </a:rPr>
              <a:t> İLYAS (İl </a:t>
            </a:r>
            <a:r>
              <a:rPr lang="en-GB" sz="1800" dirty="0" err="1">
                <a:effectLst/>
                <a:latin typeface="Times New Roman" panose="02020603050405020304" pitchFamily="18" charset="0"/>
                <a:ea typeface="Times New Roman" panose="02020603050405020304" pitchFamily="18" charset="0"/>
              </a:rPr>
              <a:t>Yatırım</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Takip</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Sistemi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aktif</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olarak</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kullanılmaktadır</a:t>
            </a:r>
            <a:r>
              <a:rPr lang="en-GB" sz="1800" dirty="0">
                <a:effectLst/>
                <a:latin typeface="Times New Roman" panose="02020603050405020304" pitchFamily="18" charset="0"/>
                <a:ea typeface="Times New Roman" panose="02020603050405020304" pitchFamily="18" charset="0"/>
              </a:rPr>
              <a:t>.</a:t>
            </a:r>
            <a:endParaRPr lang="tr-T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7714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B28E101D-0C14-4F7A-9E29-6A5C16754FE2}"/>
              </a:ext>
            </a:extLst>
          </p:cNvPr>
          <p:cNvSpPr txBox="1">
            <a:spLocks/>
          </p:cNvSpPr>
          <p:nvPr/>
        </p:nvSpPr>
        <p:spPr>
          <a:xfrm>
            <a:off x="1078088" y="200377"/>
            <a:ext cx="9601200" cy="465667"/>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GB" sz="1800" b="1">
                <a:latin typeface="Arial" panose="020B0604020202020204" pitchFamily="34" charset="0"/>
                <a:ea typeface="Times New Roman" panose="02020603050405020304" pitchFamily="18" charset="0"/>
              </a:rPr>
              <a:t>3- BILGI VE TEKNOLOJIK KAYNAKLAR </a:t>
            </a:r>
            <a:endParaRPr lang="tr-TR" dirty="0"/>
          </a:p>
        </p:txBody>
      </p:sp>
      <p:sp>
        <p:nvSpPr>
          <p:cNvPr id="9" name="Metin kutusu 8">
            <a:extLst>
              <a:ext uri="{FF2B5EF4-FFF2-40B4-BE49-F238E27FC236}">
                <a16:creationId xmlns:a16="http://schemas.microsoft.com/office/drawing/2014/main" id="{8E4E5D4D-2814-42A4-9C9A-61194A5B885D}"/>
              </a:ext>
            </a:extLst>
          </p:cNvPr>
          <p:cNvSpPr txBox="1"/>
          <p:nvPr/>
        </p:nvSpPr>
        <p:spPr>
          <a:xfrm>
            <a:off x="1078087" y="549965"/>
            <a:ext cx="10639779" cy="646331"/>
          </a:xfrm>
          <a:prstGeom prst="rect">
            <a:avLst/>
          </a:prstGeom>
          <a:noFill/>
        </p:spPr>
        <p:txBody>
          <a:bodyPr wrap="square">
            <a:spAutoFit/>
          </a:bodyPr>
          <a:lstStyle/>
          <a:p>
            <a:pPr algn="just"/>
            <a:r>
              <a:rPr lang="tr-TR"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Başkanlığımızda</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bulunan</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taşınırlar</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ihtiyacımızı</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karşılayabilir</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durumda</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olup</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ofislerimizde</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kullanılan</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taşınırların</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listesi</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aşağıdaki</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tabloda</a:t>
            </a:r>
            <a:r>
              <a:rPr lang="en-GB" dirty="0">
                <a:solidFill>
                  <a:schemeClr val="tx1"/>
                </a:solidFill>
                <a:latin typeface="Times New Roman" pitchFamily="18" charset="0"/>
                <a:cs typeface="Times New Roman" pitchFamily="18" charset="0"/>
              </a:rPr>
              <a:t> </a:t>
            </a:r>
            <a:r>
              <a:rPr lang="en-GB" dirty="0" err="1">
                <a:solidFill>
                  <a:schemeClr val="tx1"/>
                </a:solidFill>
                <a:latin typeface="Times New Roman" pitchFamily="18" charset="0"/>
                <a:cs typeface="Times New Roman" pitchFamily="18" charset="0"/>
              </a:rPr>
              <a:t>gösterilmiştir</a:t>
            </a:r>
            <a:r>
              <a:rPr lang="en-GB" dirty="0">
                <a:solidFill>
                  <a:schemeClr val="tx1"/>
                </a:solidFill>
                <a:latin typeface="Times New Roman" pitchFamily="18" charset="0"/>
                <a:cs typeface="Times New Roman" pitchFamily="18" charset="0"/>
              </a:rPr>
              <a:t>. </a:t>
            </a:r>
            <a:endParaRPr lang="tr-TR" dirty="0">
              <a:solidFill>
                <a:schemeClr val="tx1"/>
              </a:solidFill>
              <a:latin typeface="Times New Roman" pitchFamily="18" charset="0"/>
              <a:cs typeface="Times New Roman" pitchFamily="18" charset="0"/>
            </a:endParaRPr>
          </a:p>
        </p:txBody>
      </p:sp>
      <p:graphicFrame>
        <p:nvGraphicFramePr>
          <p:cNvPr id="2" name="Tablo 1">
            <a:extLst>
              <a:ext uri="{FF2B5EF4-FFF2-40B4-BE49-F238E27FC236}">
                <a16:creationId xmlns:a16="http://schemas.microsoft.com/office/drawing/2014/main" id="{8207CF9D-157C-38B2-C4ED-A12A402BD1C0}"/>
              </a:ext>
            </a:extLst>
          </p:cNvPr>
          <p:cNvGraphicFramePr>
            <a:graphicFrameLocks noGrp="1"/>
          </p:cNvGraphicFramePr>
          <p:nvPr>
            <p:extLst>
              <p:ext uri="{D42A27DB-BD31-4B8C-83A1-F6EECF244321}">
                <p14:modId xmlns:p14="http://schemas.microsoft.com/office/powerpoint/2010/main" val="1810744052"/>
              </p:ext>
            </p:extLst>
          </p:nvPr>
        </p:nvGraphicFramePr>
        <p:xfrm>
          <a:off x="2648197" y="1365663"/>
          <a:ext cx="6424551" cy="4809506"/>
        </p:xfrm>
        <a:graphic>
          <a:graphicData uri="http://schemas.openxmlformats.org/drawingml/2006/table">
            <a:tbl>
              <a:tblPr firstRow="1" firstCol="1" bandRow="1"/>
              <a:tblGrid>
                <a:gridCol w="3578406">
                  <a:extLst>
                    <a:ext uri="{9D8B030D-6E8A-4147-A177-3AD203B41FA5}">
                      <a16:colId xmlns:a16="http://schemas.microsoft.com/office/drawing/2014/main" val="2909444242"/>
                    </a:ext>
                  </a:extLst>
                </a:gridCol>
                <a:gridCol w="2846145">
                  <a:extLst>
                    <a:ext uri="{9D8B030D-6E8A-4147-A177-3AD203B41FA5}">
                      <a16:colId xmlns:a16="http://schemas.microsoft.com/office/drawing/2014/main" val="1178253688"/>
                    </a:ext>
                  </a:extLst>
                </a:gridCol>
              </a:tblGrid>
              <a:tr h="241078">
                <a:tc gridSpan="2">
                  <a:txBody>
                    <a:bodyPr/>
                    <a:lstStyle/>
                    <a:p>
                      <a:pPr algn="ctr"/>
                      <a:r>
                        <a:rPr lang="tr-TR" sz="1100" b="1">
                          <a:solidFill>
                            <a:srgbClr val="000000"/>
                          </a:solidFill>
                          <a:effectLst/>
                          <a:latin typeface="Times New Roman" panose="02020603050405020304" pitchFamily="18" charset="0"/>
                          <a:ea typeface="Times New Roman" panose="02020603050405020304" pitchFamily="18" charset="0"/>
                        </a:rPr>
                        <a:t>MAKİNE VE CİHAZLAR</a:t>
                      </a:r>
                      <a:endParaRPr lang="tr-TR" sz="1200">
                        <a:effectLst/>
                        <a:latin typeface="Times New Roman" panose="02020603050405020304" pitchFamily="18" charset="0"/>
                        <a:ea typeface="Times New Roman" panose="02020603050405020304" pitchFamily="18" charset="0"/>
                      </a:endParaRPr>
                    </a:p>
                  </a:txBody>
                  <a:tcPr marL="44060" marR="44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tr-TR"/>
                    </a:p>
                  </a:txBody>
                  <a:tcPr/>
                </a:tc>
                <a:extLst>
                  <a:ext uri="{0D108BD9-81ED-4DB2-BD59-A6C34878D82A}">
                    <a16:rowId xmlns:a16="http://schemas.microsoft.com/office/drawing/2014/main" val="3043208085"/>
                  </a:ext>
                </a:extLst>
              </a:tr>
              <a:tr h="458048">
                <a:tc>
                  <a:txBody>
                    <a:bodyPr/>
                    <a:lstStyle/>
                    <a:p>
                      <a:pPr algn="ctr"/>
                      <a:r>
                        <a:rPr lang="tr-TR" sz="1100" b="1" dirty="0">
                          <a:solidFill>
                            <a:srgbClr val="000000"/>
                          </a:solidFill>
                          <a:effectLst/>
                          <a:latin typeface="Times New Roman" panose="02020603050405020304" pitchFamily="18" charset="0"/>
                          <a:ea typeface="Times New Roman" panose="02020603050405020304" pitchFamily="18" charset="0"/>
                        </a:rPr>
                        <a:t>BİRİM TESİS, MAKİNE VE CİHAZLAR LİSTESİ</a:t>
                      </a:r>
                      <a:endParaRPr lang="tr-TR" sz="1200" dirty="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1100" b="1">
                          <a:solidFill>
                            <a:srgbClr val="000000"/>
                          </a:solidFill>
                          <a:effectLst/>
                          <a:latin typeface="Times New Roman" panose="02020603050405020304" pitchFamily="18" charset="0"/>
                          <a:ea typeface="Times New Roman" panose="02020603050405020304" pitchFamily="18" charset="0"/>
                        </a:rPr>
                        <a:t>ADET</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316745395"/>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Tarım ve Ormancılık Makineleri ve Aletleri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27</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229562"/>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İnşaat Makineleri ve Aletleri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7</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93896"/>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Atölye Makineleri ve Aletleri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126</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9728724"/>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İş Makineleri ve Aletleri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5</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1523699"/>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Güç Elektroniği ve Basınçlı Makineler ile Aletleri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50</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2024716"/>
                  </a:ext>
                </a:extLst>
              </a:tr>
              <a:tr h="241078">
                <a:tc>
                  <a:txBody>
                    <a:bodyPr/>
                    <a:lstStyle/>
                    <a:p>
                      <a:pPr algn="ctr"/>
                      <a:r>
                        <a:rPr lang="tr-TR" sz="1100" b="1">
                          <a:solidFill>
                            <a:srgbClr val="000000"/>
                          </a:solidFill>
                          <a:effectLst/>
                          <a:latin typeface="Times New Roman" panose="02020603050405020304" pitchFamily="18" charset="0"/>
                          <a:ea typeface="Times New Roman" panose="02020603050405020304" pitchFamily="18" charset="0"/>
                        </a:rPr>
                        <a:t>BİRİM DEMİRBAŞ LİSTESİ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tc>
                  <a:txBody>
                    <a:bodyPr/>
                    <a:lstStyle/>
                    <a:p>
                      <a:pPr algn="ctr"/>
                      <a:r>
                        <a:rPr lang="tr-TR" sz="1100" b="1">
                          <a:solidFill>
                            <a:srgbClr val="000000"/>
                          </a:solidFill>
                          <a:effectLst/>
                          <a:latin typeface="Times New Roman" panose="02020603050405020304" pitchFamily="18" charset="0"/>
                          <a:ea typeface="Times New Roman" panose="02020603050405020304" pitchFamily="18" charset="0"/>
                        </a:rPr>
                        <a:t>ADET</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6B0A"/>
                    </a:solidFill>
                  </a:tcPr>
                </a:tc>
                <a:extLst>
                  <a:ext uri="{0D108BD9-81ED-4DB2-BD59-A6C34878D82A}">
                    <a16:rowId xmlns:a16="http://schemas.microsoft.com/office/drawing/2014/main" val="1405248717"/>
                  </a:ext>
                </a:extLst>
              </a:tr>
              <a:tr h="241078">
                <a:tc gridSpan="2">
                  <a:txBody>
                    <a:bodyPr/>
                    <a:lstStyle/>
                    <a:p>
                      <a:pPr algn="ctr"/>
                      <a:r>
                        <a:rPr lang="tr-TR" sz="1100" i="1">
                          <a:solidFill>
                            <a:srgbClr val="000000"/>
                          </a:solidFill>
                          <a:effectLst/>
                          <a:latin typeface="Times New Roman" panose="02020603050405020304" pitchFamily="18" charset="0"/>
                          <a:ea typeface="Times New Roman" panose="02020603050405020304" pitchFamily="18" charset="0"/>
                        </a:rPr>
                        <a:t>Büro Makineleri Grubu</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tr-TR"/>
                    </a:p>
                  </a:txBody>
                  <a:tcPr/>
                </a:tc>
                <a:extLst>
                  <a:ext uri="{0D108BD9-81ED-4DB2-BD59-A6C34878D82A}">
                    <a16:rowId xmlns:a16="http://schemas.microsoft.com/office/drawing/2014/main" val="1393357252"/>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Bilgisayar ve Sunucular</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83</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1555586"/>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Bilgisayar Çevre Birimleri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29</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0225035"/>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Teksir ve Çoğaltma Makineleri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1</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9859956"/>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Haberleşme Cihazları (Telefon makinesi)</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48</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2963942"/>
                  </a:ext>
                </a:extLst>
              </a:tr>
              <a:tr h="241078">
                <a:tc gridSpan="2">
                  <a:txBody>
                    <a:bodyPr/>
                    <a:lstStyle/>
                    <a:p>
                      <a:pPr algn="ctr"/>
                      <a:r>
                        <a:rPr lang="tr-TR" sz="1100" i="1">
                          <a:solidFill>
                            <a:srgbClr val="000000"/>
                          </a:solidFill>
                          <a:effectLst/>
                          <a:latin typeface="Times New Roman" panose="02020603050405020304" pitchFamily="18" charset="0"/>
                          <a:ea typeface="Times New Roman" panose="02020603050405020304" pitchFamily="18" charset="0"/>
                        </a:rPr>
                        <a:t>Mobilyalar Grubu</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tr-TR"/>
                    </a:p>
                  </a:txBody>
                  <a:tcPr/>
                </a:tc>
                <a:extLst>
                  <a:ext uri="{0D108BD9-81ED-4DB2-BD59-A6C34878D82A}">
                    <a16:rowId xmlns:a16="http://schemas.microsoft.com/office/drawing/2014/main" val="3437458392"/>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Büro Mobilyaları</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199</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0991087"/>
                  </a:ext>
                </a:extLst>
              </a:tr>
              <a:tr h="241078">
                <a:tc gridSpan="2">
                  <a:txBody>
                    <a:bodyPr/>
                    <a:lstStyle/>
                    <a:p>
                      <a:pPr algn="ctr"/>
                      <a:r>
                        <a:rPr lang="tr-TR" sz="1100" i="1">
                          <a:solidFill>
                            <a:srgbClr val="000000"/>
                          </a:solidFill>
                          <a:effectLst/>
                          <a:latin typeface="Times New Roman" panose="02020603050405020304" pitchFamily="18" charset="0"/>
                          <a:ea typeface="Times New Roman" panose="02020603050405020304" pitchFamily="18" charset="0"/>
                        </a:rPr>
                        <a:t>Yedek Parçalar Grubu</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tr-TR"/>
                    </a:p>
                  </a:txBody>
                  <a:tcPr/>
                </a:tc>
                <a:extLst>
                  <a:ext uri="{0D108BD9-81ED-4DB2-BD59-A6C34878D82A}">
                    <a16:rowId xmlns:a16="http://schemas.microsoft.com/office/drawing/2014/main" val="4039706740"/>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Makineler ve Aletler Grubu Yedek Parçaları</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5346677"/>
                  </a:ext>
                </a:extLst>
              </a:tr>
              <a:tr h="241078">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Cihazlar ve Aletler Grubu Yedek Parçaları</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a:solidFill>
                            <a:srgbClr val="000000"/>
                          </a:solidFill>
                          <a:effectLst/>
                          <a:latin typeface="Times New Roman" panose="02020603050405020304" pitchFamily="18" charset="0"/>
                          <a:ea typeface="Times New Roman" panose="02020603050405020304" pitchFamily="18" charset="0"/>
                        </a:rPr>
                        <a:t>--</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6793694"/>
                  </a:ext>
                </a:extLst>
              </a:tr>
              <a:tr h="253132">
                <a:tc>
                  <a:txBody>
                    <a:bodyPr/>
                    <a:lstStyle/>
                    <a:p>
                      <a:pPr algn="just"/>
                      <a:r>
                        <a:rPr lang="tr-TR" sz="1100">
                          <a:solidFill>
                            <a:srgbClr val="000000"/>
                          </a:solidFill>
                          <a:effectLst/>
                          <a:latin typeface="Times New Roman" panose="02020603050405020304" pitchFamily="18" charset="0"/>
                          <a:ea typeface="Times New Roman" panose="02020603050405020304" pitchFamily="18" charset="0"/>
                        </a:rPr>
                        <a:t>Su Tesisatı Yedek Parçaları</a:t>
                      </a:r>
                      <a:endParaRPr lang="tr-TR" sz="120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tr-TR" sz="1100" dirty="0">
                          <a:solidFill>
                            <a:srgbClr val="000000"/>
                          </a:solidFill>
                          <a:effectLst/>
                          <a:latin typeface="Times New Roman" panose="02020603050405020304" pitchFamily="18" charset="0"/>
                          <a:ea typeface="Times New Roman" panose="02020603050405020304" pitchFamily="18" charset="0"/>
                        </a:rPr>
                        <a:t>--</a:t>
                      </a:r>
                      <a:endParaRPr lang="tr-TR" sz="1200" dirty="0">
                        <a:effectLst/>
                        <a:latin typeface="Times New Roman" panose="02020603050405020304" pitchFamily="18" charset="0"/>
                        <a:ea typeface="Times New Roman" panose="02020603050405020304" pitchFamily="18" charset="0"/>
                      </a:endParaRPr>
                    </a:p>
                  </a:txBody>
                  <a:tcPr marL="44060" marR="44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5938142"/>
                  </a:ext>
                </a:extLst>
              </a:tr>
            </a:tbl>
          </a:graphicData>
        </a:graphic>
      </p:graphicFrame>
    </p:spTree>
    <p:extLst>
      <p:ext uri="{BB962C8B-B14F-4D97-AF65-F5344CB8AC3E}">
        <p14:creationId xmlns:p14="http://schemas.microsoft.com/office/powerpoint/2010/main" val="3666162795"/>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TM03457491[[fn=Metropolitan]]</Template>
  <TotalTime>3579</TotalTime>
  <Words>5775</Words>
  <Application>Microsoft Office PowerPoint</Application>
  <PresentationFormat>Geniş ekran</PresentationFormat>
  <Paragraphs>793</Paragraphs>
  <Slides>45</Slides>
  <Notes>1</Notes>
  <HiddenSlides>0</HiddenSlides>
  <MMClips>0</MMClips>
  <ScaleCrop>false</ScaleCrop>
  <HeadingPairs>
    <vt:vector size="8" baseType="variant">
      <vt:variant>
        <vt:lpstr>Kullanılan Yazı Tipleri</vt:lpstr>
      </vt:variant>
      <vt:variant>
        <vt:i4>14</vt:i4>
      </vt:variant>
      <vt:variant>
        <vt:lpstr>Tema</vt:lpstr>
      </vt:variant>
      <vt:variant>
        <vt:i4>1</vt:i4>
      </vt:variant>
      <vt:variant>
        <vt:lpstr>Eklenmiş OLE Hizmet Programları</vt:lpstr>
      </vt:variant>
      <vt:variant>
        <vt:i4>1</vt:i4>
      </vt:variant>
      <vt:variant>
        <vt:lpstr>Slayt Başlıkları</vt:lpstr>
      </vt:variant>
      <vt:variant>
        <vt:i4>45</vt:i4>
      </vt:variant>
    </vt:vector>
  </HeadingPairs>
  <TitlesOfParts>
    <vt:vector size="61" baseType="lpstr">
      <vt:lpstr>Aharoni</vt:lpstr>
      <vt:lpstr>Algerian</vt:lpstr>
      <vt:lpstr>Arial</vt:lpstr>
      <vt:lpstr>BankGothic Md BT</vt:lpstr>
      <vt:lpstr>Calibri</vt:lpstr>
      <vt:lpstr>Calibri Light</vt:lpstr>
      <vt:lpstr>Cambria</vt:lpstr>
      <vt:lpstr>Franklin Gothic Book</vt:lpstr>
      <vt:lpstr>Symbol</vt:lpstr>
      <vt:lpstr>Times New Roman</vt:lpstr>
      <vt:lpstr>Trebuchet MS</vt:lpstr>
      <vt:lpstr>Tw Cen MT</vt:lpstr>
      <vt:lpstr>Vineta BT</vt:lpstr>
      <vt:lpstr>Wingdings</vt:lpstr>
      <vt:lpstr>Metropolitan</vt:lpstr>
      <vt:lpstr>Worksheet</vt:lpstr>
      <vt:lpstr>2023 Yılı (01 Ocak-31 Aralık 2023)  Faaliyet Rapor Sunumu</vt:lpstr>
      <vt:lpstr>YÖNETİCİ ÖZETİ</vt:lpstr>
      <vt:lpstr>I-GENEL BİLGİLER B. Yetki, Görev ve Sorumluluklar I. Yetki Ve Görev </vt:lpstr>
      <vt:lpstr>II. Sorumluluk </vt:lpstr>
      <vt:lpstr>C. İdareye İlişkin Bilgiler 1- FIZIKSEL YAPI</vt:lpstr>
      <vt:lpstr>BOLU ABANT İZZET BAYSAL ÜNİVERSİTESİ FİZİKİ DURUMU</vt:lpstr>
      <vt:lpstr>2- TEŞKİLAT ŞEMASI</vt:lpstr>
      <vt:lpstr>3- BILGI VE TEKNOLOJIK KAYNAKLAR </vt:lpstr>
      <vt:lpstr>PowerPoint Sunusu</vt:lpstr>
      <vt:lpstr>4- İNSAN KAYNAKLARI</vt:lpstr>
      <vt:lpstr>4-2- İdari Personelin Eğitim Durumu </vt:lpstr>
      <vt:lpstr>4.1 İdari Personel (Hizmet Sınıfına Göre Dolu-Boş Kadro Sayısı)</vt:lpstr>
      <vt:lpstr>4-3- İdari Personelin Yıl İçinde Katıldığı Eğitimler </vt:lpstr>
      <vt:lpstr>5- SUNULAN HIZMETLER</vt:lpstr>
      <vt:lpstr>5- SUNULAN HIZMETLER</vt:lpstr>
      <vt:lpstr>2023 YILI İHALE LİSTESİ</vt:lpstr>
      <vt:lpstr>2023 YILI İHALE LİSTESİ</vt:lpstr>
      <vt:lpstr>Satın Alma (İhale ve Doğrudan Temin)</vt:lpstr>
      <vt:lpstr>2023 YILI DOĞRUDAN TEMİN ALIMLARI</vt:lpstr>
      <vt:lpstr>BAĞIŞ YOLU İLE YAPILAN YATIRIMLAR</vt:lpstr>
      <vt:lpstr>MENGEN YENİ KAMPÜS </vt:lpstr>
      <vt:lpstr>İLAHİYAT FAKÜLTESİ EK BİNA  </vt:lpstr>
      <vt:lpstr>PowerPoint Sunusu</vt:lpstr>
      <vt:lpstr>III- FAALİYETLERE İLİŞKİN BİLGİ VE DEĞERLENDİRMELER  A – Mali Bilgiler  2- Mali Denetim Sonuçları  </vt:lpstr>
      <vt:lpstr>Yapı İşleri ve Teknik Daire Başkanlığı SWOT (GZFT) Analizi</vt:lpstr>
      <vt:lpstr>Zayıf Yanlar ve Fırsatlar için Eylem planları</vt:lpstr>
      <vt:lpstr>2022 Eylem Planlarından 2023 yılında tamamlananlar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 ÖNERİ VE TEDBİRLER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BİRİM FAALİYET RAPORLARININ  ÜST YÖNETİME SUNUMU</dc:title>
  <dc:creator>Nuray Kızılaslan</dc:creator>
  <cp:lastModifiedBy>Nuray Kızılaslan</cp:lastModifiedBy>
  <cp:revision>213</cp:revision>
  <dcterms:created xsi:type="dcterms:W3CDTF">2023-01-20T08:24:16Z</dcterms:created>
  <dcterms:modified xsi:type="dcterms:W3CDTF">2024-03-26T12:02:25Z</dcterms:modified>
</cp:coreProperties>
</file>