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794" r:id="rId1"/>
  </p:sldMasterIdLst>
  <p:notesMasterIdLst>
    <p:notesMasterId r:id="rId79"/>
  </p:notesMasterIdLst>
  <p:handoutMasterIdLst>
    <p:handoutMasterId r:id="rId80"/>
  </p:handout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9" r:id="rId32"/>
    <p:sldId id="288" r:id="rId33"/>
    <p:sldId id="290" r:id="rId34"/>
    <p:sldId id="287"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821" r:id="rId57"/>
    <p:sldId id="840" r:id="rId58"/>
    <p:sldId id="841" r:id="rId59"/>
    <p:sldId id="842" r:id="rId60"/>
    <p:sldId id="312" r:id="rId61"/>
    <p:sldId id="843" r:id="rId62"/>
    <p:sldId id="844" r:id="rId63"/>
    <p:sldId id="845" r:id="rId64"/>
    <p:sldId id="847" r:id="rId65"/>
    <p:sldId id="849" r:id="rId66"/>
    <p:sldId id="848" r:id="rId67"/>
    <p:sldId id="850" r:id="rId68"/>
    <p:sldId id="851" r:id="rId69"/>
    <p:sldId id="846" r:id="rId70"/>
    <p:sldId id="852" r:id="rId71"/>
    <p:sldId id="853" r:id="rId72"/>
    <p:sldId id="854" r:id="rId73"/>
    <p:sldId id="855" r:id="rId74"/>
    <p:sldId id="858" r:id="rId75"/>
    <p:sldId id="859" r:id="rId76"/>
    <p:sldId id="857" r:id="rId77"/>
    <p:sldId id="860" r:id="rId7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C1A3"/>
    <a:srgbClr val="E2DFCC"/>
    <a:srgbClr val="77A2BB"/>
    <a:srgbClr val="ECF0F3"/>
    <a:srgbClr val="D6E0E7"/>
    <a:srgbClr val="EFEDE3"/>
    <a:srgbClr val="E26B0A"/>
    <a:srgbClr val="FAEDEF"/>
    <a:srgbClr val="E28394"/>
    <a:srgbClr val="F4D9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Orta Stil 4 - Vurgu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Orta Stil 4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4C1A8A3-306A-4EB7-A6B1-4F7E0EB9C5D6}" styleName="Orta Stil 3 - Vurgu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Açık Stil 3 - Vurgu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Açık Stil 3 - Vurgu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Açık Stil 2 - Vurgu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269D01E-BC32-4049-B463-5C60D7B0CCD2}" styleName="Tema Uygulanmış Stil 2 - Vurgu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75DCB02-9BB8-47FD-8907-85C794F793BA}" styleName="Tema Uygulanmış Stil 1 - Vurgu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37" autoAdjust="0"/>
    <p:restoredTop sz="94635" autoAdjust="0"/>
  </p:normalViewPr>
  <p:slideViewPr>
    <p:cSldViewPr snapToGrid="0">
      <p:cViewPr>
        <p:scale>
          <a:sx n="80" d="100"/>
          <a:sy n="80" d="100"/>
        </p:scale>
        <p:origin x="1116" y="126"/>
      </p:cViewPr>
      <p:guideLst/>
    </p:cSldViewPr>
  </p:slideViewPr>
  <p:outlineViewPr>
    <p:cViewPr>
      <p:scale>
        <a:sx n="33" d="100"/>
        <a:sy n="33" d="100"/>
      </p:scale>
      <p:origin x="0" y="-6134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P\Desktop\BA&#304;B&#220;%20ET&#220;T%20PROJE\7-B&#304;R&#304;M%20FAAL&#304;YET%20RAPORU\2022\genel%20bilgiler\PERSONEL%20TABLOLAR.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HP\Desktop\BA&#304;B&#220;%20ET&#220;T%20PROJE\7-B&#304;R&#304;M%20FAAL&#304;YET%20RAPORU\2022\genel%20bilgiler\PERSONEL%20TABLOLA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HP\Desktop\BA&#304;B&#220;%20ET&#220;T%20PROJE\7-B&#304;R&#304;M%20FAAL&#304;YET%20RAPORU\2022\genel%20bilgiler\PERSONEL%20TABLOLAR.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tr-TR"/>
              <a:t>İDARİ PERSONELİN EĞİTİM DURUMU</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tr-T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1111111111111109E-2"/>
          <c:y val="0.21284740449110529"/>
          <c:w val="0.93888888888888888"/>
          <c:h val="0.75474518810148727"/>
        </c:manualLayout>
      </c:layout>
      <c:pie3DChart>
        <c:varyColors val="1"/>
        <c:ser>
          <c:idx val="0"/>
          <c:order val="0"/>
          <c:explosion val="14"/>
          <c:dPt>
            <c:idx val="0"/>
            <c:bubble3D val="0"/>
            <c:explosion val="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sp3d/>
            </c:spPr>
            <c:extLst>
              <c:ext xmlns:c16="http://schemas.microsoft.com/office/drawing/2014/chart" uri="{C3380CC4-5D6E-409C-BE32-E72D297353CC}">
                <c16:uniqueId val="{00000001-741B-481F-B574-9C740A5A72D1}"/>
              </c:ext>
            </c:extLst>
          </c:dPt>
          <c:dPt>
            <c:idx val="1"/>
            <c:bubble3D val="0"/>
            <c:explosion val="6"/>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sp3d/>
            </c:spPr>
            <c:extLst>
              <c:ext xmlns:c16="http://schemas.microsoft.com/office/drawing/2014/chart" uri="{C3380CC4-5D6E-409C-BE32-E72D297353CC}">
                <c16:uniqueId val="{00000003-741B-481F-B574-9C740A5A72D1}"/>
              </c:ext>
            </c:extLst>
          </c:dPt>
          <c:dPt>
            <c:idx val="2"/>
            <c:bubble3D val="0"/>
            <c:explosion val="4"/>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sp3d/>
            </c:spPr>
            <c:extLst>
              <c:ext xmlns:c16="http://schemas.microsoft.com/office/drawing/2014/chart" uri="{C3380CC4-5D6E-409C-BE32-E72D297353CC}">
                <c16:uniqueId val="{00000005-741B-481F-B574-9C740A5A72D1}"/>
              </c:ext>
            </c:extLst>
          </c:dPt>
          <c:dPt>
            <c:idx val="3"/>
            <c:bubble3D val="0"/>
            <c:explosion val="3"/>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sp3d/>
            </c:spPr>
            <c:extLst>
              <c:ext xmlns:c16="http://schemas.microsoft.com/office/drawing/2014/chart" uri="{C3380CC4-5D6E-409C-BE32-E72D297353CC}">
                <c16:uniqueId val="{00000007-741B-481F-B574-9C740A5A72D1}"/>
              </c:ext>
            </c:extLst>
          </c:dPt>
          <c:dPt>
            <c:idx val="4"/>
            <c:bubble3D val="0"/>
            <c:explosion val="6"/>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sp3d/>
            </c:spPr>
            <c:extLst>
              <c:ext xmlns:c16="http://schemas.microsoft.com/office/drawing/2014/chart" uri="{C3380CC4-5D6E-409C-BE32-E72D297353CC}">
                <c16:uniqueId val="{00000009-741B-481F-B574-9C740A5A72D1}"/>
              </c:ext>
            </c:extLst>
          </c:dPt>
          <c:dPt>
            <c:idx val="5"/>
            <c:bubble3D val="0"/>
            <c:explosion val="1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sp3d/>
            </c:spPr>
            <c:extLst>
              <c:ext xmlns:c16="http://schemas.microsoft.com/office/drawing/2014/chart" uri="{C3380CC4-5D6E-409C-BE32-E72D297353CC}">
                <c16:uniqueId val="{0000000B-741B-481F-B574-9C740A5A72D1}"/>
              </c:ext>
            </c:extLst>
          </c:dPt>
          <c:dLbls>
            <c:dLbl>
              <c:idx val="0"/>
              <c:layout>
                <c:manualLayout>
                  <c:x val="3.7037037037036358E-3"/>
                  <c:y val="-1.727115247000599E-2"/>
                </c:manualLayout>
              </c:layout>
              <c:tx>
                <c:rich>
                  <a:bodyPr/>
                  <a:lstStyle/>
                  <a:p>
                    <a:r>
                      <a:rPr lang="en-US"/>
                      <a:t>İlkokul; 4</a:t>
                    </a:r>
                  </a:p>
                </c:rich>
              </c:tx>
              <c:dLblPos val="bestFit"/>
              <c:showLegendKey val="1"/>
              <c:showVal val="1"/>
              <c:showCatName val="1"/>
              <c:showSerName val="1"/>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1-741B-481F-B574-9C740A5A72D1}"/>
                </c:ext>
              </c:extLst>
            </c:dLbl>
            <c:dLbl>
              <c:idx val="1"/>
              <c:layout>
                <c:manualLayout>
                  <c:x val="1.666673957421989E-2"/>
                  <c:y val="-3.4542304940012016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2"/>
                        </a:solidFill>
                        <a:latin typeface="+mn-lt"/>
                        <a:ea typeface="+mn-ea"/>
                        <a:cs typeface="+mn-cs"/>
                      </a:defRPr>
                    </a:pPr>
                    <a:r>
                      <a:rPr lang="en-US"/>
                      <a:t>Ortaokul; 6</a:t>
                    </a:r>
                  </a:p>
                </c:rich>
              </c:tx>
              <c:spPr>
                <a:noFill/>
                <a:ln>
                  <a:solidFill>
                    <a:srgbClr val="4F81BD">
                      <a:alpha val="95000"/>
                    </a:srgbClr>
                  </a:solid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2"/>
                      </a:solidFill>
                      <a:latin typeface="+mn-lt"/>
                      <a:ea typeface="+mn-ea"/>
                      <a:cs typeface="+mn-cs"/>
                    </a:defRPr>
                  </a:pPr>
                  <a:endParaRPr lang="tr-TR"/>
                </a:p>
              </c:txPr>
              <c:dLblPos val="bestFit"/>
              <c:showLegendKey val="1"/>
              <c:showVal val="1"/>
              <c:showCatName val="1"/>
              <c:showSerName val="1"/>
              <c:showPercent val="1"/>
              <c:showBubbleSize val="0"/>
              <c:separator>; </c:separator>
              <c:extLst>
                <c:ext xmlns:c15="http://schemas.microsoft.com/office/drawing/2012/chart" uri="{CE6537A1-D6FC-4f65-9D91-7224C49458BB}">
                  <c15:layout>
                    <c:manualLayout>
                      <c:w val="0.10654913969087196"/>
                      <c:h val="6.9032932415940482E-2"/>
                    </c:manualLayout>
                  </c15:layout>
                  <c15:showDataLabelsRange val="0"/>
                </c:ext>
                <c:ext xmlns:c16="http://schemas.microsoft.com/office/drawing/2014/chart" uri="{C3380CC4-5D6E-409C-BE32-E72D297353CC}">
                  <c16:uniqueId val="{00000003-741B-481F-B574-9C740A5A72D1}"/>
                </c:ext>
              </c:extLst>
            </c:dLbl>
            <c:dLbl>
              <c:idx val="2"/>
              <c:layout>
                <c:manualLayout>
                  <c:x val="1.6666666666666666E-2"/>
                  <c:y val="-2.0725382964007191E-2"/>
                </c:manualLayout>
              </c:layout>
              <c:tx>
                <c:rich>
                  <a:bodyPr/>
                  <a:lstStyle/>
                  <a:p>
                    <a:r>
                      <a:rPr lang="en-US"/>
                      <a:t>Lise;</a:t>
                    </a:r>
                    <a:r>
                      <a:rPr lang="en-US" baseline="0"/>
                      <a:t> 9</a:t>
                    </a:r>
                    <a:endParaRPr lang="en-US"/>
                  </a:p>
                </c:rich>
              </c:tx>
              <c:dLblPos val="bestFit"/>
              <c:showLegendKey val="1"/>
              <c:showVal val="1"/>
              <c:showCatName val="1"/>
              <c:showSerName val="1"/>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5-741B-481F-B574-9C740A5A72D1}"/>
                </c:ext>
              </c:extLst>
            </c:dLbl>
            <c:dLbl>
              <c:idx val="3"/>
              <c:layout>
                <c:manualLayout>
                  <c:x val="0.18697454952962328"/>
                  <c:y val="-4.9524354823546189E-2"/>
                </c:manualLayout>
              </c:layout>
              <c:tx>
                <c:rich>
                  <a:bodyPr/>
                  <a:lstStyle/>
                  <a:p>
                    <a:r>
                      <a:rPr lang="en-US"/>
                      <a:t>Ön</a:t>
                    </a:r>
                    <a:r>
                      <a:rPr lang="en-US" baseline="0"/>
                      <a:t> Lisans; 14</a:t>
                    </a:r>
                    <a:endParaRPr lang="en-US"/>
                  </a:p>
                </c:rich>
              </c:tx>
              <c:dLblPos val="bestFit"/>
              <c:showLegendKey val="1"/>
              <c:showVal val="1"/>
              <c:showCatName val="1"/>
              <c:showSerName val="1"/>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7-741B-481F-B574-9C740A5A72D1}"/>
                </c:ext>
              </c:extLst>
            </c:dLbl>
            <c:dLbl>
              <c:idx val="4"/>
              <c:layout>
                <c:manualLayout>
                  <c:x val="-2.4074074074074091E-2"/>
                  <c:y val="3.1088074446010784E-2"/>
                </c:manualLayout>
              </c:layout>
              <c:tx>
                <c:rich>
                  <a:bodyPr/>
                  <a:lstStyle/>
                  <a:p>
                    <a:r>
                      <a:rPr lang="en-US"/>
                      <a:t>Lisans; 14</a:t>
                    </a:r>
                  </a:p>
                </c:rich>
              </c:tx>
              <c:dLblPos val="bestFit"/>
              <c:showLegendKey val="1"/>
              <c:showVal val="1"/>
              <c:showCatName val="1"/>
              <c:showSerName val="1"/>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9-741B-481F-B574-9C740A5A72D1}"/>
                </c:ext>
              </c:extLst>
            </c:dLbl>
            <c:dLbl>
              <c:idx val="5"/>
              <c:layout>
                <c:manualLayout>
                  <c:x val="-2.4074074074074074E-2"/>
                  <c:y val="-1.0362691482003595E-2"/>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r>
                      <a:rPr lang="es-ES"/>
                      <a:t>Y.L. ve Dokt.; 9</a:t>
                    </a:r>
                  </a:p>
                </c:rich>
              </c:tx>
              <c:numFmt formatCode="#,##0.00" sourceLinked="0"/>
              <c:spPr>
                <a:noFill/>
                <a:ln>
                  <a:solidFill>
                    <a:srgbClr val="4F81BD">
                      <a:alpha val="95000"/>
                    </a:srgb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tr-TR"/>
                </a:p>
              </c:txPr>
              <c:dLblPos val="bestFit"/>
              <c:showLegendKey val="1"/>
              <c:showVal val="1"/>
              <c:showCatName val="1"/>
              <c:showSerName val="1"/>
              <c:showPercent val="1"/>
              <c:showBubbleSize val="0"/>
              <c:separator>; </c:separator>
              <c:extLst>
                <c:ext xmlns:c15="http://schemas.microsoft.com/office/drawing/2012/chart" uri="{CE6537A1-D6FC-4f65-9D91-7224C49458BB}">
                  <c15:showDataLabelsRange val="0"/>
                </c:ext>
                <c:ext xmlns:c16="http://schemas.microsoft.com/office/drawing/2014/chart" uri="{C3380CC4-5D6E-409C-BE32-E72D297353CC}">
                  <c16:uniqueId val="{0000000B-741B-481F-B574-9C740A5A72D1}"/>
                </c:ext>
              </c:extLst>
            </c:dLbl>
            <c:spPr>
              <a:noFill/>
              <a:ln>
                <a:solidFill>
                  <a:srgbClr val="4F81BD">
                    <a:alpha val="95000"/>
                  </a:srgbClr>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tr-TR"/>
              </a:p>
            </c:txPr>
            <c:dLblPos val="outEnd"/>
            <c:showLegendKey val="1"/>
            <c:showVal val="1"/>
            <c:showCatName val="1"/>
            <c:showSerName val="1"/>
            <c:showPercent val="1"/>
            <c:showBubbleSize val="0"/>
            <c:separator>; </c:separator>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'EĞİTİM DURUMU '!$B$3:$G$3</c:f>
              <c:strCache>
                <c:ptCount val="6"/>
                <c:pt idx="0">
                  <c:v>İlkokul</c:v>
                </c:pt>
                <c:pt idx="1">
                  <c:v>Ortaokul</c:v>
                </c:pt>
                <c:pt idx="2">
                  <c:v>Lise</c:v>
                </c:pt>
                <c:pt idx="3">
                  <c:v>Ön Lisans</c:v>
                </c:pt>
                <c:pt idx="4">
                  <c:v>Lisans</c:v>
                </c:pt>
                <c:pt idx="5">
                  <c:v>Y.L. ve Dokt.</c:v>
                </c:pt>
              </c:strCache>
            </c:strRef>
          </c:cat>
          <c:val>
            <c:numRef>
              <c:f>'EĞİTİM DURUMU '!$B$4:$G$4</c:f>
              <c:numCache>
                <c:formatCode>General</c:formatCode>
                <c:ptCount val="6"/>
                <c:pt idx="0">
                  <c:v>4</c:v>
                </c:pt>
                <c:pt idx="1">
                  <c:v>6</c:v>
                </c:pt>
                <c:pt idx="2">
                  <c:v>9</c:v>
                </c:pt>
                <c:pt idx="3">
                  <c:v>14</c:v>
                </c:pt>
                <c:pt idx="4">
                  <c:v>14</c:v>
                </c:pt>
                <c:pt idx="5">
                  <c:v>9</c:v>
                </c:pt>
              </c:numCache>
            </c:numRef>
          </c:val>
          <c:extLst>
            <c:ext xmlns:c16="http://schemas.microsoft.com/office/drawing/2014/chart" uri="{C3380CC4-5D6E-409C-BE32-E72D297353CC}">
              <c16:uniqueId val="{0000000C-741B-481F-B574-9C740A5A72D1}"/>
            </c:ext>
          </c:extLst>
        </c:ser>
        <c:dLbls>
          <c:dLblPos val="bestFit"/>
          <c:showLegendKey val="0"/>
          <c:showVal val="0"/>
          <c:showCatName val="1"/>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20000"/>
        <a:lumOff val="80000"/>
      </a:schemeClr>
    </a:solidFill>
    <a:ln w="9525" cap="flat" cmpd="sng" algn="ctr">
      <a:solidFill>
        <a:schemeClr val="tx2">
          <a:lumMod val="15000"/>
          <a:lumOff val="85000"/>
        </a:schemeClr>
      </a:solidFill>
      <a:round/>
    </a:ln>
    <a:effectLst/>
  </c:spPr>
  <c:txPr>
    <a:bodyPr/>
    <a:lstStyle/>
    <a:p>
      <a:pPr>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tr-TR" sz="1800" b="1" i="0" baseline="0">
                <a:effectLst/>
              </a:rPr>
              <a:t>İDARİ PERSONELİN HİZMET SÜRESİ</a:t>
            </a:r>
            <a:endParaRPr lang="tr-TR">
              <a:effectLst/>
            </a:endParaRP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tr-T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explosion val="3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DC54-4D08-AD44-E7BF56E35793}"/>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DC54-4D08-AD44-E7BF56E35793}"/>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DC54-4D08-AD44-E7BF56E35793}"/>
              </c:ext>
            </c:extLst>
          </c:dPt>
          <c:dPt>
            <c:idx val="3"/>
            <c:bubble3D val="0"/>
            <c:explosion val="18"/>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DC54-4D08-AD44-E7BF56E35793}"/>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DC54-4D08-AD44-E7BF56E35793}"/>
              </c:ext>
            </c:extLst>
          </c:dPt>
          <c:dLbls>
            <c:dLbl>
              <c:idx val="0"/>
              <c:layout>
                <c:manualLayout>
                  <c:x val="8.623548922056376E-2"/>
                  <c:y val="2.6315789473684209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50000"/>
                          </a:schemeClr>
                        </a:solidFill>
                        <a:latin typeface="+mn-lt"/>
                        <a:ea typeface="+mn-ea"/>
                        <a:cs typeface="+mn-cs"/>
                      </a:defRPr>
                    </a:pPr>
                    <a:fld id="{084571F0-94B0-4FDD-8F1A-573065DDE265}" type="CATEGORYNAME">
                      <a:rPr lang="en-US">
                        <a:solidFill>
                          <a:schemeClr val="accent6">
                            <a:lumMod val="50000"/>
                          </a:schemeClr>
                        </a:solidFill>
                      </a:rPr>
                      <a:pPr>
                        <a:defRPr>
                          <a:solidFill>
                            <a:schemeClr val="accent6">
                              <a:lumMod val="50000"/>
                            </a:schemeClr>
                          </a:solidFill>
                        </a:defRPr>
                      </a:pPr>
                      <a:t>[KATEGORİ ADI]</a:t>
                    </a:fld>
                    <a:r>
                      <a:rPr lang="en-US">
                        <a:solidFill>
                          <a:schemeClr val="accent6">
                            <a:lumMod val="50000"/>
                          </a:schemeClr>
                        </a:solidFill>
                      </a:rPr>
                      <a:t>(Yıl)</a:t>
                    </a:r>
                    <a:r>
                      <a:rPr lang="en-US" baseline="0">
                        <a:solidFill>
                          <a:schemeClr val="accent6">
                            <a:lumMod val="50000"/>
                          </a:schemeClr>
                        </a:solidFill>
                      </a:rPr>
                      <a:t>; </a:t>
                    </a:r>
                  </a:p>
                  <a:p>
                    <a:pPr>
                      <a:defRPr>
                        <a:solidFill>
                          <a:schemeClr val="accent6">
                            <a:lumMod val="50000"/>
                          </a:schemeClr>
                        </a:solidFill>
                      </a:defRPr>
                    </a:pPr>
                    <a:fld id="{5125B9C0-7670-4A78-806B-4B4CC07903FB}" type="VALUE">
                      <a:rPr lang="en-US" baseline="0">
                        <a:solidFill>
                          <a:schemeClr val="accent6">
                            <a:lumMod val="50000"/>
                          </a:schemeClr>
                        </a:solidFill>
                      </a:rPr>
                      <a:pPr>
                        <a:defRPr>
                          <a:solidFill>
                            <a:schemeClr val="accent6">
                              <a:lumMod val="50000"/>
                            </a:schemeClr>
                          </a:solidFill>
                        </a:defRPr>
                      </a:pPr>
                      <a:t>[DEĞER]</a:t>
                    </a:fld>
                    <a:endParaRPr lang="tr-TR"/>
                  </a:p>
                </c:rich>
              </c:tx>
              <c:spPr>
                <a:noFill/>
                <a:ln>
                  <a:solidFill>
                    <a:schemeClr val="accent1">
                      <a:alpha val="81000"/>
                    </a:schemeClr>
                  </a:solid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50000"/>
                        </a:schemeClr>
                      </a:solidFill>
                      <a:latin typeface="+mn-lt"/>
                      <a:ea typeface="+mn-ea"/>
                      <a:cs typeface="+mn-cs"/>
                    </a:defRPr>
                  </a:pPr>
                  <a:endParaRPr lang="tr-TR"/>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C54-4D08-AD44-E7BF56E35793}"/>
                </c:ext>
              </c:extLst>
            </c:dLbl>
            <c:dLbl>
              <c:idx val="1"/>
              <c:layout>
                <c:manualLayout>
                  <c:x val="4.8630426171852897E-2"/>
                  <c:y val="3.4485426163834786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50000"/>
                          </a:schemeClr>
                        </a:solidFill>
                        <a:latin typeface="+mn-lt"/>
                        <a:ea typeface="+mn-ea"/>
                        <a:cs typeface="+mn-cs"/>
                      </a:defRPr>
                    </a:pPr>
                    <a:fld id="{24892233-1E7C-4B34-85D2-C8969119BAF4}" type="CATEGORYNAME">
                      <a:rPr lang="en-US">
                        <a:solidFill>
                          <a:schemeClr val="accent6">
                            <a:lumMod val="50000"/>
                          </a:schemeClr>
                        </a:solidFill>
                      </a:rPr>
                      <a:pPr>
                        <a:defRPr>
                          <a:solidFill>
                            <a:schemeClr val="accent6">
                              <a:lumMod val="50000"/>
                            </a:schemeClr>
                          </a:solidFill>
                        </a:defRPr>
                      </a:pPr>
                      <a:t>[KATEGORİ ADI]</a:t>
                    </a:fld>
                    <a:r>
                      <a:rPr lang="en-US">
                        <a:solidFill>
                          <a:schemeClr val="accent6">
                            <a:lumMod val="50000"/>
                          </a:schemeClr>
                        </a:solidFill>
                      </a:rPr>
                      <a:t>(Yıl)</a:t>
                    </a:r>
                    <a:r>
                      <a:rPr lang="en-US" baseline="0">
                        <a:solidFill>
                          <a:schemeClr val="accent6">
                            <a:lumMod val="50000"/>
                          </a:schemeClr>
                        </a:solidFill>
                      </a:rPr>
                      <a:t>;</a:t>
                    </a:r>
                  </a:p>
                  <a:p>
                    <a:pPr>
                      <a:defRPr>
                        <a:solidFill>
                          <a:schemeClr val="accent6">
                            <a:lumMod val="50000"/>
                          </a:schemeClr>
                        </a:solidFill>
                      </a:defRPr>
                    </a:pPr>
                    <a:r>
                      <a:rPr lang="en-US" baseline="0">
                        <a:solidFill>
                          <a:schemeClr val="accent6">
                            <a:lumMod val="50000"/>
                          </a:schemeClr>
                        </a:solidFill>
                      </a:rPr>
                      <a:t> </a:t>
                    </a:r>
                    <a:fld id="{6763D9AD-E1FA-4907-8745-7AD6D8F03BD7}" type="VALUE">
                      <a:rPr lang="en-US" baseline="0">
                        <a:solidFill>
                          <a:schemeClr val="accent6">
                            <a:lumMod val="50000"/>
                          </a:schemeClr>
                        </a:solidFill>
                      </a:rPr>
                      <a:pPr>
                        <a:defRPr>
                          <a:solidFill>
                            <a:schemeClr val="accent6">
                              <a:lumMod val="50000"/>
                            </a:schemeClr>
                          </a:solidFill>
                        </a:defRPr>
                      </a:pPr>
                      <a:t>[DEĞER]</a:t>
                    </a:fld>
                    <a:endParaRPr lang="en-US" baseline="0">
                      <a:solidFill>
                        <a:schemeClr val="accent6">
                          <a:lumMod val="50000"/>
                        </a:schemeClr>
                      </a:solidFill>
                    </a:endParaRPr>
                  </a:p>
                </c:rich>
              </c:tx>
              <c:spPr>
                <a:noFill/>
                <a:ln>
                  <a:solidFill>
                    <a:schemeClr val="accent1">
                      <a:alpha val="81000"/>
                    </a:schemeClr>
                  </a:solid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50000"/>
                        </a:schemeClr>
                      </a:solidFill>
                      <a:latin typeface="+mn-lt"/>
                      <a:ea typeface="+mn-ea"/>
                      <a:cs typeface="+mn-cs"/>
                    </a:defRPr>
                  </a:pPr>
                  <a:endParaRPr lang="tr-TR"/>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C54-4D08-AD44-E7BF56E35793}"/>
                </c:ext>
              </c:extLst>
            </c:dLbl>
            <c:dLbl>
              <c:idx val="2"/>
              <c:layout>
                <c:manualLayout>
                  <c:x val="-3.6761138802603843E-2"/>
                  <c:y val="3.4535156789611827E-7"/>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50000"/>
                          </a:schemeClr>
                        </a:solidFill>
                        <a:latin typeface="+mn-lt"/>
                        <a:ea typeface="+mn-ea"/>
                        <a:cs typeface="+mn-cs"/>
                      </a:defRPr>
                    </a:pPr>
                    <a:fld id="{72FDE138-4DFC-4F5E-9386-516773D261B2}" type="CATEGORYNAME">
                      <a:rPr lang="en-US">
                        <a:solidFill>
                          <a:schemeClr val="accent6">
                            <a:lumMod val="50000"/>
                          </a:schemeClr>
                        </a:solidFill>
                      </a:rPr>
                      <a:pPr>
                        <a:defRPr>
                          <a:solidFill>
                            <a:schemeClr val="accent6">
                              <a:lumMod val="50000"/>
                            </a:schemeClr>
                          </a:solidFill>
                        </a:defRPr>
                      </a:pPr>
                      <a:t>[KATEGORİ ADI]</a:t>
                    </a:fld>
                    <a:r>
                      <a:rPr lang="en-US">
                        <a:solidFill>
                          <a:schemeClr val="accent6">
                            <a:lumMod val="50000"/>
                          </a:schemeClr>
                        </a:solidFill>
                      </a:rPr>
                      <a:t>(Yıl)</a:t>
                    </a:r>
                    <a:r>
                      <a:rPr lang="en-US" baseline="0">
                        <a:solidFill>
                          <a:schemeClr val="accent6">
                            <a:lumMod val="50000"/>
                          </a:schemeClr>
                        </a:solidFill>
                      </a:rPr>
                      <a:t>; </a:t>
                    </a:r>
                  </a:p>
                  <a:p>
                    <a:pPr>
                      <a:defRPr>
                        <a:solidFill>
                          <a:schemeClr val="accent6">
                            <a:lumMod val="50000"/>
                          </a:schemeClr>
                        </a:solidFill>
                      </a:defRPr>
                    </a:pPr>
                    <a:fld id="{DDF27B01-C22F-4C07-BE3B-4A46D224CB26}" type="VALUE">
                      <a:rPr lang="en-US" baseline="0">
                        <a:solidFill>
                          <a:schemeClr val="accent6">
                            <a:lumMod val="50000"/>
                          </a:schemeClr>
                        </a:solidFill>
                      </a:rPr>
                      <a:pPr>
                        <a:defRPr>
                          <a:solidFill>
                            <a:schemeClr val="accent6">
                              <a:lumMod val="50000"/>
                            </a:schemeClr>
                          </a:solidFill>
                        </a:defRPr>
                      </a:pPr>
                      <a:t>[DEĞER]</a:t>
                    </a:fld>
                    <a:endParaRPr lang="tr-TR"/>
                  </a:p>
                </c:rich>
              </c:tx>
              <c:spPr>
                <a:noFill/>
                <a:ln>
                  <a:solidFill>
                    <a:schemeClr val="accent1">
                      <a:alpha val="81000"/>
                    </a:schemeClr>
                  </a:solid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50000"/>
                        </a:schemeClr>
                      </a:solidFill>
                      <a:latin typeface="+mn-lt"/>
                      <a:ea typeface="+mn-ea"/>
                      <a:cs typeface="+mn-cs"/>
                    </a:defRPr>
                  </a:pPr>
                  <a:endParaRPr lang="tr-TR"/>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C54-4D08-AD44-E7BF56E35793}"/>
                </c:ext>
              </c:extLst>
            </c:dLbl>
            <c:dLbl>
              <c:idx val="3"/>
              <c:layout>
                <c:manualLayout>
                  <c:x val="-5.5279159756771695E-2"/>
                  <c:y val="1.3157894736842105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50000"/>
                          </a:schemeClr>
                        </a:solidFill>
                        <a:latin typeface="+mn-lt"/>
                        <a:ea typeface="+mn-ea"/>
                        <a:cs typeface="+mn-cs"/>
                      </a:defRPr>
                    </a:pPr>
                    <a:fld id="{6059791E-2FD1-4432-BF16-0121CF8B7EF4}" type="CATEGORYNAME">
                      <a:rPr lang="en-US">
                        <a:solidFill>
                          <a:schemeClr val="accent6">
                            <a:lumMod val="50000"/>
                          </a:schemeClr>
                        </a:solidFill>
                      </a:rPr>
                      <a:pPr>
                        <a:defRPr>
                          <a:solidFill>
                            <a:schemeClr val="accent6">
                              <a:lumMod val="50000"/>
                            </a:schemeClr>
                          </a:solidFill>
                        </a:defRPr>
                      </a:pPr>
                      <a:t>[KATEGORİ ADI]</a:t>
                    </a:fld>
                    <a:r>
                      <a:rPr lang="en-US">
                        <a:solidFill>
                          <a:schemeClr val="accent6">
                            <a:lumMod val="50000"/>
                          </a:schemeClr>
                        </a:solidFill>
                      </a:rPr>
                      <a:t>(Yıl)</a:t>
                    </a:r>
                    <a:r>
                      <a:rPr lang="en-US" baseline="0">
                        <a:solidFill>
                          <a:schemeClr val="accent6">
                            <a:lumMod val="50000"/>
                          </a:schemeClr>
                        </a:solidFill>
                      </a:rPr>
                      <a:t>;</a:t>
                    </a:r>
                  </a:p>
                  <a:p>
                    <a:pPr>
                      <a:defRPr>
                        <a:solidFill>
                          <a:schemeClr val="accent6">
                            <a:lumMod val="50000"/>
                          </a:schemeClr>
                        </a:solidFill>
                      </a:defRPr>
                    </a:pPr>
                    <a:r>
                      <a:rPr lang="en-US" baseline="0">
                        <a:solidFill>
                          <a:schemeClr val="accent6">
                            <a:lumMod val="50000"/>
                          </a:schemeClr>
                        </a:solidFill>
                      </a:rPr>
                      <a:t> </a:t>
                    </a:r>
                    <a:fld id="{4B6D5D64-B1BC-4D93-94E4-84055439E0FE}" type="VALUE">
                      <a:rPr lang="en-US" baseline="0">
                        <a:solidFill>
                          <a:schemeClr val="accent6">
                            <a:lumMod val="50000"/>
                          </a:schemeClr>
                        </a:solidFill>
                      </a:rPr>
                      <a:pPr>
                        <a:defRPr>
                          <a:solidFill>
                            <a:schemeClr val="accent6">
                              <a:lumMod val="50000"/>
                            </a:schemeClr>
                          </a:solidFill>
                        </a:defRPr>
                      </a:pPr>
                      <a:t>[DEĞER]</a:t>
                    </a:fld>
                    <a:endParaRPr lang="en-US" baseline="0">
                      <a:solidFill>
                        <a:schemeClr val="accent6">
                          <a:lumMod val="50000"/>
                        </a:schemeClr>
                      </a:solidFill>
                    </a:endParaRPr>
                  </a:p>
                </c:rich>
              </c:tx>
              <c:spPr>
                <a:noFill/>
                <a:ln>
                  <a:solidFill>
                    <a:schemeClr val="accent1">
                      <a:alpha val="81000"/>
                    </a:schemeClr>
                  </a:solid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50000"/>
                        </a:schemeClr>
                      </a:solidFill>
                      <a:latin typeface="+mn-lt"/>
                      <a:ea typeface="+mn-ea"/>
                      <a:cs typeface="+mn-cs"/>
                    </a:defRPr>
                  </a:pPr>
                  <a:endParaRPr lang="tr-TR"/>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C54-4D08-AD44-E7BF56E35793}"/>
                </c:ext>
              </c:extLst>
            </c:dLbl>
            <c:dLbl>
              <c:idx val="4"/>
              <c:layout>
                <c:manualLayout>
                  <c:x val="-0.12870411840721743"/>
                  <c:y val="2.6229508196721332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50000"/>
                          </a:schemeClr>
                        </a:solidFill>
                        <a:latin typeface="+mn-lt"/>
                        <a:ea typeface="+mn-ea"/>
                        <a:cs typeface="+mn-cs"/>
                      </a:defRPr>
                    </a:pPr>
                    <a:fld id="{BD14FC2A-0995-4651-85F6-A615B04FD894}" type="CATEGORYNAME">
                      <a:rPr lang="en-US">
                        <a:solidFill>
                          <a:schemeClr val="accent6">
                            <a:lumMod val="50000"/>
                          </a:schemeClr>
                        </a:solidFill>
                      </a:rPr>
                      <a:pPr>
                        <a:defRPr>
                          <a:solidFill>
                            <a:schemeClr val="accent6">
                              <a:lumMod val="50000"/>
                            </a:schemeClr>
                          </a:solidFill>
                        </a:defRPr>
                      </a:pPr>
                      <a:t>[KATEGORİ ADI]</a:t>
                    </a:fld>
                    <a:r>
                      <a:rPr lang="en-US">
                        <a:solidFill>
                          <a:schemeClr val="accent6">
                            <a:lumMod val="50000"/>
                          </a:schemeClr>
                        </a:solidFill>
                      </a:rPr>
                      <a:t> (Yıl)</a:t>
                    </a:r>
                    <a:r>
                      <a:rPr lang="en-US" baseline="0">
                        <a:solidFill>
                          <a:schemeClr val="accent6">
                            <a:lumMod val="50000"/>
                          </a:schemeClr>
                        </a:solidFill>
                      </a:rPr>
                      <a:t>;</a:t>
                    </a:r>
                  </a:p>
                  <a:p>
                    <a:pPr>
                      <a:defRPr>
                        <a:solidFill>
                          <a:schemeClr val="accent6">
                            <a:lumMod val="50000"/>
                          </a:schemeClr>
                        </a:solidFill>
                      </a:defRPr>
                    </a:pPr>
                    <a:r>
                      <a:rPr lang="en-US" baseline="0">
                        <a:solidFill>
                          <a:schemeClr val="accent6">
                            <a:lumMod val="50000"/>
                          </a:schemeClr>
                        </a:solidFill>
                      </a:rPr>
                      <a:t> </a:t>
                    </a:r>
                    <a:fld id="{F77300F5-A1AF-4143-B7D0-5F6D1C3A4CD3}" type="VALUE">
                      <a:rPr lang="en-US" baseline="0">
                        <a:solidFill>
                          <a:schemeClr val="accent6">
                            <a:lumMod val="50000"/>
                          </a:schemeClr>
                        </a:solidFill>
                      </a:rPr>
                      <a:pPr>
                        <a:defRPr>
                          <a:solidFill>
                            <a:schemeClr val="accent6">
                              <a:lumMod val="50000"/>
                            </a:schemeClr>
                          </a:solidFill>
                        </a:defRPr>
                      </a:pPr>
                      <a:t>[DEĞER]</a:t>
                    </a:fld>
                    <a:endParaRPr lang="en-US" baseline="0">
                      <a:solidFill>
                        <a:schemeClr val="accent6">
                          <a:lumMod val="50000"/>
                        </a:schemeClr>
                      </a:solidFill>
                    </a:endParaRPr>
                  </a:p>
                </c:rich>
              </c:tx>
              <c:spPr>
                <a:noFill/>
                <a:ln>
                  <a:solidFill>
                    <a:schemeClr val="accent1">
                      <a:alpha val="81000"/>
                    </a:schemeClr>
                  </a:solid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50000"/>
                        </a:schemeClr>
                      </a:solidFill>
                      <a:latin typeface="+mn-lt"/>
                      <a:ea typeface="+mn-ea"/>
                      <a:cs typeface="+mn-cs"/>
                    </a:defRPr>
                  </a:pPr>
                  <a:endParaRPr lang="tr-TR"/>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C54-4D08-AD44-E7BF56E35793}"/>
                </c:ext>
              </c:extLst>
            </c:dLbl>
            <c:spPr>
              <a:ln>
                <a:solidFill>
                  <a:schemeClr val="accent1">
                    <a:alpha val="81000"/>
                  </a:schemeClr>
                </a:solidFill>
              </a:ln>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50000"/>
                      </a:schemeClr>
                    </a:solidFill>
                    <a:latin typeface="+mn-lt"/>
                    <a:ea typeface="+mn-ea"/>
                    <a:cs typeface="+mn-cs"/>
                  </a:defRPr>
                </a:pPr>
                <a:endParaRPr lang="tr-TR"/>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'HİZMET SÜRESİ'!$B$1:$F$1</c:f>
              <c:strCache>
                <c:ptCount val="5"/>
                <c:pt idx="0">
                  <c:v>0-7</c:v>
                </c:pt>
                <c:pt idx="1">
                  <c:v>8-14</c:v>
                </c:pt>
                <c:pt idx="2">
                  <c:v>15-19</c:v>
                </c:pt>
                <c:pt idx="3">
                  <c:v>20-26</c:v>
                </c:pt>
                <c:pt idx="4">
                  <c:v>27-35</c:v>
                </c:pt>
              </c:strCache>
            </c:strRef>
          </c:cat>
          <c:val>
            <c:numRef>
              <c:f>'HİZMET SÜRESİ'!$B$2:$F$2</c:f>
              <c:numCache>
                <c:formatCode>General</c:formatCode>
                <c:ptCount val="5"/>
                <c:pt idx="0">
                  <c:v>13</c:v>
                </c:pt>
                <c:pt idx="1">
                  <c:v>14</c:v>
                </c:pt>
                <c:pt idx="2">
                  <c:v>10</c:v>
                </c:pt>
                <c:pt idx="3">
                  <c:v>11</c:v>
                </c:pt>
                <c:pt idx="4">
                  <c:v>8</c:v>
                </c:pt>
              </c:numCache>
            </c:numRef>
          </c:val>
          <c:extLst>
            <c:ext xmlns:c16="http://schemas.microsoft.com/office/drawing/2014/chart" uri="{C3380CC4-5D6E-409C-BE32-E72D297353CC}">
              <c16:uniqueId val="{0000000A-DC54-4D08-AD44-E7BF56E35793}"/>
            </c:ext>
          </c:extLst>
        </c:ser>
        <c:dLbls>
          <c:dLblPos val="outEnd"/>
          <c:showLegendKey val="0"/>
          <c:showVal val="1"/>
          <c:showCatName val="0"/>
          <c:showSerName val="0"/>
          <c:showPercent val="0"/>
          <c:showBubbleSize val="0"/>
          <c:showLeaderLines val="1"/>
        </c:dLbls>
      </c:pie3DChart>
      <c:spPr>
        <a:solidFill>
          <a:schemeClr val="accent6">
            <a:lumMod val="20000"/>
            <a:lumOff val="80000"/>
          </a:schemeClr>
        </a:solidFill>
        <a:ln>
          <a:noFill/>
        </a:ln>
        <a:effectLst/>
      </c:spPr>
    </c:plotArea>
    <c:legend>
      <c:legendPos val="b"/>
      <c:layout>
        <c:manualLayout>
          <c:xMode val="edge"/>
          <c:yMode val="edge"/>
          <c:x val="0.26686522279732816"/>
          <c:y val="0.90616538233320798"/>
          <c:w val="0.46437660360507266"/>
          <c:h val="6.674532966713334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6">
        <a:lumMod val="20000"/>
        <a:lumOff val="80000"/>
      </a:schemeClr>
    </a:solidFill>
    <a:ln w="9525" cap="flat" cmpd="sng" algn="ctr">
      <a:solidFill>
        <a:schemeClr val="accent6">
          <a:lumMod val="20000"/>
          <a:lumOff val="80000"/>
        </a:schemeClr>
      </a:solidFill>
      <a:round/>
    </a:ln>
    <a:effectLst/>
  </c:spPr>
  <c:txPr>
    <a:bodyPr/>
    <a:lstStyle/>
    <a:p>
      <a:pPr>
        <a:defRPr/>
      </a:pPr>
      <a:endParaRPr lang="tr-T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none" spc="20" baseline="0">
                <a:solidFill>
                  <a:schemeClr val="tx1"/>
                </a:solidFill>
                <a:latin typeface="+mn-lt"/>
                <a:ea typeface="+mn-ea"/>
                <a:cs typeface="+mn-cs"/>
              </a:defRPr>
            </a:pPr>
            <a:r>
              <a:rPr lang="tr-TR" b="1">
                <a:solidFill>
                  <a:schemeClr val="tx1"/>
                </a:solidFill>
              </a:rPr>
              <a:t>İDARİ PERSONELİN YAŞ DURUMU</a:t>
            </a:r>
          </a:p>
        </c:rich>
      </c:tx>
      <c:overlay val="0"/>
      <c:spPr>
        <a:noFill/>
        <a:ln>
          <a:noFill/>
        </a:ln>
        <a:effectLst/>
      </c:spPr>
      <c:txPr>
        <a:bodyPr rot="0" spcFirstLastPara="1" vertOverflow="ellipsis" vert="horz" wrap="square" anchor="ctr" anchorCtr="1"/>
        <a:lstStyle/>
        <a:p>
          <a:pPr>
            <a:defRPr sz="1862" b="1" i="0" u="none" strike="noStrike" kern="1200" cap="none" spc="20" baseline="0">
              <a:solidFill>
                <a:schemeClr val="tx1"/>
              </a:solidFill>
              <a:latin typeface="+mn-lt"/>
              <a:ea typeface="+mn-ea"/>
              <a:cs typeface="+mn-cs"/>
            </a:defRPr>
          </a:pPr>
          <a:endParaRPr lang="tr-T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6108313193524073E-2"/>
          <c:y val="0.28362182938979591"/>
          <c:w val="0.81388888888888888"/>
          <c:h val="0.57479476523767858"/>
        </c:manualLayout>
      </c:layout>
      <c:pie3DChart>
        <c:varyColors val="1"/>
        <c:ser>
          <c:idx val="0"/>
          <c:order val="0"/>
          <c:dPt>
            <c:idx val="0"/>
            <c:bubble3D val="0"/>
            <c:explosion val="2"/>
            <c:spPr>
              <a:gradFill rotWithShape="1">
                <a:gsLst>
                  <a:gs pos="0">
                    <a:schemeClr val="accent1">
                      <a:tint val="67000"/>
                      <a:satMod val="105000"/>
                      <a:lumMod val="110000"/>
                    </a:schemeClr>
                  </a:gs>
                  <a:gs pos="50000">
                    <a:schemeClr val="accent1">
                      <a:tint val="73000"/>
                      <a:satMod val="103000"/>
                      <a:lumMod val="105000"/>
                    </a:schemeClr>
                  </a:gs>
                  <a:gs pos="100000">
                    <a:schemeClr val="accent1">
                      <a:tint val="81000"/>
                      <a:satMod val="109000"/>
                      <a:lumMod val="105000"/>
                    </a:schemeClr>
                  </a:gs>
                </a:gsLst>
                <a:lin ang="5400000" scaled="0"/>
              </a:gradFill>
              <a:ln>
                <a:noFill/>
              </a:ln>
              <a:effectLst/>
              <a:sp3d/>
            </c:spPr>
            <c:extLst>
              <c:ext xmlns:c16="http://schemas.microsoft.com/office/drawing/2014/chart" uri="{C3380CC4-5D6E-409C-BE32-E72D297353CC}">
                <c16:uniqueId val="{00000001-63AB-477D-9437-4BC92B5C2FFC}"/>
              </c:ext>
            </c:extLst>
          </c:dPt>
          <c:dPt>
            <c:idx val="1"/>
            <c:bubble3D val="0"/>
            <c:explosion val="9"/>
            <c:spPr>
              <a:gradFill rotWithShape="1">
                <a:gsLst>
                  <a:gs pos="0">
                    <a:schemeClr val="accent2">
                      <a:tint val="67000"/>
                      <a:satMod val="105000"/>
                      <a:lumMod val="110000"/>
                    </a:schemeClr>
                  </a:gs>
                  <a:gs pos="50000">
                    <a:schemeClr val="accent2">
                      <a:tint val="73000"/>
                      <a:satMod val="103000"/>
                      <a:lumMod val="105000"/>
                    </a:schemeClr>
                  </a:gs>
                  <a:gs pos="100000">
                    <a:schemeClr val="accent2">
                      <a:tint val="81000"/>
                      <a:satMod val="109000"/>
                      <a:lumMod val="105000"/>
                    </a:schemeClr>
                  </a:gs>
                </a:gsLst>
                <a:lin ang="5400000" scaled="0"/>
              </a:gradFill>
              <a:ln>
                <a:noFill/>
              </a:ln>
              <a:effectLst/>
              <a:sp3d/>
            </c:spPr>
            <c:extLst>
              <c:ext xmlns:c16="http://schemas.microsoft.com/office/drawing/2014/chart" uri="{C3380CC4-5D6E-409C-BE32-E72D297353CC}">
                <c16:uniqueId val="{00000003-63AB-477D-9437-4BC92B5C2FFC}"/>
              </c:ext>
            </c:extLst>
          </c:dPt>
          <c:dPt>
            <c:idx val="2"/>
            <c:bubble3D val="0"/>
            <c:explosion val="28"/>
            <c:spPr>
              <a:gradFill rotWithShape="1">
                <a:gsLst>
                  <a:gs pos="0">
                    <a:schemeClr val="accent3">
                      <a:tint val="67000"/>
                      <a:satMod val="105000"/>
                      <a:lumMod val="110000"/>
                    </a:schemeClr>
                  </a:gs>
                  <a:gs pos="50000">
                    <a:schemeClr val="accent3">
                      <a:tint val="73000"/>
                      <a:satMod val="103000"/>
                      <a:lumMod val="105000"/>
                    </a:schemeClr>
                  </a:gs>
                  <a:gs pos="100000">
                    <a:schemeClr val="accent3">
                      <a:tint val="81000"/>
                      <a:satMod val="109000"/>
                      <a:lumMod val="105000"/>
                    </a:schemeClr>
                  </a:gs>
                </a:gsLst>
                <a:lin ang="5400000" scaled="0"/>
              </a:gradFill>
              <a:ln>
                <a:noFill/>
              </a:ln>
              <a:effectLst/>
              <a:sp3d/>
            </c:spPr>
            <c:extLst>
              <c:ext xmlns:c16="http://schemas.microsoft.com/office/drawing/2014/chart" uri="{C3380CC4-5D6E-409C-BE32-E72D297353CC}">
                <c16:uniqueId val="{00000005-63AB-477D-9437-4BC92B5C2FFC}"/>
              </c:ext>
            </c:extLst>
          </c:dPt>
          <c:dPt>
            <c:idx val="3"/>
            <c:bubble3D val="0"/>
            <c:explosion val="9"/>
            <c:spPr>
              <a:gradFill rotWithShape="1">
                <a:gsLst>
                  <a:gs pos="0">
                    <a:schemeClr val="accent4">
                      <a:tint val="67000"/>
                      <a:satMod val="105000"/>
                      <a:lumMod val="110000"/>
                    </a:schemeClr>
                  </a:gs>
                  <a:gs pos="50000">
                    <a:schemeClr val="accent4">
                      <a:tint val="73000"/>
                      <a:satMod val="103000"/>
                      <a:lumMod val="105000"/>
                    </a:schemeClr>
                  </a:gs>
                  <a:gs pos="100000">
                    <a:schemeClr val="accent4">
                      <a:tint val="81000"/>
                      <a:satMod val="109000"/>
                      <a:lumMod val="105000"/>
                    </a:schemeClr>
                  </a:gs>
                </a:gsLst>
                <a:lin ang="5400000" scaled="0"/>
              </a:gradFill>
              <a:ln>
                <a:noFill/>
              </a:ln>
              <a:effectLst/>
              <a:sp3d/>
            </c:spPr>
            <c:extLst>
              <c:ext xmlns:c16="http://schemas.microsoft.com/office/drawing/2014/chart" uri="{C3380CC4-5D6E-409C-BE32-E72D297353CC}">
                <c16:uniqueId val="{00000007-63AB-477D-9437-4BC92B5C2FFC}"/>
              </c:ext>
            </c:extLst>
          </c:dPt>
          <c:dPt>
            <c:idx val="4"/>
            <c:bubble3D val="0"/>
            <c:spPr>
              <a:gradFill rotWithShape="1">
                <a:gsLst>
                  <a:gs pos="0">
                    <a:schemeClr val="accent5">
                      <a:tint val="67000"/>
                      <a:satMod val="105000"/>
                      <a:lumMod val="110000"/>
                    </a:schemeClr>
                  </a:gs>
                  <a:gs pos="50000">
                    <a:schemeClr val="accent5">
                      <a:tint val="73000"/>
                      <a:satMod val="103000"/>
                      <a:lumMod val="105000"/>
                    </a:schemeClr>
                  </a:gs>
                  <a:gs pos="100000">
                    <a:schemeClr val="accent5">
                      <a:tint val="81000"/>
                      <a:satMod val="109000"/>
                      <a:lumMod val="105000"/>
                    </a:schemeClr>
                  </a:gs>
                </a:gsLst>
                <a:lin ang="5400000" scaled="0"/>
              </a:gradFill>
              <a:ln>
                <a:noFill/>
              </a:ln>
              <a:effectLst/>
              <a:sp3d/>
            </c:spPr>
            <c:extLst>
              <c:ext xmlns:c16="http://schemas.microsoft.com/office/drawing/2014/chart" uri="{C3380CC4-5D6E-409C-BE32-E72D297353CC}">
                <c16:uniqueId val="{00000009-63AB-477D-9437-4BC92B5C2FFC}"/>
              </c:ext>
            </c:extLst>
          </c:dPt>
          <c:dLbls>
            <c:dLbl>
              <c:idx val="0"/>
              <c:layout>
                <c:manualLayout>
                  <c:x val="0.13611111111111102"/>
                  <c:y val="-1.38888888888889E-2"/>
                </c:manualLayout>
              </c:layout>
              <c:tx>
                <c:rich>
                  <a:bodyPr/>
                  <a:lstStyle/>
                  <a:p>
                    <a:fld id="{6377A78F-9845-4EF1-AEBB-CB0B2C8E919F}" type="CATEGORYNAME">
                      <a:rPr lang="en-US"/>
                      <a:pPr/>
                      <a:t>[KATEGORİ ADI]</a:t>
                    </a:fld>
                    <a:r>
                      <a:rPr lang="en-US"/>
                      <a:t> Yaş;</a:t>
                    </a:r>
                    <a:r>
                      <a:rPr lang="en-US" baseline="0"/>
                      <a:t>
</a:t>
                    </a:r>
                    <a:fld id="{B106E20A-07BC-484F-AE31-2FB96816CC60}" type="PERCENTAGE">
                      <a:rPr lang="en-US" baseline="0"/>
                      <a:pPr/>
                      <a:t>[YÜZDE]</a:t>
                    </a:fld>
                    <a:endParaRPr lang="en-US" baseline="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3AB-477D-9437-4BC92B5C2FFC}"/>
                </c:ext>
              </c:extLst>
            </c:dLbl>
            <c:dLbl>
              <c:idx val="1"/>
              <c:layout>
                <c:manualLayout>
                  <c:x val="3.8888888888888785E-2"/>
                  <c:y val="-6.9444444444444448E-2"/>
                </c:manualLayout>
              </c:layout>
              <c:tx>
                <c:rich>
                  <a:bodyPr/>
                  <a:lstStyle/>
                  <a:p>
                    <a:fld id="{7CFF9DDB-DC26-4296-9535-3E0F04B5BD5A}" type="CATEGORYNAME">
                      <a:rPr lang="en-US"/>
                      <a:pPr/>
                      <a:t>[KATEGORİ ADI]</a:t>
                    </a:fld>
                    <a:r>
                      <a:rPr lang="en-US"/>
                      <a:t>Yaş;</a:t>
                    </a:r>
                    <a:r>
                      <a:rPr lang="en-US" baseline="0"/>
                      <a:t>
</a:t>
                    </a:r>
                    <a:fld id="{E7F8DE04-A2B5-47DC-8366-2D5D5B7E01D1}" type="PERCENTAGE">
                      <a:rPr lang="en-US" baseline="0"/>
                      <a:pPr/>
                      <a:t>[YÜZDE]</a:t>
                    </a:fld>
                    <a:endParaRPr lang="en-US" baseline="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3AB-477D-9437-4BC92B5C2FFC}"/>
                </c:ext>
              </c:extLst>
            </c:dLbl>
            <c:dLbl>
              <c:idx val="2"/>
              <c:layout>
                <c:manualLayout>
                  <c:x val="-0.10696417142198539"/>
                  <c:y val="-0.18376965096937814"/>
                </c:manualLayout>
              </c:layout>
              <c:tx>
                <c:rich>
                  <a:bodyPr/>
                  <a:lstStyle/>
                  <a:p>
                    <a:r>
                      <a:rPr lang="en-US"/>
                      <a:t>40-49</a:t>
                    </a:r>
                    <a:r>
                      <a:rPr lang="en-US" baseline="0"/>
                      <a:t> Yaş; 32%</a:t>
                    </a:r>
                    <a:endParaRPr lang="en-US"/>
                  </a:p>
                </c:rich>
              </c:tx>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5-63AB-477D-9437-4BC92B5C2FFC}"/>
                </c:ext>
              </c:extLst>
            </c:dLbl>
            <c:dLbl>
              <c:idx val="3"/>
              <c:layout>
                <c:manualLayout>
                  <c:x val="-7.7777777777777779E-2"/>
                  <c:y val="4.6296296296295869E-3"/>
                </c:manualLayout>
              </c:layout>
              <c:tx>
                <c:rich>
                  <a:bodyPr/>
                  <a:lstStyle/>
                  <a:p>
                    <a:fld id="{3BBC5C12-0D26-4ACD-A624-6F8AFB243548}" type="CATEGORYNAME">
                      <a:rPr lang="en-US"/>
                      <a:pPr/>
                      <a:t>[KATEGORİ ADI]</a:t>
                    </a:fld>
                    <a:r>
                      <a:rPr lang="en-US"/>
                      <a:t> Yaş;</a:t>
                    </a:r>
                    <a:r>
                      <a:rPr lang="en-US" baseline="0"/>
                      <a:t>
</a:t>
                    </a:r>
                    <a:fld id="{9ECDC1ED-E390-48CF-846B-6D3639D917A8}" type="PERCENTAGE">
                      <a:rPr lang="en-US" baseline="0"/>
                      <a:pPr/>
                      <a:t>[YÜZDE]</a:t>
                    </a:fld>
                    <a:endParaRPr lang="en-US" baseline="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3AB-477D-9437-4BC92B5C2FFC}"/>
                </c:ext>
              </c:extLst>
            </c:dLbl>
            <c:dLbl>
              <c:idx val="4"/>
              <c:delete val="1"/>
              <c:extLst>
                <c:ext xmlns:c15="http://schemas.microsoft.com/office/drawing/2012/chart" uri="{CE6537A1-D6FC-4f65-9D91-7224C49458BB}"/>
                <c:ext xmlns:c16="http://schemas.microsoft.com/office/drawing/2014/chart" uri="{C3380CC4-5D6E-409C-BE32-E72D297353CC}">
                  <c16:uniqueId val="{00000009-63AB-477D-9437-4BC92B5C2FFC}"/>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tr-TR"/>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'YAŞ '!$B$2:$F$2</c:f>
              <c:strCache>
                <c:ptCount val="5"/>
                <c:pt idx="0">
                  <c:v>20-29</c:v>
                </c:pt>
                <c:pt idx="1">
                  <c:v>30-39</c:v>
                </c:pt>
                <c:pt idx="2">
                  <c:v>40-49</c:v>
                </c:pt>
                <c:pt idx="3">
                  <c:v>50-59</c:v>
                </c:pt>
                <c:pt idx="4">
                  <c:v>60+</c:v>
                </c:pt>
              </c:strCache>
            </c:strRef>
          </c:cat>
          <c:val>
            <c:numRef>
              <c:f>'YAŞ '!$B$3:$F$3</c:f>
              <c:numCache>
                <c:formatCode>General</c:formatCode>
                <c:ptCount val="5"/>
                <c:pt idx="0">
                  <c:v>7</c:v>
                </c:pt>
                <c:pt idx="1">
                  <c:v>14</c:v>
                </c:pt>
                <c:pt idx="2">
                  <c:v>18</c:v>
                </c:pt>
                <c:pt idx="3">
                  <c:v>17</c:v>
                </c:pt>
                <c:pt idx="4">
                  <c:v>0</c:v>
                </c:pt>
              </c:numCache>
            </c:numRef>
          </c:val>
          <c:extLst>
            <c:ext xmlns:c16="http://schemas.microsoft.com/office/drawing/2014/chart" uri="{C3380CC4-5D6E-409C-BE32-E72D297353CC}">
              <c16:uniqueId val="{0000000A-63AB-477D-9437-4BC92B5C2FFC}"/>
            </c:ext>
          </c:extLst>
        </c:ser>
        <c:ser>
          <c:idx val="1"/>
          <c:order val="1"/>
          <c:dPt>
            <c:idx val="0"/>
            <c:bubble3D val="0"/>
            <c:spPr>
              <a:gradFill rotWithShape="1">
                <a:gsLst>
                  <a:gs pos="0">
                    <a:schemeClr val="accent1">
                      <a:tint val="67000"/>
                      <a:satMod val="105000"/>
                      <a:lumMod val="110000"/>
                    </a:schemeClr>
                  </a:gs>
                  <a:gs pos="50000">
                    <a:schemeClr val="accent1">
                      <a:tint val="73000"/>
                      <a:satMod val="103000"/>
                      <a:lumMod val="105000"/>
                    </a:schemeClr>
                  </a:gs>
                  <a:gs pos="100000">
                    <a:schemeClr val="accent1">
                      <a:tint val="81000"/>
                      <a:satMod val="109000"/>
                      <a:lumMod val="105000"/>
                    </a:schemeClr>
                  </a:gs>
                </a:gsLst>
                <a:lin ang="5400000" scaled="0"/>
              </a:gradFill>
              <a:ln>
                <a:noFill/>
              </a:ln>
              <a:effectLst/>
              <a:sp3d/>
            </c:spPr>
            <c:extLst>
              <c:ext xmlns:c16="http://schemas.microsoft.com/office/drawing/2014/chart" uri="{C3380CC4-5D6E-409C-BE32-E72D297353CC}">
                <c16:uniqueId val="{0000000C-63AB-477D-9437-4BC92B5C2FFC}"/>
              </c:ext>
            </c:extLst>
          </c:dPt>
          <c:dPt>
            <c:idx val="1"/>
            <c:bubble3D val="0"/>
            <c:spPr>
              <a:gradFill rotWithShape="1">
                <a:gsLst>
                  <a:gs pos="0">
                    <a:schemeClr val="accent2">
                      <a:tint val="67000"/>
                      <a:satMod val="105000"/>
                      <a:lumMod val="110000"/>
                    </a:schemeClr>
                  </a:gs>
                  <a:gs pos="50000">
                    <a:schemeClr val="accent2">
                      <a:tint val="73000"/>
                      <a:satMod val="103000"/>
                      <a:lumMod val="105000"/>
                    </a:schemeClr>
                  </a:gs>
                  <a:gs pos="100000">
                    <a:schemeClr val="accent2">
                      <a:tint val="81000"/>
                      <a:satMod val="109000"/>
                      <a:lumMod val="105000"/>
                    </a:schemeClr>
                  </a:gs>
                </a:gsLst>
                <a:lin ang="5400000" scaled="0"/>
              </a:gradFill>
              <a:ln>
                <a:noFill/>
              </a:ln>
              <a:effectLst/>
              <a:sp3d/>
            </c:spPr>
            <c:extLst>
              <c:ext xmlns:c16="http://schemas.microsoft.com/office/drawing/2014/chart" uri="{C3380CC4-5D6E-409C-BE32-E72D297353CC}">
                <c16:uniqueId val="{0000000E-63AB-477D-9437-4BC92B5C2FFC}"/>
              </c:ext>
            </c:extLst>
          </c:dPt>
          <c:dPt>
            <c:idx val="2"/>
            <c:bubble3D val="0"/>
            <c:spPr>
              <a:gradFill rotWithShape="1">
                <a:gsLst>
                  <a:gs pos="0">
                    <a:schemeClr val="accent3">
                      <a:tint val="67000"/>
                      <a:satMod val="105000"/>
                      <a:lumMod val="110000"/>
                    </a:schemeClr>
                  </a:gs>
                  <a:gs pos="50000">
                    <a:schemeClr val="accent3">
                      <a:tint val="73000"/>
                      <a:satMod val="103000"/>
                      <a:lumMod val="105000"/>
                    </a:schemeClr>
                  </a:gs>
                  <a:gs pos="100000">
                    <a:schemeClr val="accent3">
                      <a:tint val="81000"/>
                      <a:satMod val="109000"/>
                      <a:lumMod val="105000"/>
                    </a:schemeClr>
                  </a:gs>
                </a:gsLst>
                <a:lin ang="5400000" scaled="0"/>
              </a:gradFill>
              <a:ln>
                <a:noFill/>
              </a:ln>
              <a:effectLst/>
              <a:sp3d/>
            </c:spPr>
            <c:extLst>
              <c:ext xmlns:c16="http://schemas.microsoft.com/office/drawing/2014/chart" uri="{C3380CC4-5D6E-409C-BE32-E72D297353CC}">
                <c16:uniqueId val="{00000010-63AB-477D-9437-4BC92B5C2FFC}"/>
              </c:ext>
            </c:extLst>
          </c:dPt>
          <c:dPt>
            <c:idx val="3"/>
            <c:bubble3D val="0"/>
            <c:spPr>
              <a:gradFill rotWithShape="1">
                <a:gsLst>
                  <a:gs pos="0">
                    <a:schemeClr val="accent4">
                      <a:tint val="67000"/>
                      <a:satMod val="105000"/>
                      <a:lumMod val="110000"/>
                    </a:schemeClr>
                  </a:gs>
                  <a:gs pos="50000">
                    <a:schemeClr val="accent4">
                      <a:tint val="73000"/>
                      <a:satMod val="103000"/>
                      <a:lumMod val="105000"/>
                    </a:schemeClr>
                  </a:gs>
                  <a:gs pos="100000">
                    <a:schemeClr val="accent4">
                      <a:tint val="81000"/>
                      <a:satMod val="109000"/>
                      <a:lumMod val="105000"/>
                    </a:schemeClr>
                  </a:gs>
                </a:gsLst>
                <a:lin ang="5400000" scaled="0"/>
              </a:gradFill>
              <a:ln>
                <a:noFill/>
              </a:ln>
              <a:effectLst/>
              <a:sp3d/>
            </c:spPr>
            <c:extLst>
              <c:ext xmlns:c16="http://schemas.microsoft.com/office/drawing/2014/chart" uri="{C3380CC4-5D6E-409C-BE32-E72D297353CC}">
                <c16:uniqueId val="{00000012-63AB-477D-9437-4BC92B5C2FFC}"/>
              </c:ext>
            </c:extLst>
          </c:dPt>
          <c:dPt>
            <c:idx val="4"/>
            <c:bubble3D val="0"/>
            <c:spPr>
              <a:gradFill rotWithShape="1">
                <a:gsLst>
                  <a:gs pos="0">
                    <a:schemeClr val="accent5">
                      <a:tint val="67000"/>
                      <a:satMod val="105000"/>
                      <a:lumMod val="110000"/>
                    </a:schemeClr>
                  </a:gs>
                  <a:gs pos="50000">
                    <a:schemeClr val="accent5">
                      <a:tint val="73000"/>
                      <a:satMod val="103000"/>
                      <a:lumMod val="105000"/>
                    </a:schemeClr>
                  </a:gs>
                  <a:gs pos="100000">
                    <a:schemeClr val="accent5">
                      <a:tint val="81000"/>
                      <a:satMod val="109000"/>
                      <a:lumMod val="105000"/>
                    </a:schemeClr>
                  </a:gs>
                </a:gsLst>
                <a:lin ang="5400000" scaled="0"/>
              </a:gradFill>
              <a:ln>
                <a:noFill/>
              </a:ln>
              <a:effectLst/>
              <a:sp3d/>
            </c:spPr>
            <c:extLst>
              <c:ext xmlns:c16="http://schemas.microsoft.com/office/drawing/2014/chart" uri="{C3380CC4-5D6E-409C-BE32-E72D297353CC}">
                <c16:uniqueId val="{00000014-63AB-477D-9437-4BC92B5C2FFC}"/>
              </c:ext>
            </c:extLst>
          </c:dPt>
          <c:dLbls>
            <c:spPr>
              <a:solidFill>
                <a:schemeClr val="lt1"/>
              </a:solidFill>
              <a:ln>
                <a:solidFill>
                  <a:schemeClr val="dk1">
                    <a:lumMod val="25000"/>
                    <a:lumOff val="75000"/>
                  </a:scheme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tr-TR"/>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'YAŞ '!$B$2:$F$2</c:f>
              <c:strCache>
                <c:ptCount val="5"/>
                <c:pt idx="0">
                  <c:v>20-29</c:v>
                </c:pt>
                <c:pt idx="1">
                  <c:v>30-39</c:v>
                </c:pt>
                <c:pt idx="2">
                  <c:v>40-49</c:v>
                </c:pt>
                <c:pt idx="3">
                  <c:v>50-59</c:v>
                </c:pt>
                <c:pt idx="4">
                  <c:v>60+</c:v>
                </c:pt>
              </c:strCache>
            </c:strRef>
          </c:cat>
          <c:val>
            <c:numRef>
              <c:f>'YAŞ '!$B$4:$F$4</c:f>
              <c:numCache>
                <c:formatCode>General</c:formatCode>
                <c:ptCount val="5"/>
              </c:numCache>
            </c:numRef>
          </c:val>
          <c:extLst>
            <c:ext xmlns:c16="http://schemas.microsoft.com/office/drawing/2014/chart" uri="{C3380CC4-5D6E-409C-BE32-E72D297353CC}">
              <c16:uniqueId val="{00000015-63AB-477D-9437-4BC92B5C2FFC}"/>
            </c:ext>
          </c:extLst>
        </c:ser>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6">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5">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diagrams/_rels/data3.xml.rels><?xml version="1.0" encoding="UTF-8" standalone="yes"?>
<Relationships xmlns="http://schemas.openxmlformats.org/package/2006/relationships"><Relationship Id="rId1" Type="http://schemas.openxmlformats.org/officeDocument/2006/relationships/image" Target="../media/image28.png"/></Relationships>
</file>

<file path=ppt/diagrams/_rels/drawing3.xml.rels><?xml version="1.0" encoding="UTF-8" standalone="yes"?>
<Relationships xmlns="http://schemas.openxmlformats.org/package/2006/relationships"><Relationship Id="rId1" Type="http://schemas.openxmlformats.org/officeDocument/2006/relationships/image" Target="../media/image28.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87236E-0BB2-47DC-B3A9-3A4A60D3F204}"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156504F7-1439-4885-979E-F2B7203BB50D}">
      <dgm:prSet/>
      <dgm:spPr/>
      <dgm:t>
        <a:bodyPr/>
        <a:lstStyle/>
        <a:p>
          <a:r>
            <a:rPr lang="tr-TR" b="1" i="0" baseline="0"/>
            <a:t>Eğitim Hizmetleri</a:t>
          </a:r>
          <a:endParaRPr lang="en-US"/>
        </a:p>
      </dgm:t>
    </dgm:pt>
    <dgm:pt modelId="{5A88CAB9-D280-4571-AAEF-CB5383E476D9}" type="parTrans" cxnId="{206711BF-340E-4127-A1B6-E4D61959CF8D}">
      <dgm:prSet/>
      <dgm:spPr/>
      <dgm:t>
        <a:bodyPr/>
        <a:lstStyle/>
        <a:p>
          <a:endParaRPr lang="en-US"/>
        </a:p>
      </dgm:t>
    </dgm:pt>
    <dgm:pt modelId="{69F0FCAC-7BF0-4367-A632-BF09C25AE73C}" type="sibTrans" cxnId="{206711BF-340E-4127-A1B6-E4D61959CF8D}">
      <dgm:prSet/>
      <dgm:spPr/>
      <dgm:t>
        <a:bodyPr/>
        <a:lstStyle/>
        <a:p>
          <a:endParaRPr lang="en-US"/>
        </a:p>
      </dgm:t>
    </dgm:pt>
    <dgm:pt modelId="{81CE39DF-37B8-45D7-A840-E259B4B1E018}">
      <dgm:prSet/>
      <dgm:spPr/>
      <dgm:t>
        <a:bodyPr/>
        <a:lstStyle/>
        <a:p>
          <a:r>
            <a:rPr lang="tr-TR" b="1" i="0" baseline="0"/>
            <a:t>Sağlık Hizmetleri</a:t>
          </a:r>
          <a:endParaRPr lang="en-US"/>
        </a:p>
      </dgm:t>
    </dgm:pt>
    <dgm:pt modelId="{4951520B-4321-4144-995C-7C2A97FDA0DC}" type="parTrans" cxnId="{369E1DFB-5AE3-4FB7-838B-883D08A5D4A2}">
      <dgm:prSet/>
      <dgm:spPr/>
      <dgm:t>
        <a:bodyPr/>
        <a:lstStyle/>
        <a:p>
          <a:endParaRPr lang="en-US"/>
        </a:p>
      </dgm:t>
    </dgm:pt>
    <dgm:pt modelId="{A84BED7D-9678-485F-9F95-AA9640DE466A}" type="sibTrans" cxnId="{369E1DFB-5AE3-4FB7-838B-883D08A5D4A2}">
      <dgm:prSet/>
      <dgm:spPr/>
      <dgm:t>
        <a:bodyPr/>
        <a:lstStyle/>
        <a:p>
          <a:endParaRPr lang="en-US"/>
        </a:p>
      </dgm:t>
    </dgm:pt>
    <dgm:pt modelId="{FA8E07CC-0B25-4692-B8F8-887551C628D9}">
      <dgm:prSet/>
      <dgm:spPr/>
      <dgm:t>
        <a:bodyPr/>
        <a:lstStyle/>
        <a:p>
          <a:r>
            <a:rPr lang="tr-TR" b="1" i="0" baseline="0" dirty="0">
              <a:solidFill>
                <a:srgbClr val="FF0000"/>
              </a:solidFill>
            </a:rPr>
            <a:t>İdari Hizmetler</a:t>
          </a:r>
          <a:endParaRPr lang="en-US" dirty="0">
            <a:solidFill>
              <a:srgbClr val="FF0000"/>
            </a:solidFill>
          </a:endParaRPr>
        </a:p>
      </dgm:t>
    </dgm:pt>
    <dgm:pt modelId="{8E04DF97-AC33-4EEC-AE6B-683F1132EAF2}" type="parTrans" cxnId="{66D9E21F-B08B-4142-A9FB-49C7D866F154}">
      <dgm:prSet/>
      <dgm:spPr/>
      <dgm:t>
        <a:bodyPr/>
        <a:lstStyle/>
        <a:p>
          <a:endParaRPr lang="en-US"/>
        </a:p>
      </dgm:t>
    </dgm:pt>
    <dgm:pt modelId="{F3371E56-ABAA-4F0F-8C40-5055010D4F1B}" type="sibTrans" cxnId="{66D9E21F-B08B-4142-A9FB-49C7D866F154}">
      <dgm:prSet/>
      <dgm:spPr/>
      <dgm:t>
        <a:bodyPr/>
        <a:lstStyle/>
        <a:p>
          <a:endParaRPr lang="en-US"/>
        </a:p>
      </dgm:t>
    </dgm:pt>
    <dgm:pt modelId="{1515CE4D-0B1D-4E79-B7C5-1025FED5C142}">
      <dgm:prSet/>
      <dgm:spPr/>
      <dgm:t>
        <a:bodyPr/>
        <a:lstStyle/>
        <a:p>
          <a:r>
            <a:rPr lang="tr-TR" b="1" i="0" baseline="0"/>
            <a:t>Akademik Personelin Katıldığı Yurtdışı Faaliyetleri</a:t>
          </a:r>
          <a:endParaRPr lang="en-US"/>
        </a:p>
      </dgm:t>
    </dgm:pt>
    <dgm:pt modelId="{F184563B-B774-4F3B-8A0A-F1AA3E8F81D3}" type="parTrans" cxnId="{7352DF60-852F-48C1-8BD5-4FCAFC93C3D5}">
      <dgm:prSet/>
      <dgm:spPr/>
      <dgm:t>
        <a:bodyPr/>
        <a:lstStyle/>
        <a:p>
          <a:endParaRPr lang="en-US"/>
        </a:p>
      </dgm:t>
    </dgm:pt>
    <dgm:pt modelId="{F06CED46-A67C-46C4-8FAC-75C286AB3C67}" type="sibTrans" cxnId="{7352DF60-852F-48C1-8BD5-4FCAFC93C3D5}">
      <dgm:prSet/>
      <dgm:spPr/>
      <dgm:t>
        <a:bodyPr/>
        <a:lstStyle/>
        <a:p>
          <a:endParaRPr lang="en-US"/>
        </a:p>
      </dgm:t>
    </dgm:pt>
    <dgm:pt modelId="{595D3F05-5BEE-484B-B250-0C1E375C683D}">
      <dgm:prSet/>
      <dgm:spPr/>
      <dgm:t>
        <a:bodyPr/>
        <a:lstStyle/>
        <a:p>
          <a:r>
            <a:rPr lang="nn-NO" b="1" i="0" baseline="0"/>
            <a:t>Ulusal ve Uluslararası Bilimsel Toplantı Faaliyetleri</a:t>
          </a:r>
          <a:endParaRPr lang="en-US"/>
        </a:p>
      </dgm:t>
    </dgm:pt>
    <dgm:pt modelId="{31D106D0-6C42-4A96-835F-CC9DFF949F79}" type="parTrans" cxnId="{2939B59C-5D1E-4576-986D-15092BE31F7C}">
      <dgm:prSet/>
      <dgm:spPr/>
      <dgm:t>
        <a:bodyPr/>
        <a:lstStyle/>
        <a:p>
          <a:endParaRPr lang="en-US"/>
        </a:p>
      </dgm:t>
    </dgm:pt>
    <dgm:pt modelId="{FBBA34C0-FC26-4C8C-952D-D989D64F16EF}" type="sibTrans" cxnId="{2939B59C-5D1E-4576-986D-15092BE31F7C}">
      <dgm:prSet/>
      <dgm:spPr/>
      <dgm:t>
        <a:bodyPr/>
        <a:lstStyle/>
        <a:p>
          <a:endParaRPr lang="en-US"/>
        </a:p>
      </dgm:t>
    </dgm:pt>
    <dgm:pt modelId="{3E782FDD-DFF6-4CB3-BE3E-E65CEB1205B0}">
      <dgm:prSet/>
      <dgm:spPr/>
      <dgm:t>
        <a:bodyPr/>
        <a:lstStyle/>
        <a:p>
          <a:r>
            <a:rPr lang="tr-TR" b="1" i="0" baseline="0"/>
            <a:t>Yayınlarla İlgili Faaliyet Bilgileri</a:t>
          </a:r>
          <a:endParaRPr lang="en-US"/>
        </a:p>
      </dgm:t>
    </dgm:pt>
    <dgm:pt modelId="{AF91A107-5EF4-4152-9BD9-B3A4D8A77AE4}" type="parTrans" cxnId="{BC9F3616-FA0A-4C00-9DDE-ECA73C5F8E9E}">
      <dgm:prSet/>
      <dgm:spPr/>
      <dgm:t>
        <a:bodyPr/>
        <a:lstStyle/>
        <a:p>
          <a:endParaRPr lang="en-US"/>
        </a:p>
      </dgm:t>
    </dgm:pt>
    <dgm:pt modelId="{573D937A-3065-48AA-B236-74A65F338CA2}" type="sibTrans" cxnId="{BC9F3616-FA0A-4C00-9DDE-ECA73C5F8E9E}">
      <dgm:prSet/>
      <dgm:spPr/>
      <dgm:t>
        <a:bodyPr/>
        <a:lstStyle/>
        <a:p>
          <a:endParaRPr lang="en-US"/>
        </a:p>
      </dgm:t>
    </dgm:pt>
    <dgm:pt modelId="{84F5BA31-8E85-4900-8F71-0C138D6EBE6C}">
      <dgm:prSet/>
      <dgm:spPr/>
      <dgm:t>
        <a:bodyPr/>
        <a:lstStyle/>
        <a:p>
          <a:r>
            <a:rPr lang="tr-TR" b="1" i="0" baseline="0"/>
            <a:t>Proje Bilgileri </a:t>
          </a:r>
          <a:endParaRPr lang="en-US"/>
        </a:p>
      </dgm:t>
    </dgm:pt>
    <dgm:pt modelId="{AAF79035-E993-4CD0-A6B7-41214AE5B01E}" type="parTrans" cxnId="{5F552F53-8556-4FD9-8074-2D616CDA7DFE}">
      <dgm:prSet/>
      <dgm:spPr/>
      <dgm:t>
        <a:bodyPr/>
        <a:lstStyle/>
        <a:p>
          <a:endParaRPr lang="en-US"/>
        </a:p>
      </dgm:t>
    </dgm:pt>
    <dgm:pt modelId="{0912F47F-4F0B-4EEE-86E3-74CFCF9CCC48}" type="sibTrans" cxnId="{5F552F53-8556-4FD9-8074-2D616CDA7DFE}">
      <dgm:prSet/>
      <dgm:spPr/>
      <dgm:t>
        <a:bodyPr/>
        <a:lstStyle/>
        <a:p>
          <a:endParaRPr lang="en-US"/>
        </a:p>
      </dgm:t>
    </dgm:pt>
    <dgm:pt modelId="{A350CFC7-916D-4734-86F2-8A8829297D44}" type="pres">
      <dgm:prSet presAssocID="{A387236E-0BB2-47DC-B3A9-3A4A60D3F204}" presName="diagram" presStyleCnt="0">
        <dgm:presLayoutVars>
          <dgm:dir/>
          <dgm:resizeHandles val="exact"/>
        </dgm:presLayoutVars>
      </dgm:prSet>
      <dgm:spPr/>
    </dgm:pt>
    <dgm:pt modelId="{BC47F6E3-1A8E-45E0-920B-049B9E179044}" type="pres">
      <dgm:prSet presAssocID="{156504F7-1439-4885-979E-F2B7203BB50D}" presName="node" presStyleLbl="node1" presStyleIdx="0" presStyleCnt="7">
        <dgm:presLayoutVars>
          <dgm:bulletEnabled val="1"/>
        </dgm:presLayoutVars>
      </dgm:prSet>
      <dgm:spPr/>
    </dgm:pt>
    <dgm:pt modelId="{CAAD2CEB-2D8F-4EFD-B8B6-A9F3FBCB5344}" type="pres">
      <dgm:prSet presAssocID="{69F0FCAC-7BF0-4367-A632-BF09C25AE73C}" presName="sibTrans" presStyleCnt="0"/>
      <dgm:spPr/>
    </dgm:pt>
    <dgm:pt modelId="{55DBCA1F-AB59-4024-8C5E-7171260CB685}" type="pres">
      <dgm:prSet presAssocID="{81CE39DF-37B8-45D7-A840-E259B4B1E018}" presName="node" presStyleLbl="node1" presStyleIdx="1" presStyleCnt="7">
        <dgm:presLayoutVars>
          <dgm:bulletEnabled val="1"/>
        </dgm:presLayoutVars>
      </dgm:prSet>
      <dgm:spPr/>
    </dgm:pt>
    <dgm:pt modelId="{0FC3026B-483E-48E4-9192-A08D9FB7899D}" type="pres">
      <dgm:prSet presAssocID="{A84BED7D-9678-485F-9F95-AA9640DE466A}" presName="sibTrans" presStyleCnt="0"/>
      <dgm:spPr/>
    </dgm:pt>
    <dgm:pt modelId="{B9BF60E6-F194-4173-A5FB-4F5C5C383DFD}" type="pres">
      <dgm:prSet presAssocID="{FA8E07CC-0B25-4692-B8F8-887551C628D9}" presName="node" presStyleLbl="node1" presStyleIdx="2" presStyleCnt="7">
        <dgm:presLayoutVars>
          <dgm:bulletEnabled val="1"/>
        </dgm:presLayoutVars>
      </dgm:prSet>
      <dgm:spPr/>
    </dgm:pt>
    <dgm:pt modelId="{73BA950C-F5D4-4E3C-A72D-957A0072DD98}" type="pres">
      <dgm:prSet presAssocID="{F3371E56-ABAA-4F0F-8C40-5055010D4F1B}" presName="sibTrans" presStyleCnt="0"/>
      <dgm:spPr/>
    </dgm:pt>
    <dgm:pt modelId="{7238D31A-D6E1-4E42-9D80-A37C1CA57F1C}" type="pres">
      <dgm:prSet presAssocID="{1515CE4D-0B1D-4E79-B7C5-1025FED5C142}" presName="node" presStyleLbl="node1" presStyleIdx="3" presStyleCnt="7">
        <dgm:presLayoutVars>
          <dgm:bulletEnabled val="1"/>
        </dgm:presLayoutVars>
      </dgm:prSet>
      <dgm:spPr/>
    </dgm:pt>
    <dgm:pt modelId="{2D312220-CD59-45FF-8933-B2E0A125D435}" type="pres">
      <dgm:prSet presAssocID="{F06CED46-A67C-46C4-8FAC-75C286AB3C67}" presName="sibTrans" presStyleCnt="0"/>
      <dgm:spPr/>
    </dgm:pt>
    <dgm:pt modelId="{079D4AE1-DE34-48AF-B5DD-DE1828A946D5}" type="pres">
      <dgm:prSet presAssocID="{595D3F05-5BEE-484B-B250-0C1E375C683D}" presName="node" presStyleLbl="node1" presStyleIdx="4" presStyleCnt="7">
        <dgm:presLayoutVars>
          <dgm:bulletEnabled val="1"/>
        </dgm:presLayoutVars>
      </dgm:prSet>
      <dgm:spPr/>
    </dgm:pt>
    <dgm:pt modelId="{A8CCE3AD-2F83-4F8A-B4EB-A9A6D792933F}" type="pres">
      <dgm:prSet presAssocID="{FBBA34C0-FC26-4C8C-952D-D989D64F16EF}" presName="sibTrans" presStyleCnt="0"/>
      <dgm:spPr/>
    </dgm:pt>
    <dgm:pt modelId="{22CBA74B-F001-4711-AEDD-A4F9A0865973}" type="pres">
      <dgm:prSet presAssocID="{3E782FDD-DFF6-4CB3-BE3E-E65CEB1205B0}" presName="node" presStyleLbl="node1" presStyleIdx="5" presStyleCnt="7">
        <dgm:presLayoutVars>
          <dgm:bulletEnabled val="1"/>
        </dgm:presLayoutVars>
      </dgm:prSet>
      <dgm:spPr/>
    </dgm:pt>
    <dgm:pt modelId="{0757BAD7-780A-4B9F-B03C-E5BFD01FAC0F}" type="pres">
      <dgm:prSet presAssocID="{573D937A-3065-48AA-B236-74A65F338CA2}" presName="sibTrans" presStyleCnt="0"/>
      <dgm:spPr/>
    </dgm:pt>
    <dgm:pt modelId="{183C3598-BD22-4690-83BD-8F3D5909AC31}" type="pres">
      <dgm:prSet presAssocID="{84F5BA31-8E85-4900-8F71-0C138D6EBE6C}" presName="node" presStyleLbl="node1" presStyleIdx="6" presStyleCnt="7">
        <dgm:presLayoutVars>
          <dgm:bulletEnabled val="1"/>
        </dgm:presLayoutVars>
      </dgm:prSet>
      <dgm:spPr/>
    </dgm:pt>
  </dgm:ptLst>
  <dgm:cxnLst>
    <dgm:cxn modelId="{DD21C504-763D-4485-8976-B72229D7CB06}" type="presOf" srcId="{84F5BA31-8E85-4900-8F71-0C138D6EBE6C}" destId="{183C3598-BD22-4690-83BD-8F3D5909AC31}" srcOrd="0" destOrd="0" presId="urn:microsoft.com/office/officeart/2005/8/layout/default"/>
    <dgm:cxn modelId="{AD79B613-C5B5-4528-AD0E-2B3B149F402D}" type="presOf" srcId="{595D3F05-5BEE-484B-B250-0C1E375C683D}" destId="{079D4AE1-DE34-48AF-B5DD-DE1828A946D5}" srcOrd="0" destOrd="0" presId="urn:microsoft.com/office/officeart/2005/8/layout/default"/>
    <dgm:cxn modelId="{BC9F3616-FA0A-4C00-9DDE-ECA73C5F8E9E}" srcId="{A387236E-0BB2-47DC-B3A9-3A4A60D3F204}" destId="{3E782FDD-DFF6-4CB3-BE3E-E65CEB1205B0}" srcOrd="5" destOrd="0" parTransId="{AF91A107-5EF4-4152-9BD9-B3A4D8A77AE4}" sibTransId="{573D937A-3065-48AA-B236-74A65F338CA2}"/>
    <dgm:cxn modelId="{FF6A3C1F-A78A-48FC-AA59-3FADEC019E3C}" type="presOf" srcId="{156504F7-1439-4885-979E-F2B7203BB50D}" destId="{BC47F6E3-1A8E-45E0-920B-049B9E179044}" srcOrd="0" destOrd="0" presId="urn:microsoft.com/office/officeart/2005/8/layout/default"/>
    <dgm:cxn modelId="{66D9E21F-B08B-4142-A9FB-49C7D866F154}" srcId="{A387236E-0BB2-47DC-B3A9-3A4A60D3F204}" destId="{FA8E07CC-0B25-4692-B8F8-887551C628D9}" srcOrd="2" destOrd="0" parTransId="{8E04DF97-AC33-4EEC-AE6B-683F1132EAF2}" sibTransId="{F3371E56-ABAA-4F0F-8C40-5055010D4F1B}"/>
    <dgm:cxn modelId="{7352DF60-852F-48C1-8BD5-4FCAFC93C3D5}" srcId="{A387236E-0BB2-47DC-B3A9-3A4A60D3F204}" destId="{1515CE4D-0B1D-4E79-B7C5-1025FED5C142}" srcOrd="3" destOrd="0" parTransId="{F184563B-B774-4F3B-8A0A-F1AA3E8F81D3}" sibTransId="{F06CED46-A67C-46C4-8FAC-75C286AB3C67}"/>
    <dgm:cxn modelId="{AE2B2466-1BAC-4F59-871B-A6D0758726DC}" type="presOf" srcId="{81CE39DF-37B8-45D7-A840-E259B4B1E018}" destId="{55DBCA1F-AB59-4024-8C5E-7171260CB685}" srcOrd="0" destOrd="0" presId="urn:microsoft.com/office/officeart/2005/8/layout/default"/>
    <dgm:cxn modelId="{5F552F53-8556-4FD9-8074-2D616CDA7DFE}" srcId="{A387236E-0BB2-47DC-B3A9-3A4A60D3F204}" destId="{84F5BA31-8E85-4900-8F71-0C138D6EBE6C}" srcOrd="6" destOrd="0" parTransId="{AAF79035-E993-4CD0-A6B7-41214AE5B01E}" sibTransId="{0912F47F-4F0B-4EEE-86E3-74CFCF9CCC48}"/>
    <dgm:cxn modelId="{85865E85-845C-4CF3-8B2F-CBDA16DAD4CE}" type="presOf" srcId="{FA8E07CC-0B25-4692-B8F8-887551C628D9}" destId="{B9BF60E6-F194-4173-A5FB-4F5C5C383DFD}" srcOrd="0" destOrd="0" presId="urn:microsoft.com/office/officeart/2005/8/layout/default"/>
    <dgm:cxn modelId="{792BD08A-348D-4842-93BC-6730E88D9635}" type="presOf" srcId="{1515CE4D-0B1D-4E79-B7C5-1025FED5C142}" destId="{7238D31A-D6E1-4E42-9D80-A37C1CA57F1C}" srcOrd="0" destOrd="0" presId="urn:microsoft.com/office/officeart/2005/8/layout/default"/>
    <dgm:cxn modelId="{2939B59C-5D1E-4576-986D-15092BE31F7C}" srcId="{A387236E-0BB2-47DC-B3A9-3A4A60D3F204}" destId="{595D3F05-5BEE-484B-B250-0C1E375C683D}" srcOrd="4" destOrd="0" parTransId="{31D106D0-6C42-4A96-835F-CC9DFF949F79}" sibTransId="{FBBA34C0-FC26-4C8C-952D-D989D64F16EF}"/>
    <dgm:cxn modelId="{C5FFE1B4-41C3-4A49-9FE6-F5B154A7D1BC}" type="presOf" srcId="{A387236E-0BB2-47DC-B3A9-3A4A60D3F204}" destId="{A350CFC7-916D-4734-86F2-8A8829297D44}" srcOrd="0" destOrd="0" presId="urn:microsoft.com/office/officeart/2005/8/layout/default"/>
    <dgm:cxn modelId="{206711BF-340E-4127-A1B6-E4D61959CF8D}" srcId="{A387236E-0BB2-47DC-B3A9-3A4A60D3F204}" destId="{156504F7-1439-4885-979E-F2B7203BB50D}" srcOrd="0" destOrd="0" parTransId="{5A88CAB9-D280-4571-AAEF-CB5383E476D9}" sibTransId="{69F0FCAC-7BF0-4367-A632-BF09C25AE73C}"/>
    <dgm:cxn modelId="{CC2C25D2-2EBF-4D91-AD91-A4E512E5C920}" type="presOf" srcId="{3E782FDD-DFF6-4CB3-BE3E-E65CEB1205B0}" destId="{22CBA74B-F001-4711-AEDD-A4F9A0865973}" srcOrd="0" destOrd="0" presId="urn:microsoft.com/office/officeart/2005/8/layout/default"/>
    <dgm:cxn modelId="{369E1DFB-5AE3-4FB7-838B-883D08A5D4A2}" srcId="{A387236E-0BB2-47DC-B3A9-3A4A60D3F204}" destId="{81CE39DF-37B8-45D7-A840-E259B4B1E018}" srcOrd="1" destOrd="0" parTransId="{4951520B-4321-4144-995C-7C2A97FDA0DC}" sibTransId="{A84BED7D-9678-485F-9F95-AA9640DE466A}"/>
    <dgm:cxn modelId="{9A3D13AD-7197-43D3-89A8-EE921F79A114}" type="presParOf" srcId="{A350CFC7-916D-4734-86F2-8A8829297D44}" destId="{BC47F6E3-1A8E-45E0-920B-049B9E179044}" srcOrd="0" destOrd="0" presId="urn:microsoft.com/office/officeart/2005/8/layout/default"/>
    <dgm:cxn modelId="{96C4C8E7-DC2A-4642-9878-69C6F4140B86}" type="presParOf" srcId="{A350CFC7-916D-4734-86F2-8A8829297D44}" destId="{CAAD2CEB-2D8F-4EFD-B8B6-A9F3FBCB5344}" srcOrd="1" destOrd="0" presId="urn:microsoft.com/office/officeart/2005/8/layout/default"/>
    <dgm:cxn modelId="{31F95CB1-47B7-40CC-8BFA-1D346F3A5D33}" type="presParOf" srcId="{A350CFC7-916D-4734-86F2-8A8829297D44}" destId="{55DBCA1F-AB59-4024-8C5E-7171260CB685}" srcOrd="2" destOrd="0" presId="urn:microsoft.com/office/officeart/2005/8/layout/default"/>
    <dgm:cxn modelId="{9BE0FFC4-00DD-4DEF-B1EC-C22E26B890C8}" type="presParOf" srcId="{A350CFC7-916D-4734-86F2-8A8829297D44}" destId="{0FC3026B-483E-48E4-9192-A08D9FB7899D}" srcOrd="3" destOrd="0" presId="urn:microsoft.com/office/officeart/2005/8/layout/default"/>
    <dgm:cxn modelId="{C28AB879-2ABD-4F55-9A86-D4C06EC4478F}" type="presParOf" srcId="{A350CFC7-916D-4734-86F2-8A8829297D44}" destId="{B9BF60E6-F194-4173-A5FB-4F5C5C383DFD}" srcOrd="4" destOrd="0" presId="urn:microsoft.com/office/officeart/2005/8/layout/default"/>
    <dgm:cxn modelId="{73249617-3929-452C-A7D6-02D74CA47E51}" type="presParOf" srcId="{A350CFC7-916D-4734-86F2-8A8829297D44}" destId="{73BA950C-F5D4-4E3C-A72D-957A0072DD98}" srcOrd="5" destOrd="0" presId="urn:microsoft.com/office/officeart/2005/8/layout/default"/>
    <dgm:cxn modelId="{70ADAD1F-530A-4B1C-8749-CFE11D08CFFD}" type="presParOf" srcId="{A350CFC7-916D-4734-86F2-8A8829297D44}" destId="{7238D31A-D6E1-4E42-9D80-A37C1CA57F1C}" srcOrd="6" destOrd="0" presId="urn:microsoft.com/office/officeart/2005/8/layout/default"/>
    <dgm:cxn modelId="{311DD859-9E47-4DA3-BFAE-40CDB2FEA8DE}" type="presParOf" srcId="{A350CFC7-916D-4734-86F2-8A8829297D44}" destId="{2D312220-CD59-45FF-8933-B2E0A125D435}" srcOrd="7" destOrd="0" presId="urn:microsoft.com/office/officeart/2005/8/layout/default"/>
    <dgm:cxn modelId="{B55AF1E3-E344-4D7F-A7E2-1F4E296A769C}" type="presParOf" srcId="{A350CFC7-916D-4734-86F2-8A8829297D44}" destId="{079D4AE1-DE34-48AF-B5DD-DE1828A946D5}" srcOrd="8" destOrd="0" presId="urn:microsoft.com/office/officeart/2005/8/layout/default"/>
    <dgm:cxn modelId="{D53D1EDA-CF6C-42EF-97EF-2B533B8C22FC}" type="presParOf" srcId="{A350CFC7-916D-4734-86F2-8A8829297D44}" destId="{A8CCE3AD-2F83-4F8A-B4EB-A9A6D792933F}" srcOrd="9" destOrd="0" presId="urn:microsoft.com/office/officeart/2005/8/layout/default"/>
    <dgm:cxn modelId="{E7E68889-0BF9-4927-861B-507E10D51B72}" type="presParOf" srcId="{A350CFC7-916D-4734-86F2-8A8829297D44}" destId="{22CBA74B-F001-4711-AEDD-A4F9A0865973}" srcOrd="10" destOrd="0" presId="urn:microsoft.com/office/officeart/2005/8/layout/default"/>
    <dgm:cxn modelId="{B9B86F17-18DC-454B-BE66-26BBA2462C2C}" type="presParOf" srcId="{A350CFC7-916D-4734-86F2-8A8829297D44}" destId="{0757BAD7-780A-4B9F-B03C-E5BFD01FAC0F}" srcOrd="11" destOrd="0" presId="urn:microsoft.com/office/officeart/2005/8/layout/default"/>
    <dgm:cxn modelId="{17BFF66F-C679-4901-9B35-DD93462034C9}" type="presParOf" srcId="{A350CFC7-916D-4734-86F2-8A8829297D44}" destId="{183C3598-BD22-4690-83BD-8F3D5909AC31}"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D23002-A5BD-4C59-AC52-3F14BF005349}" type="doc">
      <dgm:prSet loTypeId="urn:microsoft.com/office/officeart/2005/8/layout/hProcess9" loCatId="process" qsTypeId="urn:microsoft.com/office/officeart/2005/8/quickstyle/simple1" qsCatId="simple" csTypeId="urn:microsoft.com/office/officeart/2005/8/colors/colorful2" csCatId="colorful" phldr="1"/>
      <dgm:spPr/>
    </dgm:pt>
    <dgm:pt modelId="{40F5FB13-2D64-4012-9DF2-AD70A8962E17}">
      <dgm:prSet phldrT="[Metin]" custT="1"/>
      <dgm:spPr>
        <a:solidFill>
          <a:srgbClr val="00B0F0"/>
        </a:solidFill>
      </dgm:spPr>
      <dgm:t>
        <a:bodyPr/>
        <a:lstStyle/>
        <a:p>
          <a:r>
            <a:rPr lang="tr-TR" sz="2400" dirty="0"/>
            <a:t>GİRDİ</a:t>
          </a:r>
        </a:p>
      </dgm:t>
    </dgm:pt>
    <dgm:pt modelId="{76722662-A3EF-4AB7-909C-4020ABCCF30D}" type="parTrans" cxnId="{3D93FEB5-DD43-4D8A-A36A-9E804BDBE181}">
      <dgm:prSet/>
      <dgm:spPr/>
      <dgm:t>
        <a:bodyPr/>
        <a:lstStyle/>
        <a:p>
          <a:endParaRPr lang="tr-TR"/>
        </a:p>
      </dgm:t>
    </dgm:pt>
    <dgm:pt modelId="{4BF94C71-271A-45C6-84C0-C3DDE478DC7A}" type="sibTrans" cxnId="{3D93FEB5-DD43-4D8A-A36A-9E804BDBE181}">
      <dgm:prSet/>
      <dgm:spPr/>
      <dgm:t>
        <a:bodyPr/>
        <a:lstStyle/>
        <a:p>
          <a:endParaRPr lang="tr-TR"/>
        </a:p>
      </dgm:t>
    </dgm:pt>
    <dgm:pt modelId="{85FAEF96-6986-471E-BC71-26AE58F9AA9E}">
      <dgm:prSet phldrT="[Metin]" custT="1"/>
      <dgm:spPr>
        <a:solidFill>
          <a:schemeClr val="accent5">
            <a:lumMod val="75000"/>
          </a:schemeClr>
        </a:solidFill>
      </dgm:spPr>
      <dgm:t>
        <a:bodyPr/>
        <a:lstStyle/>
        <a:p>
          <a:r>
            <a:rPr lang="tr-TR" sz="2400" dirty="0"/>
            <a:t>SÜREÇ</a:t>
          </a:r>
        </a:p>
      </dgm:t>
    </dgm:pt>
    <dgm:pt modelId="{77F0EB5B-97D1-4827-A0D0-B3349D634F46}" type="parTrans" cxnId="{4B15CEA9-2A31-428C-885A-30E3749735FF}">
      <dgm:prSet/>
      <dgm:spPr/>
      <dgm:t>
        <a:bodyPr/>
        <a:lstStyle/>
        <a:p>
          <a:endParaRPr lang="tr-TR"/>
        </a:p>
      </dgm:t>
    </dgm:pt>
    <dgm:pt modelId="{60457581-F111-4813-9252-1BB950E1BE29}" type="sibTrans" cxnId="{4B15CEA9-2A31-428C-885A-30E3749735FF}">
      <dgm:prSet/>
      <dgm:spPr/>
      <dgm:t>
        <a:bodyPr/>
        <a:lstStyle/>
        <a:p>
          <a:endParaRPr lang="tr-TR"/>
        </a:p>
      </dgm:t>
    </dgm:pt>
    <dgm:pt modelId="{2FA7B5DD-8A9E-41BC-92FE-AE02242217F2}">
      <dgm:prSet phldrT="[Metin]" custT="1"/>
      <dgm:spPr>
        <a:solidFill>
          <a:srgbClr val="7030A0"/>
        </a:solidFill>
      </dgm:spPr>
      <dgm:t>
        <a:bodyPr/>
        <a:lstStyle/>
        <a:p>
          <a:r>
            <a:rPr lang="tr-TR" sz="2400" dirty="0"/>
            <a:t>ÇIKTI</a:t>
          </a:r>
        </a:p>
      </dgm:t>
    </dgm:pt>
    <dgm:pt modelId="{221D6745-AA3B-4943-8341-29494F9F480B}" type="parTrans" cxnId="{C82C2708-3F09-4F19-B1DB-2AEC7E7FD9AE}">
      <dgm:prSet/>
      <dgm:spPr/>
      <dgm:t>
        <a:bodyPr/>
        <a:lstStyle/>
        <a:p>
          <a:endParaRPr lang="tr-TR"/>
        </a:p>
      </dgm:t>
    </dgm:pt>
    <dgm:pt modelId="{4ABCEF5F-291C-4FF3-89CC-DE43EB8325C5}" type="sibTrans" cxnId="{C82C2708-3F09-4F19-B1DB-2AEC7E7FD9AE}">
      <dgm:prSet/>
      <dgm:spPr/>
      <dgm:t>
        <a:bodyPr/>
        <a:lstStyle/>
        <a:p>
          <a:endParaRPr lang="tr-TR"/>
        </a:p>
      </dgm:t>
    </dgm:pt>
    <dgm:pt modelId="{7DF0BF91-28F7-4C14-885F-2205A3EE2F53}" type="pres">
      <dgm:prSet presAssocID="{ADD23002-A5BD-4C59-AC52-3F14BF005349}" presName="CompostProcess" presStyleCnt="0">
        <dgm:presLayoutVars>
          <dgm:dir/>
          <dgm:resizeHandles val="exact"/>
        </dgm:presLayoutVars>
      </dgm:prSet>
      <dgm:spPr/>
    </dgm:pt>
    <dgm:pt modelId="{90237C56-F74C-444E-B635-4C02CB3FAE33}" type="pres">
      <dgm:prSet presAssocID="{ADD23002-A5BD-4C59-AC52-3F14BF005349}" presName="arrow" presStyleLbl="bgShp" presStyleIdx="0" presStyleCnt="1" custScaleX="599"/>
      <dgm:spPr/>
    </dgm:pt>
    <dgm:pt modelId="{D06E909F-3CDA-4DA1-874A-493DDB6949D1}" type="pres">
      <dgm:prSet presAssocID="{ADD23002-A5BD-4C59-AC52-3F14BF005349}" presName="linearProcess" presStyleCnt="0"/>
      <dgm:spPr/>
    </dgm:pt>
    <dgm:pt modelId="{FA915649-0D4E-4163-8AEC-61CA16A352D3}" type="pres">
      <dgm:prSet presAssocID="{40F5FB13-2D64-4012-9DF2-AD70A8962E17}" presName="textNode" presStyleLbl="node1" presStyleIdx="0" presStyleCnt="3" custScaleX="62250" custScaleY="67708" custLinFactX="-46582" custLinFactNeighborX="-100000" custLinFactNeighborY="2012">
        <dgm:presLayoutVars>
          <dgm:bulletEnabled val="1"/>
        </dgm:presLayoutVars>
      </dgm:prSet>
      <dgm:spPr/>
    </dgm:pt>
    <dgm:pt modelId="{F19F6BB2-E209-46E0-BA7C-52778C7E7E95}" type="pres">
      <dgm:prSet presAssocID="{4BF94C71-271A-45C6-84C0-C3DDE478DC7A}" presName="sibTrans" presStyleCnt="0"/>
      <dgm:spPr/>
    </dgm:pt>
    <dgm:pt modelId="{A268C20D-7B53-42DA-9D9B-205AA5CB04EF}" type="pres">
      <dgm:prSet presAssocID="{85FAEF96-6986-471E-BC71-26AE58F9AA9E}" presName="textNode" presStyleLbl="node1" presStyleIdx="1" presStyleCnt="3" custScaleX="61120" custScaleY="71518" custLinFactX="-15067" custLinFactNeighborX="-100000" custLinFactNeighborY="-67601">
        <dgm:presLayoutVars>
          <dgm:bulletEnabled val="1"/>
        </dgm:presLayoutVars>
      </dgm:prSet>
      <dgm:spPr/>
    </dgm:pt>
    <dgm:pt modelId="{A3A8BDD5-EBCE-47DE-9806-B93C2B1A4CAC}" type="pres">
      <dgm:prSet presAssocID="{60457581-F111-4813-9252-1BB950E1BE29}" presName="sibTrans" presStyleCnt="0"/>
      <dgm:spPr/>
    </dgm:pt>
    <dgm:pt modelId="{9F72161F-5876-458E-B8A7-900661DC2894}" type="pres">
      <dgm:prSet presAssocID="{2FA7B5DD-8A9E-41BC-92FE-AE02242217F2}" presName="textNode" presStyleLbl="node1" presStyleIdx="2" presStyleCnt="3" custScaleX="55577" custScaleY="58838" custLinFactNeighborX="4124" custLinFactNeighborY="7569">
        <dgm:presLayoutVars>
          <dgm:bulletEnabled val="1"/>
        </dgm:presLayoutVars>
      </dgm:prSet>
      <dgm:spPr/>
    </dgm:pt>
  </dgm:ptLst>
  <dgm:cxnLst>
    <dgm:cxn modelId="{C82C2708-3F09-4F19-B1DB-2AEC7E7FD9AE}" srcId="{ADD23002-A5BD-4C59-AC52-3F14BF005349}" destId="{2FA7B5DD-8A9E-41BC-92FE-AE02242217F2}" srcOrd="2" destOrd="0" parTransId="{221D6745-AA3B-4943-8341-29494F9F480B}" sibTransId="{4ABCEF5F-291C-4FF3-89CC-DE43EB8325C5}"/>
    <dgm:cxn modelId="{5D2A6863-EE41-4F38-9280-7C49792C928B}" type="presOf" srcId="{ADD23002-A5BD-4C59-AC52-3F14BF005349}" destId="{7DF0BF91-28F7-4C14-885F-2205A3EE2F53}" srcOrd="0" destOrd="0" presId="urn:microsoft.com/office/officeart/2005/8/layout/hProcess9"/>
    <dgm:cxn modelId="{9D503D74-5F9E-4B1F-BD33-F49194C2254B}" type="presOf" srcId="{85FAEF96-6986-471E-BC71-26AE58F9AA9E}" destId="{A268C20D-7B53-42DA-9D9B-205AA5CB04EF}" srcOrd="0" destOrd="0" presId="urn:microsoft.com/office/officeart/2005/8/layout/hProcess9"/>
    <dgm:cxn modelId="{4B15CEA9-2A31-428C-885A-30E3749735FF}" srcId="{ADD23002-A5BD-4C59-AC52-3F14BF005349}" destId="{85FAEF96-6986-471E-BC71-26AE58F9AA9E}" srcOrd="1" destOrd="0" parTransId="{77F0EB5B-97D1-4827-A0D0-B3349D634F46}" sibTransId="{60457581-F111-4813-9252-1BB950E1BE29}"/>
    <dgm:cxn modelId="{8E9421AC-8C3C-46C2-AE4A-3BDDF02127FD}" type="presOf" srcId="{40F5FB13-2D64-4012-9DF2-AD70A8962E17}" destId="{FA915649-0D4E-4163-8AEC-61CA16A352D3}" srcOrd="0" destOrd="0" presId="urn:microsoft.com/office/officeart/2005/8/layout/hProcess9"/>
    <dgm:cxn modelId="{3D93FEB5-DD43-4D8A-A36A-9E804BDBE181}" srcId="{ADD23002-A5BD-4C59-AC52-3F14BF005349}" destId="{40F5FB13-2D64-4012-9DF2-AD70A8962E17}" srcOrd="0" destOrd="0" parTransId="{76722662-A3EF-4AB7-909C-4020ABCCF30D}" sibTransId="{4BF94C71-271A-45C6-84C0-C3DDE478DC7A}"/>
    <dgm:cxn modelId="{35333CF7-DD6D-471D-83B7-1A550970673C}" type="presOf" srcId="{2FA7B5DD-8A9E-41BC-92FE-AE02242217F2}" destId="{9F72161F-5876-458E-B8A7-900661DC2894}" srcOrd="0" destOrd="0" presId="urn:microsoft.com/office/officeart/2005/8/layout/hProcess9"/>
    <dgm:cxn modelId="{A821CE67-4399-4D45-9196-6277F05A1EC1}" type="presParOf" srcId="{7DF0BF91-28F7-4C14-885F-2205A3EE2F53}" destId="{90237C56-F74C-444E-B635-4C02CB3FAE33}" srcOrd="0" destOrd="0" presId="urn:microsoft.com/office/officeart/2005/8/layout/hProcess9"/>
    <dgm:cxn modelId="{DFE280FA-CD6F-4067-A9EF-0EC0504AC149}" type="presParOf" srcId="{7DF0BF91-28F7-4C14-885F-2205A3EE2F53}" destId="{D06E909F-3CDA-4DA1-874A-493DDB6949D1}" srcOrd="1" destOrd="0" presId="urn:microsoft.com/office/officeart/2005/8/layout/hProcess9"/>
    <dgm:cxn modelId="{7A381F68-0EF2-4196-9D3A-FAE1C717BBF9}" type="presParOf" srcId="{D06E909F-3CDA-4DA1-874A-493DDB6949D1}" destId="{FA915649-0D4E-4163-8AEC-61CA16A352D3}" srcOrd="0" destOrd="0" presId="urn:microsoft.com/office/officeart/2005/8/layout/hProcess9"/>
    <dgm:cxn modelId="{101A7A1F-CC52-4AA1-AAE5-38AC4B37C52B}" type="presParOf" srcId="{D06E909F-3CDA-4DA1-874A-493DDB6949D1}" destId="{F19F6BB2-E209-46E0-BA7C-52778C7E7E95}" srcOrd="1" destOrd="0" presId="urn:microsoft.com/office/officeart/2005/8/layout/hProcess9"/>
    <dgm:cxn modelId="{1B9FB6BB-8265-45C8-983D-03B0AB458D65}" type="presParOf" srcId="{D06E909F-3CDA-4DA1-874A-493DDB6949D1}" destId="{A268C20D-7B53-42DA-9D9B-205AA5CB04EF}" srcOrd="2" destOrd="0" presId="urn:microsoft.com/office/officeart/2005/8/layout/hProcess9"/>
    <dgm:cxn modelId="{67FC3220-0D90-4061-A1A9-D7AC86B6E098}" type="presParOf" srcId="{D06E909F-3CDA-4DA1-874A-493DDB6949D1}" destId="{A3A8BDD5-EBCE-47DE-9806-B93C2B1A4CAC}" srcOrd="3" destOrd="0" presId="urn:microsoft.com/office/officeart/2005/8/layout/hProcess9"/>
    <dgm:cxn modelId="{3472AE69-95D4-4234-A184-A74084252808}" type="presParOf" srcId="{D06E909F-3CDA-4DA1-874A-493DDB6949D1}" destId="{9F72161F-5876-458E-B8A7-900661DC2894}" srcOrd="4"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DD23002-A5BD-4C59-AC52-3F14BF005349}" type="doc">
      <dgm:prSet loTypeId="urn:microsoft.com/office/officeart/2005/8/layout/hProcess9" loCatId="process" qsTypeId="urn:microsoft.com/office/officeart/2005/8/quickstyle/simple1" qsCatId="simple" csTypeId="urn:microsoft.com/office/officeart/2005/8/colors/colorful2" csCatId="colorful" phldr="1"/>
      <dgm:spPr/>
    </dgm:pt>
    <dgm:pt modelId="{40F5FB13-2D64-4012-9DF2-AD70A8962E17}">
      <dgm:prSet phldrT="[Metin]" custT="1"/>
      <dgm:spPr>
        <a:solidFill>
          <a:srgbClr val="00B0F0"/>
        </a:solidFill>
      </dgm:spPr>
      <dgm:t>
        <a:bodyPr/>
        <a:lstStyle/>
        <a:p>
          <a:r>
            <a:rPr lang="tr-TR" sz="3200" dirty="0"/>
            <a:t>GİRDİ</a:t>
          </a:r>
        </a:p>
      </dgm:t>
    </dgm:pt>
    <dgm:pt modelId="{76722662-A3EF-4AB7-909C-4020ABCCF30D}" type="parTrans" cxnId="{3D93FEB5-DD43-4D8A-A36A-9E804BDBE181}">
      <dgm:prSet/>
      <dgm:spPr/>
      <dgm:t>
        <a:bodyPr/>
        <a:lstStyle/>
        <a:p>
          <a:endParaRPr lang="tr-TR"/>
        </a:p>
      </dgm:t>
    </dgm:pt>
    <dgm:pt modelId="{4BF94C71-271A-45C6-84C0-C3DDE478DC7A}" type="sibTrans" cxnId="{3D93FEB5-DD43-4D8A-A36A-9E804BDBE181}">
      <dgm:prSet/>
      <dgm:spPr/>
      <dgm:t>
        <a:bodyPr/>
        <a:lstStyle/>
        <a:p>
          <a:endParaRPr lang="tr-TR"/>
        </a:p>
      </dgm:t>
    </dgm:pt>
    <dgm:pt modelId="{7DF0BF91-28F7-4C14-885F-2205A3EE2F53}" type="pres">
      <dgm:prSet presAssocID="{ADD23002-A5BD-4C59-AC52-3F14BF005349}" presName="CompostProcess" presStyleCnt="0">
        <dgm:presLayoutVars>
          <dgm:dir/>
          <dgm:resizeHandles val="exact"/>
        </dgm:presLayoutVars>
      </dgm:prSet>
      <dgm:spPr/>
    </dgm:pt>
    <dgm:pt modelId="{90237C56-F74C-444E-B635-4C02CB3FAE33}" type="pres">
      <dgm:prSet presAssocID="{ADD23002-A5BD-4C59-AC52-3F14BF005349}" presName="arrow" presStyleLbl="bgShp" presStyleIdx="0" presStyleCnt="1" custScaleX="51159" custScaleY="100000" custLinFactNeighborX="55018"/>
      <dgm:spPr>
        <a:prstGeom prst="stripedRightArrow">
          <a:avLst/>
        </a:prstGeom>
        <a:blipFill rotWithShape="0">
          <a:blip xmlns:r="http://schemas.openxmlformats.org/officeDocument/2006/relationships" r:embed="rId1"/>
          <a:stretch>
            <a:fillRect/>
          </a:stretch>
        </a:blipFill>
      </dgm:spPr>
    </dgm:pt>
    <dgm:pt modelId="{D06E909F-3CDA-4DA1-874A-493DDB6949D1}" type="pres">
      <dgm:prSet presAssocID="{ADD23002-A5BD-4C59-AC52-3F14BF005349}" presName="linearProcess" presStyleCnt="0"/>
      <dgm:spPr/>
    </dgm:pt>
    <dgm:pt modelId="{FA915649-0D4E-4163-8AEC-61CA16A352D3}" type="pres">
      <dgm:prSet presAssocID="{40F5FB13-2D64-4012-9DF2-AD70A8962E17}" presName="textNode" presStyleLbl="node1" presStyleIdx="0" presStyleCnt="1" custScaleX="62250" custScaleY="160739" custLinFactX="-15185" custLinFactNeighborX="-100000" custLinFactNeighborY="2220">
        <dgm:presLayoutVars>
          <dgm:bulletEnabled val="1"/>
        </dgm:presLayoutVars>
      </dgm:prSet>
      <dgm:spPr/>
    </dgm:pt>
  </dgm:ptLst>
  <dgm:cxnLst>
    <dgm:cxn modelId="{3D93FEB5-DD43-4D8A-A36A-9E804BDBE181}" srcId="{ADD23002-A5BD-4C59-AC52-3F14BF005349}" destId="{40F5FB13-2D64-4012-9DF2-AD70A8962E17}" srcOrd="0" destOrd="0" parTransId="{76722662-A3EF-4AB7-909C-4020ABCCF30D}" sibTransId="{4BF94C71-271A-45C6-84C0-C3DDE478DC7A}"/>
    <dgm:cxn modelId="{D7C38AC8-5C9A-4C31-8E76-3B5EEA7C3466}" type="presOf" srcId="{ADD23002-A5BD-4C59-AC52-3F14BF005349}" destId="{7DF0BF91-28F7-4C14-885F-2205A3EE2F53}" srcOrd="0" destOrd="0" presId="urn:microsoft.com/office/officeart/2005/8/layout/hProcess9"/>
    <dgm:cxn modelId="{C70292DB-2485-4B04-AD46-C61C1FA0DEB6}" type="presOf" srcId="{40F5FB13-2D64-4012-9DF2-AD70A8962E17}" destId="{FA915649-0D4E-4163-8AEC-61CA16A352D3}" srcOrd="0" destOrd="0" presId="urn:microsoft.com/office/officeart/2005/8/layout/hProcess9"/>
    <dgm:cxn modelId="{B9F1CC03-B0CB-4C51-A4A9-AA149B161C2F}" type="presParOf" srcId="{7DF0BF91-28F7-4C14-885F-2205A3EE2F53}" destId="{90237C56-F74C-444E-B635-4C02CB3FAE33}" srcOrd="0" destOrd="0" presId="urn:microsoft.com/office/officeart/2005/8/layout/hProcess9"/>
    <dgm:cxn modelId="{7F3EB033-2603-4DB7-8CED-CDEC6FF78EB2}" type="presParOf" srcId="{7DF0BF91-28F7-4C14-885F-2205A3EE2F53}" destId="{D06E909F-3CDA-4DA1-874A-493DDB6949D1}" srcOrd="1" destOrd="0" presId="urn:microsoft.com/office/officeart/2005/8/layout/hProcess9"/>
    <dgm:cxn modelId="{CE82232D-073B-479F-8968-EC844B399BCB}" type="presParOf" srcId="{D06E909F-3CDA-4DA1-874A-493DDB6949D1}" destId="{FA915649-0D4E-4163-8AEC-61CA16A352D3}" srcOrd="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3CDD4F-5940-46DF-8326-A69BE7BAC465}" type="doc">
      <dgm:prSet loTypeId="urn:microsoft.com/office/officeart/2005/8/layout/matrix3" loCatId="matrix" qsTypeId="urn:microsoft.com/office/officeart/2005/8/quickstyle/simple1" qsCatId="simple" csTypeId="urn:microsoft.com/office/officeart/2005/8/colors/accent4_2" csCatId="accent4" phldr="1"/>
      <dgm:spPr/>
      <dgm:t>
        <a:bodyPr/>
        <a:lstStyle/>
        <a:p>
          <a:endParaRPr lang="tr-TR"/>
        </a:p>
      </dgm:t>
    </dgm:pt>
    <dgm:pt modelId="{A6ABB52F-5507-4F3D-96AF-E3B59D450333}">
      <dgm:prSet phldrT="[Metin]"/>
      <dgm:spPr/>
      <dgm:t>
        <a:bodyPr/>
        <a:lstStyle/>
        <a:p>
          <a:r>
            <a:rPr lang="tr-TR" dirty="0"/>
            <a:t>Hemen Uygula</a:t>
          </a:r>
        </a:p>
      </dgm:t>
    </dgm:pt>
    <dgm:pt modelId="{39A9C67A-404C-4222-AFFC-D2580BE8EA0C}" type="parTrans" cxnId="{5E9E1DD9-8AE4-4670-B498-13B14C21D147}">
      <dgm:prSet/>
      <dgm:spPr/>
      <dgm:t>
        <a:bodyPr/>
        <a:lstStyle/>
        <a:p>
          <a:endParaRPr lang="tr-TR"/>
        </a:p>
      </dgm:t>
    </dgm:pt>
    <dgm:pt modelId="{2733AF40-F967-46C2-8776-1FE7C73DD2C0}" type="sibTrans" cxnId="{5E9E1DD9-8AE4-4670-B498-13B14C21D147}">
      <dgm:prSet/>
      <dgm:spPr/>
      <dgm:t>
        <a:bodyPr/>
        <a:lstStyle/>
        <a:p>
          <a:endParaRPr lang="tr-TR"/>
        </a:p>
      </dgm:t>
    </dgm:pt>
    <dgm:pt modelId="{950586BD-0FCF-4EF4-BCAE-CE361CA0ED71}">
      <dgm:prSet phldrT="[Metin]"/>
      <dgm:spPr>
        <a:solidFill>
          <a:schemeClr val="bg1"/>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a:solidFill>
                <a:schemeClr val="tx1"/>
              </a:solidFill>
            </a:rPr>
            <a:t>Zayıflığı gider ve uygula (öncelikli)</a:t>
          </a:r>
        </a:p>
        <a:p>
          <a:endParaRPr lang="tr-TR" dirty="0">
            <a:solidFill>
              <a:schemeClr val="tx1"/>
            </a:solidFill>
          </a:endParaRPr>
        </a:p>
      </dgm:t>
    </dgm:pt>
    <dgm:pt modelId="{F79580FD-C2D0-4027-ADDD-C464D2C6617B}" type="parTrans" cxnId="{96D26879-7C0C-4226-B9A5-2CEC4AFBFE12}">
      <dgm:prSet/>
      <dgm:spPr/>
      <dgm:t>
        <a:bodyPr/>
        <a:lstStyle/>
        <a:p>
          <a:endParaRPr lang="tr-TR"/>
        </a:p>
      </dgm:t>
    </dgm:pt>
    <dgm:pt modelId="{5A6CB5E4-371C-4D48-9469-5144E20C523B}" type="sibTrans" cxnId="{96D26879-7C0C-4226-B9A5-2CEC4AFBFE12}">
      <dgm:prSet/>
      <dgm:spPr/>
      <dgm:t>
        <a:bodyPr/>
        <a:lstStyle/>
        <a:p>
          <a:endParaRPr lang="tr-TR"/>
        </a:p>
      </dgm:t>
    </dgm:pt>
    <dgm:pt modelId="{05F79D92-E325-4CD3-94A2-089BF9707B21}">
      <dgm:prSet phldrT="[Metin]"/>
      <dgm:spPr>
        <a:solidFill>
          <a:schemeClr val="bg1"/>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tr-TR">
              <a:solidFill>
                <a:schemeClr val="tx1"/>
              </a:solidFill>
            </a:rPr>
            <a:t>Takip Et</a:t>
          </a:r>
          <a:endParaRPr lang="tr-TR" dirty="0">
            <a:solidFill>
              <a:schemeClr val="tx1"/>
            </a:solidFill>
          </a:endParaRPr>
        </a:p>
      </dgm:t>
    </dgm:pt>
    <dgm:pt modelId="{0931372A-EDE7-470B-B871-FBA1A4F431E5}" type="parTrans" cxnId="{EA43E243-1C39-469F-8BE9-91D19BE185B8}">
      <dgm:prSet/>
      <dgm:spPr/>
      <dgm:t>
        <a:bodyPr/>
        <a:lstStyle/>
        <a:p>
          <a:endParaRPr lang="tr-TR"/>
        </a:p>
      </dgm:t>
    </dgm:pt>
    <dgm:pt modelId="{A7E15DB9-219B-45C9-B298-845118FA49B5}" type="sibTrans" cxnId="{EA43E243-1C39-469F-8BE9-91D19BE185B8}">
      <dgm:prSet/>
      <dgm:spPr/>
      <dgm:t>
        <a:bodyPr/>
        <a:lstStyle/>
        <a:p>
          <a:endParaRPr lang="tr-TR"/>
        </a:p>
      </dgm:t>
    </dgm:pt>
    <dgm:pt modelId="{325A02BA-9F9C-4E36-817C-A2901680360B}">
      <dgm:prSet phldrT="[Metin]"/>
      <dgm:spPr/>
      <dgm:t>
        <a:bodyPr/>
        <a:lstStyle/>
        <a:p>
          <a:r>
            <a:rPr lang="tr-TR" dirty="0"/>
            <a:t>Takip et, Risk Yönetimi uygula</a:t>
          </a:r>
        </a:p>
      </dgm:t>
    </dgm:pt>
    <dgm:pt modelId="{DD16A558-32CB-47B7-B427-9101F9B32C74}" type="parTrans" cxnId="{364CDAF4-DCA8-473D-A1B5-A0B087D951DF}">
      <dgm:prSet/>
      <dgm:spPr/>
      <dgm:t>
        <a:bodyPr/>
        <a:lstStyle/>
        <a:p>
          <a:endParaRPr lang="tr-TR"/>
        </a:p>
      </dgm:t>
    </dgm:pt>
    <dgm:pt modelId="{83E4A850-1435-4D34-B252-12F90FC58BD8}" type="sibTrans" cxnId="{364CDAF4-DCA8-473D-A1B5-A0B087D951DF}">
      <dgm:prSet/>
      <dgm:spPr/>
      <dgm:t>
        <a:bodyPr/>
        <a:lstStyle/>
        <a:p>
          <a:endParaRPr lang="tr-TR"/>
        </a:p>
      </dgm:t>
    </dgm:pt>
    <dgm:pt modelId="{6EA34B11-CF59-4447-939A-3487FF821E63}" type="pres">
      <dgm:prSet presAssocID="{4A3CDD4F-5940-46DF-8326-A69BE7BAC465}" presName="matrix" presStyleCnt="0">
        <dgm:presLayoutVars>
          <dgm:chMax val="1"/>
          <dgm:dir/>
          <dgm:resizeHandles val="exact"/>
        </dgm:presLayoutVars>
      </dgm:prSet>
      <dgm:spPr/>
    </dgm:pt>
    <dgm:pt modelId="{04AC2433-4AB9-42BE-AB06-368995798FFF}" type="pres">
      <dgm:prSet presAssocID="{4A3CDD4F-5940-46DF-8326-A69BE7BAC465}" presName="diamond" presStyleLbl="bgShp" presStyleIdx="0" presStyleCnt="1" custScaleX="138900"/>
      <dgm:spPr/>
    </dgm:pt>
    <dgm:pt modelId="{AB096D29-F80B-4EE7-A862-4E4A6CD0E571}" type="pres">
      <dgm:prSet presAssocID="{4A3CDD4F-5940-46DF-8326-A69BE7BAC465}" presName="quad1" presStyleLbl="node1" presStyleIdx="0" presStyleCnt="4" custScaleX="135139" custScaleY="87202" custLinFactNeighborX="-8094" custLinFactNeighborY="9931">
        <dgm:presLayoutVars>
          <dgm:chMax val="0"/>
          <dgm:chPref val="0"/>
          <dgm:bulletEnabled val="1"/>
        </dgm:presLayoutVars>
      </dgm:prSet>
      <dgm:spPr/>
    </dgm:pt>
    <dgm:pt modelId="{23F5DEAC-772F-4DF8-B7A5-86EC7A757BFE}" type="pres">
      <dgm:prSet presAssocID="{4A3CDD4F-5940-46DF-8326-A69BE7BAC465}" presName="quad2" presStyleLbl="node1" presStyleIdx="1" presStyleCnt="4" custScaleX="148165" custScaleY="82781" custLinFactX="-17368" custLinFactY="7064" custLinFactNeighborX="-100000" custLinFactNeighborY="100000">
        <dgm:presLayoutVars>
          <dgm:chMax val="0"/>
          <dgm:chPref val="0"/>
          <dgm:bulletEnabled val="1"/>
        </dgm:presLayoutVars>
      </dgm:prSet>
      <dgm:spPr/>
    </dgm:pt>
    <dgm:pt modelId="{CE426780-EC02-4126-813D-629FB4B9D38E}" type="pres">
      <dgm:prSet presAssocID="{4A3CDD4F-5940-46DF-8326-A69BE7BAC465}" presName="quad3" presStyleLbl="node1" presStyleIdx="2" presStyleCnt="4" custScaleX="151328" custScaleY="85944" custLinFactX="41652" custLinFactNeighborX="100000" custLinFactNeighborY="-96180">
        <dgm:presLayoutVars>
          <dgm:chMax val="0"/>
          <dgm:chPref val="0"/>
          <dgm:bulletEnabled val="1"/>
        </dgm:presLayoutVars>
      </dgm:prSet>
      <dgm:spPr/>
    </dgm:pt>
    <dgm:pt modelId="{73C13BF1-5003-47D3-A57B-0F6FC8017E73}" type="pres">
      <dgm:prSet presAssocID="{4A3CDD4F-5940-46DF-8326-A69BE7BAC465}" presName="quad4" presStyleLbl="node1" presStyleIdx="3" presStyleCnt="4" custScaleX="143234" custScaleY="84037" custLinFactNeighborX="33960" custLinFactNeighborY="-4048">
        <dgm:presLayoutVars>
          <dgm:chMax val="0"/>
          <dgm:chPref val="0"/>
          <dgm:bulletEnabled val="1"/>
        </dgm:presLayoutVars>
      </dgm:prSet>
      <dgm:spPr/>
    </dgm:pt>
  </dgm:ptLst>
  <dgm:cxnLst>
    <dgm:cxn modelId="{89678135-29BC-4F3B-B9EA-2F3C89F527DE}" type="presOf" srcId="{4A3CDD4F-5940-46DF-8326-A69BE7BAC465}" destId="{6EA34B11-CF59-4447-939A-3487FF821E63}" srcOrd="0" destOrd="0" presId="urn:microsoft.com/office/officeart/2005/8/layout/matrix3"/>
    <dgm:cxn modelId="{EA43E243-1C39-469F-8BE9-91D19BE185B8}" srcId="{4A3CDD4F-5940-46DF-8326-A69BE7BAC465}" destId="{05F79D92-E325-4CD3-94A2-089BF9707B21}" srcOrd="2" destOrd="0" parTransId="{0931372A-EDE7-470B-B871-FBA1A4F431E5}" sibTransId="{A7E15DB9-219B-45C9-B298-845118FA49B5}"/>
    <dgm:cxn modelId="{96D26879-7C0C-4226-B9A5-2CEC4AFBFE12}" srcId="{4A3CDD4F-5940-46DF-8326-A69BE7BAC465}" destId="{950586BD-0FCF-4EF4-BCAE-CE361CA0ED71}" srcOrd="1" destOrd="0" parTransId="{F79580FD-C2D0-4027-ADDD-C464D2C6617B}" sibTransId="{5A6CB5E4-371C-4D48-9469-5144E20C523B}"/>
    <dgm:cxn modelId="{528A59AA-CCCB-45D3-BDF5-FEAF687A889F}" type="presOf" srcId="{325A02BA-9F9C-4E36-817C-A2901680360B}" destId="{73C13BF1-5003-47D3-A57B-0F6FC8017E73}" srcOrd="0" destOrd="0" presId="urn:microsoft.com/office/officeart/2005/8/layout/matrix3"/>
    <dgm:cxn modelId="{D24344B1-0DE8-4B66-8D26-806F23CC3452}" type="presOf" srcId="{A6ABB52F-5507-4F3D-96AF-E3B59D450333}" destId="{AB096D29-F80B-4EE7-A862-4E4A6CD0E571}" srcOrd="0" destOrd="0" presId="urn:microsoft.com/office/officeart/2005/8/layout/matrix3"/>
    <dgm:cxn modelId="{B6C652BD-AB16-4993-A872-70AB6A412D34}" type="presOf" srcId="{950586BD-0FCF-4EF4-BCAE-CE361CA0ED71}" destId="{23F5DEAC-772F-4DF8-B7A5-86EC7A757BFE}" srcOrd="0" destOrd="0" presId="urn:microsoft.com/office/officeart/2005/8/layout/matrix3"/>
    <dgm:cxn modelId="{3F9555C3-1F16-4056-97E6-62B807120E30}" type="presOf" srcId="{05F79D92-E325-4CD3-94A2-089BF9707B21}" destId="{CE426780-EC02-4126-813D-629FB4B9D38E}" srcOrd="0" destOrd="0" presId="urn:microsoft.com/office/officeart/2005/8/layout/matrix3"/>
    <dgm:cxn modelId="{5E9E1DD9-8AE4-4670-B498-13B14C21D147}" srcId="{4A3CDD4F-5940-46DF-8326-A69BE7BAC465}" destId="{A6ABB52F-5507-4F3D-96AF-E3B59D450333}" srcOrd="0" destOrd="0" parTransId="{39A9C67A-404C-4222-AFFC-D2580BE8EA0C}" sibTransId="{2733AF40-F967-46C2-8776-1FE7C73DD2C0}"/>
    <dgm:cxn modelId="{364CDAF4-DCA8-473D-A1B5-A0B087D951DF}" srcId="{4A3CDD4F-5940-46DF-8326-A69BE7BAC465}" destId="{325A02BA-9F9C-4E36-817C-A2901680360B}" srcOrd="3" destOrd="0" parTransId="{DD16A558-32CB-47B7-B427-9101F9B32C74}" sibTransId="{83E4A850-1435-4D34-B252-12F90FC58BD8}"/>
    <dgm:cxn modelId="{D8878E22-69E7-4ECD-BEA3-D069B310C37B}" type="presParOf" srcId="{6EA34B11-CF59-4447-939A-3487FF821E63}" destId="{04AC2433-4AB9-42BE-AB06-368995798FFF}" srcOrd="0" destOrd="0" presId="urn:microsoft.com/office/officeart/2005/8/layout/matrix3"/>
    <dgm:cxn modelId="{1FC17A9B-A264-4405-85E8-29FF9BF5C1AB}" type="presParOf" srcId="{6EA34B11-CF59-4447-939A-3487FF821E63}" destId="{AB096D29-F80B-4EE7-A862-4E4A6CD0E571}" srcOrd="1" destOrd="0" presId="urn:microsoft.com/office/officeart/2005/8/layout/matrix3"/>
    <dgm:cxn modelId="{957E0A5C-8BE4-4179-AD8F-CDA1F7EE83CC}" type="presParOf" srcId="{6EA34B11-CF59-4447-939A-3487FF821E63}" destId="{23F5DEAC-772F-4DF8-B7A5-86EC7A757BFE}" srcOrd="2" destOrd="0" presId="urn:microsoft.com/office/officeart/2005/8/layout/matrix3"/>
    <dgm:cxn modelId="{AAF23B3B-98C2-4213-83D0-C8E619160C45}" type="presParOf" srcId="{6EA34B11-CF59-4447-939A-3487FF821E63}" destId="{CE426780-EC02-4126-813D-629FB4B9D38E}" srcOrd="3" destOrd="0" presId="urn:microsoft.com/office/officeart/2005/8/layout/matrix3"/>
    <dgm:cxn modelId="{0B073936-D49C-4FB7-8A30-C92DF9BE1672}" type="presParOf" srcId="{6EA34B11-CF59-4447-939A-3487FF821E63}" destId="{73C13BF1-5003-47D3-A57B-0F6FC8017E73}"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47F6E3-1A8E-45E0-920B-049B9E179044}">
      <dsp:nvSpPr>
        <dsp:cNvPr id="0" name=""/>
        <dsp:cNvSpPr/>
      </dsp:nvSpPr>
      <dsp:spPr>
        <a:xfrm>
          <a:off x="3087" y="198380"/>
          <a:ext cx="2449722" cy="1469833"/>
        </a:xfrm>
        <a:prstGeom prst="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b="1" i="0" kern="1200" baseline="0"/>
            <a:t>Eğitim Hizmetleri</a:t>
          </a:r>
          <a:endParaRPr lang="en-US" sz="2400" kern="1200"/>
        </a:p>
      </dsp:txBody>
      <dsp:txXfrm>
        <a:off x="3087" y="198380"/>
        <a:ext cx="2449722" cy="1469833"/>
      </dsp:txXfrm>
    </dsp:sp>
    <dsp:sp modelId="{55DBCA1F-AB59-4024-8C5E-7171260CB685}">
      <dsp:nvSpPr>
        <dsp:cNvPr id="0" name=""/>
        <dsp:cNvSpPr/>
      </dsp:nvSpPr>
      <dsp:spPr>
        <a:xfrm>
          <a:off x="2697783" y="198380"/>
          <a:ext cx="2449722" cy="1469833"/>
        </a:xfrm>
        <a:prstGeom prst="rect">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b="1" i="0" kern="1200" baseline="0"/>
            <a:t>Sağlık Hizmetleri</a:t>
          </a:r>
          <a:endParaRPr lang="en-US" sz="2400" kern="1200"/>
        </a:p>
      </dsp:txBody>
      <dsp:txXfrm>
        <a:off x="2697783" y="198380"/>
        <a:ext cx="2449722" cy="1469833"/>
      </dsp:txXfrm>
    </dsp:sp>
    <dsp:sp modelId="{B9BF60E6-F194-4173-A5FB-4F5C5C383DFD}">
      <dsp:nvSpPr>
        <dsp:cNvPr id="0" name=""/>
        <dsp:cNvSpPr/>
      </dsp:nvSpPr>
      <dsp:spPr>
        <a:xfrm>
          <a:off x="5392478" y="198380"/>
          <a:ext cx="2449722" cy="1469833"/>
        </a:xfrm>
        <a:prstGeom prst="rect">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b="1" i="0" kern="1200" baseline="0" dirty="0">
              <a:solidFill>
                <a:srgbClr val="FF0000"/>
              </a:solidFill>
            </a:rPr>
            <a:t>İdari Hizmetler</a:t>
          </a:r>
          <a:endParaRPr lang="en-US" sz="2400" kern="1200" dirty="0">
            <a:solidFill>
              <a:srgbClr val="FF0000"/>
            </a:solidFill>
          </a:endParaRPr>
        </a:p>
      </dsp:txBody>
      <dsp:txXfrm>
        <a:off x="5392478" y="198380"/>
        <a:ext cx="2449722" cy="1469833"/>
      </dsp:txXfrm>
    </dsp:sp>
    <dsp:sp modelId="{7238D31A-D6E1-4E42-9D80-A37C1CA57F1C}">
      <dsp:nvSpPr>
        <dsp:cNvPr id="0" name=""/>
        <dsp:cNvSpPr/>
      </dsp:nvSpPr>
      <dsp:spPr>
        <a:xfrm>
          <a:off x="8087173" y="198380"/>
          <a:ext cx="2449722" cy="1469833"/>
        </a:xfrm>
        <a:prstGeom prst="rect">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b="1" i="0" kern="1200" baseline="0"/>
            <a:t>Akademik Personelin Katıldığı Yurtdışı Faaliyetleri</a:t>
          </a:r>
          <a:endParaRPr lang="en-US" sz="2400" kern="1200"/>
        </a:p>
      </dsp:txBody>
      <dsp:txXfrm>
        <a:off x="8087173" y="198380"/>
        <a:ext cx="2449722" cy="1469833"/>
      </dsp:txXfrm>
    </dsp:sp>
    <dsp:sp modelId="{079D4AE1-DE34-48AF-B5DD-DE1828A946D5}">
      <dsp:nvSpPr>
        <dsp:cNvPr id="0" name=""/>
        <dsp:cNvSpPr/>
      </dsp:nvSpPr>
      <dsp:spPr>
        <a:xfrm>
          <a:off x="1350435" y="1913186"/>
          <a:ext cx="2449722" cy="1469833"/>
        </a:xfrm>
        <a:prstGeom prst="rect">
          <a:avLst/>
        </a:prstGeom>
        <a:solidFill>
          <a:schemeClr val="accent6">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n-NO" sz="2400" b="1" i="0" kern="1200" baseline="0"/>
            <a:t>Ulusal ve Uluslararası Bilimsel Toplantı Faaliyetleri</a:t>
          </a:r>
          <a:endParaRPr lang="en-US" sz="2400" kern="1200"/>
        </a:p>
      </dsp:txBody>
      <dsp:txXfrm>
        <a:off x="1350435" y="1913186"/>
        <a:ext cx="2449722" cy="1469833"/>
      </dsp:txXfrm>
    </dsp:sp>
    <dsp:sp modelId="{22CBA74B-F001-4711-AEDD-A4F9A0865973}">
      <dsp:nvSpPr>
        <dsp:cNvPr id="0" name=""/>
        <dsp:cNvSpPr/>
      </dsp:nvSpPr>
      <dsp:spPr>
        <a:xfrm>
          <a:off x="4045130" y="1913186"/>
          <a:ext cx="2449722" cy="1469833"/>
        </a:xfrm>
        <a:prstGeom prst="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b="1" i="0" kern="1200" baseline="0"/>
            <a:t>Yayınlarla İlgili Faaliyet Bilgileri</a:t>
          </a:r>
          <a:endParaRPr lang="en-US" sz="2400" kern="1200"/>
        </a:p>
      </dsp:txBody>
      <dsp:txXfrm>
        <a:off x="4045130" y="1913186"/>
        <a:ext cx="2449722" cy="1469833"/>
      </dsp:txXfrm>
    </dsp:sp>
    <dsp:sp modelId="{183C3598-BD22-4690-83BD-8F3D5909AC31}">
      <dsp:nvSpPr>
        <dsp:cNvPr id="0" name=""/>
        <dsp:cNvSpPr/>
      </dsp:nvSpPr>
      <dsp:spPr>
        <a:xfrm>
          <a:off x="6739825" y="1913186"/>
          <a:ext cx="2449722" cy="1469833"/>
        </a:xfrm>
        <a:prstGeom prst="rect">
          <a:avLst/>
        </a:prstGeom>
        <a:solidFill>
          <a:schemeClr val="accent3">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b="1" i="0" kern="1200" baseline="0"/>
            <a:t>Proje Bilgileri </a:t>
          </a:r>
          <a:endParaRPr lang="en-US" sz="2400" kern="1200"/>
        </a:p>
      </dsp:txBody>
      <dsp:txXfrm>
        <a:off x="6739825" y="1913186"/>
        <a:ext cx="2449722" cy="14698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37C56-F74C-444E-B635-4C02CB3FAE33}">
      <dsp:nvSpPr>
        <dsp:cNvPr id="0" name=""/>
        <dsp:cNvSpPr/>
      </dsp:nvSpPr>
      <dsp:spPr>
        <a:xfrm>
          <a:off x="682940" y="0"/>
          <a:ext cx="173" cy="145048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915649-0D4E-4163-8AEC-61CA16A352D3}">
      <dsp:nvSpPr>
        <dsp:cNvPr id="0" name=""/>
        <dsp:cNvSpPr/>
      </dsp:nvSpPr>
      <dsp:spPr>
        <a:xfrm>
          <a:off x="24574" y="540495"/>
          <a:ext cx="1142525" cy="392836"/>
        </a:xfrm>
        <a:prstGeom prst="roundRect">
          <a:avLst/>
        </a:prstGeom>
        <a:solidFill>
          <a:srgbClr val="00B0F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t>GİRDİ</a:t>
          </a:r>
        </a:p>
      </dsp:txBody>
      <dsp:txXfrm>
        <a:off x="43751" y="559672"/>
        <a:ext cx="1104171" cy="354482"/>
      </dsp:txXfrm>
    </dsp:sp>
    <dsp:sp modelId="{A268C20D-7B53-42DA-9D9B-205AA5CB04EF}">
      <dsp:nvSpPr>
        <dsp:cNvPr id="0" name=""/>
        <dsp:cNvSpPr/>
      </dsp:nvSpPr>
      <dsp:spPr>
        <a:xfrm>
          <a:off x="2030628" y="125553"/>
          <a:ext cx="1121785" cy="414941"/>
        </a:xfrm>
        <a:prstGeom prst="roundRect">
          <a:avLst/>
        </a:prstGeom>
        <a:solidFill>
          <a:schemeClr val="accent5">
            <a:lumMod val="75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t>SÜREÇ</a:t>
          </a:r>
        </a:p>
      </dsp:txBody>
      <dsp:txXfrm>
        <a:off x="2050884" y="145809"/>
        <a:ext cx="1081273" cy="374429"/>
      </dsp:txXfrm>
    </dsp:sp>
    <dsp:sp modelId="{9F72161F-5876-458E-B8A7-900661DC2894}">
      <dsp:nvSpPr>
        <dsp:cNvPr id="0" name=""/>
        <dsp:cNvSpPr/>
      </dsp:nvSpPr>
      <dsp:spPr>
        <a:xfrm>
          <a:off x="4010925" y="598468"/>
          <a:ext cx="1020050" cy="341373"/>
        </a:xfrm>
        <a:prstGeom prst="roundRect">
          <a:avLst/>
        </a:prstGeom>
        <a:solidFill>
          <a:srgbClr val="7030A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tr-TR" sz="2400" kern="1200" dirty="0"/>
            <a:t>ÇIKTI</a:t>
          </a:r>
        </a:p>
      </dsp:txBody>
      <dsp:txXfrm>
        <a:off x="4027589" y="615132"/>
        <a:ext cx="986722" cy="3080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237C56-F74C-444E-B635-4C02CB3FAE33}">
      <dsp:nvSpPr>
        <dsp:cNvPr id="0" name=""/>
        <dsp:cNvSpPr/>
      </dsp:nvSpPr>
      <dsp:spPr>
        <a:xfrm>
          <a:off x="4874632" y="0"/>
          <a:ext cx="2034000" cy="1150705"/>
        </a:xfrm>
        <a:prstGeom prst="stripedRightArrow">
          <a:avLst/>
        </a:prstGeom>
        <a:blipFill rotWithShape="0">
          <a:blip xmlns:r="http://schemas.openxmlformats.org/officeDocument/2006/relationships" r:embed="rId1"/>
          <a:stretch>
            <a:fillRect/>
          </a:stretch>
        </a:blipFill>
        <a:ln>
          <a:noFill/>
        </a:ln>
        <a:effectLst/>
      </dsp:spPr>
      <dsp:style>
        <a:lnRef idx="0">
          <a:scrgbClr r="0" g="0" b="0"/>
        </a:lnRef>
        <a:fillRef idx="1">
          <a:scrgbClr r="0" g="0" b="0"/>
        </a:fillRef>
        <a:effectRef idx="0">
          <a:scrgbClr r="0" g="0" b="0"/>
        </a:effectRef>
        <a:fontRef idx="minor"/>
      </dsp:style>
    </dsp:sp>
    <dsp:sp modelId="{FA915649-0D4E-4163-8AEC-61CA16A352D3}">
      <dsp:nvSpPr>
        <dsp:cNvPr id="0" name=""/>
        <dsp:cNvSpPr/>
      </dsp:nvSpPr>
      <dsp:spPr>
        <a:xfrm>
          <a:off x="1588923" y="215644"/>
          <a:ext cx="1707452" cy="739852"/>
        </a:xfrm>
        <a:prstGeom prst="roundRect">
          <a:avLst/>
        </a:prstGeom>
        <a:solidFill>
          <a:srgbClr val="00B0F0"/>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tr-TR" sz="3200" kern="1200" dirty="0"/>
            <a:t>GİRDİ</a:t>
          </a:r>
        </a:p>
      </dsp:txBody>
      <dsp:txXfrm>
        <a:off x="1625040" y="251761"/>
        <a:ext cx="1635218" cy="6676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C2433-4AB9-42BE-AB06-368995798FFF}">
      <dsp:nvSpPr>
        <dsp:cNvPr id="0" name=""/>
        <dsp:cNvSpPr/>
      </dsp:nvSpPr>
      <dsp:spPr>
        <a:xfrm>
          <a:off x="971518" y="0"/>
          <a:ext cx="6286562" cy="4525963"/>
        </a:xfrm>
        <a:prstGeom prst="diamond">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096D29-F80B-4EE7-A862-4E4A6CD0E571}">
      <dsp:nvSpPr>
        <dsp:cNvPr id="0" name=""/>
        <dsp:cNvSpPr/>
      </dsp:nvSpPr>
      <dsp:spPr>
        <a:xfrm>
          <a:off x="1828791" y="718211"/>
          <a:ext cx="2385373" cy="1539224"/>
        </a:xfrm>
        <a:prstGeom prst="roundRect">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tr-TR" sz="2500" kern="1200" dirty="0"/>
            <a:t>Hemen Uygula</a:t>
          </a:r>
        </a:p>
      </dsp:txBody>
      <dsp:txXfrm>
        <a:off x="1903930" y="793350"/>
        <a:ext cx="2235095" cy="1388946"/>
      </dsp:txXfrm>
    </dsp:sp>
    <dsp:sp modelId="{23F5DEAC-772F-4DF8-B7A5-86EC7A757BFE}">
      <dsp:nvSpPr>
        <dsp:cNvPr id="0" name=""/>
        <dsp:cNvSpPr/>
      </dsp:nvSpPr>
      <dsp:spPr>
        <a:xfrm>
          <a:off x="1685910" y="2471749"/>
          <a:ext cx="2615298" cy="1461188"/>
        </a:xfrm>
        <a:prstGeom prst="roundRect">
          <a:avLst/>
        </a:prstGeom>
        <a:solidFill>
          <a:schemeClr val="bg1"/>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2500" kern="1200">
              <a:solidFill>
                <a:schemeClr val="tx1"/>
              </a:solidFill>
            </a:rPr>
            <a:t>Zayıflığı gider ve uygula (öncelikli)</a:t>
          </a:r>
        </a:p>
        <a:p>
          <a:pPr lvl="0" algn="ctr">
            <a:spcBef>
              <a:spcPct val="0"/>
            </a:spcBef>
            <a:buNone/>
          </a:pPr>
          <a:endParaRPr lang="tr-TR" sz="2500" kern="1200" dirty="0">
            <a:solidFill>
              <a:schemeClr val="tx1"/>
            </a:solidFill>
          </a:endParaRPr>
        </a:p>
      </dsp:txBody>
      <dsp:txXfrm>
        <a:off x="1757239" y="2543078"/>
        <a:ext cx="2472640" cy="1318530"/>
      </dsp:txXfrm>
    </dsp:sp>
    <dsp:sp modelId="{CE426780-EC02-4126-813D-629FB4B9D38E}">
      <dsp:nvSpPr>
        <dsp:cNvPr id="0" name=""/>
        <dsp:cNvSpPr/>
      </dsp:nvSpPr>
      <dsp:spPr>
        <a:xfrm>
          <a:off x="4329118" y="757226"/>
          <a:ext cx="2671129" cy="1517019"/>
        </a:xfrm>
        <a:prstGeom prst="roundRect">
          <a:avLst/>
        </a:prstGeom>
        <a:solidFill>
          <a:schemeClr val="bg1"/>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tr-TR" sz="2500" kern="1200">
              <a:solidFill>
                <a:schemeClr val="tx1"/>
              </a:solidFill>
            </a:rPr>
            <a:t>Takip Et</a:t>
          </a:r>
          <a:endParaRPr lang="tr-TR" sz="2500" kern="1200" dirty="0">
            <a:solidFill>
              <a:schemeClr val="tx1"/>
            </a:solidFill>
          </a:endParaRPr>
        </a:p>
      </dsp:txBody>
      <dsp:txXfrm>
        <a:off x="4403173" y="831281"/>
        <a:ext cx="2523019" cy="1368909"/>
      </dsp:txXfrm>
    </dsp:sp>
    <dsp:sp modelId="{73C13BF1-5003-47D3-A57B-0F6FC8017E73}">
      <dsp:nvSpPr>
        <dsp:cNvPr id="0" name=""/>
        <dsp:cNvSpPr/>
      </dsp:nvSpPr>
      <dsp:spPr>
        <a:xfrm>
          <a:off x="4400558" y="2400302"/>
          <a:ext cx="2528259" cy="1483358"/>
        </a:xfrm>
        <a:prstGeom prst="roundRect">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tr-TR" sz="2500" kern="1200" dirty="0"/>
            <a:t>Takip et, Risk Yönetimi uygula</a:t>
          </a:r>
        </a:p>
      </dsp:txBody>
      <dsp:txXfrm>
        <a:off x="4472970" y="2472714"/>
        <a:ext cx="2383435" cy="133853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9152F2C0-4288-4C79-88E7-FD54FC37DAF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a:extLst>
              <a:ext uri="{FF2B5EF4-FFF2-40B4-BE49-F238E27FC236}">
                <a16:creationId xmlns:a16="http://schemas.microsoft.com/office/drawing/2014/main" id="{0BE4B738-1A44-4176-88DF-1DC7F318CE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7F0AA0-9659-4882-9210-B20393D32CA9}" type="datetimeFigureOut">
              <a:rPr lang="tr-TR" smtClean="0"/>
              <a:t>10.03.2023</a:t>
            </a:fld>
            <a:endParaRPr lang="tr-TR"/>
          </a:p>
        </p:txBody>
      </p:sp>
      <p:sp>
        <p:nvSpPr>
          <p:cNvPr id="4" name="Alt Bilgi Yer Tutucusu 3">
            <a:extLst>
              <a:ext uri="{FF2B5EF4-FFF2-40B4-BE49-F238E27FC236}">
                <a16:creationId xmlns:a16="http://schemas.microsoft.com/office/drawing/2014/main" id="{BB6353C3-7F86-477E-B6F7-12D3298B3E3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a:extLst>
              <a:ext uri="{FF2B5EF4-FFF2-40B4-BE49-F238E27FC236}">
                <a16:creationId xmlns:a16="http://schemas.microsoft.com/office/drawing/2014/main" id="{7BC2E0AC-76AA-4B98-868C-DE4CFBE50A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2269AA-4E37-4356-81D7-4081975C0299}" type="slidenum">
              <a:rPr lang="tr-TR" smtClean="0"/>
              <a:t>‹#›</a:t>
            </a:fld>
            <a:endParaRPr lang="tr-TR"/>
          </a:p>
        </p:txBody>
      </p:sp>
    </p:spTree>
    <p:extLst>
      <p:ext uri="{BB962C8B-B14F-4D97-AF65-F5344CB8AC3E}">
        <p14:creationId xmlns:p14="http://schemas.microsoft.com/office/powerpoint/2010/main" val="36227487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57E4A7-E09D-4144-B746-DAABC1FE2FB3}" type="datetimeFigureOut">
              <a:rPr lang="tr-TR" smtClean="0"/>
              <a:t>10.03.2023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879603-ECA3-4CBB-A7A9-1A7E3B782609}" type="slidenum">
              <a:rPr lang="tr-TR" smtClean="0"/>
              <a:t>‹#›</a:t>
            </a:fld>
            <a:endParaRPr lang="tr-TR"/>
          </a:p>
        </p:txBody>
      </p:sp>
    </p:spTree>
    <p:extLst>
      <p:ext uri="{BB962C8B-B14F-4D97-AF65-F5344CB8AC3E}">
        <p14:creationId xmlns:p14="http://schemas.microsoft.com/office/powerpoint/2010/main" val="182195171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FDF3DE7-1BD3-4820-BB98-A56B17F7FDC2}"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567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3F5EE1E9-0664-4371-8A36-9B4BB46BDEE3}" type="datetime1">
              <a:rPr lang="tr-TR" smtClean="0"/>
              <a:t>10.03.2023</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r>
              <a:rPr lang="en-US"/>
              <a:t>YAPI İŞLERİ VE TEKNİK DAİRE BAŞKANLIĞI</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1F646F3F-274D-499B-ABBE-824EB4ABDC3D}" type="slidenum">
              <a:rPr lang="en-US" smtClean="0"/>
              <a:pPr/>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73248653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FF80ACC5-BE93-48D9-8072-04349400FDAE}" type="datetime1">
              <a:rPr lang="tr-TR" smtClean="0"/>
              <a:t>10.03.2023</a:t>
            </a:fld>
            <a:endParaRPr lang="en-US" dirty="0"/>
          </a:p>
        </p:txBody>
      </p:sp>
      <p:sp>
        <p:nvSpPr>
          <p:cNvPr id="5" name="Footer Placeholder 4"/>
          <p:cNvSpPr>
            <a:spLocks noGrp="1"/>
          </p:cNvSpPr>
          <p:nvPr>
            <p:ph type="ftr" sz="quarter" idx="11"/>
          </p:nvPr>
        </p:nvSpPr>
        <p:spPr/>
        <p:txBody>
          <a:bodyPr/>
          <a:lstStyle/>
          <a:p>
            <a:r>
              <a:rPr lang="en-US"/>
              <a:t>YAPI İŞLERİ VE TEKNİK DAİRE BAŞKANLIĞI</a:t>
            </a:r>
            <a:endParaRPr lang="en-US" dirty="0"/>
          </a:p>
        </p:txBody>
      </p:sp>
      <p:sp>
        <p:nvSpPr>
          <p:cNvPr id="6" name="Slide Number Placeholder 5"/>
          <p:cNvSpPr>
            <a:spLocks noGrp="1"/>
          </p:cNvSpPr>
          <p:nvPr>
            <p:ph type="sldNum" sz="quarter" idx="12"/>
          </p:nvPr>
        </p:nvSpPr>
        <p:spPr/>
        <p:txBody>
          <a:bodyPr/>
          <a:lstStyle/>
          <a:p>
            <a:fld id="{1F646F3F-274D-499B-ABBE-824EB4ABDC3D}" type="slidenum">
              <a:rPr lang="en-US" smtClean="0"/>
              <a:pPr/>
              <a:t>‹#›</a:t>
            </a:fld>
            <a:endParaRPr lang="en-US"/>
          </a:p>
        </p:txBody>
      </p:sp>
    </p:spTree>
    <p:extLst>
      <p:ext uri="{BB962C8B-B14F-4D97-AF65-F5344CB8AC3E}">
        <p14:creationId xmlns:p14="http://schemas.microsoft.com/office/powerpoint/2010/main" val="2982956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52F273B-434F-4B48-8240-A38EDE963809}" type="datetime1">
              <a:rPr lang="tr-TR" smtClean="0"/>
              <a:t>10.03.2023</a:t>
            </a:fld>
            <a:endParaRPr lang="en-US" dirty="0"/>
          </a:p>
        </p:txBody>
      </p:sp>
      <p:sp>
        <p:nvSpPr>
          <p:cNvPr id="5" name="Footer Placeholder 4"/>
          <p:cNvSpPr>
            <a:spLocks noGrp="1"/>
          </p:cNvSpPr>
          <p:nvPr>
            <p:ph type="ftr" sz="quarter" idx="11"/>
          </p:nvPr>
        </p:nvSpPr>
        <p:spPr/>
        <p:txBody>
          <a:bodyPr/>
          <a:lstStyle/>
          <a:p>
            <a:r>
              <a:rPr lang="en-US"/>
              <a:t>YAPI İŞLERİ VE TEKNİK DAİRE BAŞKANLIĞI</a:t>
            </a:r>
            <a:endParaRPr lang="en-US" dirty="0"/>
          </a:p>
        </p:txBody>
      </p:sp>
      <p:sp>
        <p:nvSpPr>
          <p:cNvPr id="6" name="Slide Number Placeholder 5"/>
          <p:cNvSpPr>
            <a:spLocks noGrp="1"/>
          </p:cNvSpPr>
          <p:nvPr>
            <p:ph type="sldNum" sz="quarter" idx="12"/>
          </p:nvPr>
        </p:nvSpPr>
        <p:spPr/>
        <p:txBody>
          <a:bodyPr/>
          <a:lstStyle/>
          <a:p>
            <a:fld id="{1F646F3F-274D-499B-ABBE-824EB4ABDC3D}" type="slidenum">
              <a:rPr lang="en-US" smtClean="0"/>
              <a:pPr/>
              <a:t>‹#›</a:t>
            </a:fld>
            <a:endParaRPr lang="en-US"/>
          </a:p>
        </p:txBody>
      </p:sp>
    </p:spTree>
    <p:extLst>
      <p:ext uri="{BB962C8B-B14F-4D97-AF65-F5344CB8AC3E}">
        <p14:creationId xmlns:p14="http://schemas.microsoft.com/office/powerpoint/2010/main" val="84209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180CC33-440B-4912-9AFB-565C652F56BA}" type="datetime1">
              <a:rPr lang="tr-TR" smtClean="0"/>
              <a:t>10.03.2023</a:t>
            </a:fld>
            <a:endParaRPr lang="en-US" dirty="0"/>
          </a:p>
        </p:txBody>
      </p:sp>
      <p:sp>
        <p:nvSpPr>
          <p:cNvPr id="5" name="Footer Placeholder 4"/>
          <p:cNvSpPr>
            <a:spLocks noGrp="1"/>
          </p:cNvSpPr>
          <p:nvPr>
            <p:ph type="ftr" sz="quarter" idx="11"/>
          </p:nvPr>
        </p:nvSpPr>
        <p:spPr/>
        <p:txBody>
          <a:bodyPr/>
          <a:lstStyle/>
          <a:p>
            <a:r>
              <a:rPr lang="en-US"/>
              <a:t>YAPI İŞLERİ VE TEKNİK DAİRE BAŞKANLIĞI</a:t>
            </a:r>
            <a:endParaRPr lang="en-US" dirty="0"/>
          </a:p>
        </p:txBody>
      </p:sp>
      <p:sp>
        <p:nvSpPr>
          <p:cNvPr id="6" name="Slide Number Placeholder 5"/>
          <p:cNvSpPr>
            <a:spLocks noGrp="1"/>
          </p:cNvSpPr>
          <p:nvPr>
            <p:ph type="sldNum" sz="quarter" idx="12"/>
          </p:nvPr>
        </p:nvSpPr>
        <p:spPr/>
        <p:txBody>
          <a:bodyPr/>
          <a:lstStyle/>
          <a:p>
            <a:fld id="{1F646F3F-274D-499B-ABBE-824EB4ABDC3D}" type="slidenum">
              <a:rPr lang="en-US" smtClean="0"/>
              <a:pPr/>
              <a:t>‹#›</a:t>
            </a:fld>
            <a:endParaRPr lang="en-US"/>
          </a:p>
        </p:txBody>
      </p:sp>
    </p:spTree>
    <p:extLst>
      <p:ext uri="{BB962C8B-B14F-4D97-AF65-F5344CB8AC3E}">
        <p14:creationId xmlns:p14="http://schemas.microsoft.com/office/powerpoint/2010/main" val="1587416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7E5B3EC0-B563-46B5-BB1F-D1323A649458}" type="datetime1">
              <a:rPr lang="tr-TR" smtClean="0"/>
              <a:t>10.03.2023</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r>
              <a:rPr lang="en-US"/>
              <a:t>YAPI İŞLERİ VE TEKNİK DAİRE BAŞKANLIĞI</a:t>
            </a:r>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1F646F3F-274D-499B-ABBE-824EB4ABDC3D}" type="slidenum">
              <a:rPr lang="en-US" smtClean="0"/>
              <a:pPr/>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410304725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a:t>Asıl başlık stilini düzenlemek için tıklayın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rot="16200000">
            <a:off x="-436430" y="436429"/>
            <a:ext cx="1277474" cy="404614"/>
          </a:xfrm>
        </p:spPr>
        <p:txBody>
          <a:bodyPr/>
          <a:lstStyle/>
          <a:p>
            <a:fld id="{E5D935B3-F55E-45B2-9E63-4791941F850C}" type="datetime1">
              <a:rPr lang="tr-TR" smtClean="0"/>
              <a:t>10.03.2023</a:t>
            </a:fld>
            <a:endParaRPr lang="en-US" dirty="0"/>
          </a:p>
        </p:txBody>
      </p:sp>
      <p:sp>
        <p:nvSpPr>
          <p:cNvPr id="6" name="Footer Placeholder 5"/>
          <p:cNvSpPr>
            <a:spLocks noGrp="1"/>
          </p:cNvSpPr>
          <p:nvPr>
            <p:ph type="ftr" sz="quarter" idx="11"/>
          </p:nvPr>
        </p:nvSpPr>
        <p:spPr>
          <a:xfrm rot="16200000">
            <a:off x="-1424150" y="3037796"/>
            <a:ext cx="3252913" cy="404614"/>
          </a:xfrm>
        </p:spPr>
        <p:txBody>
          <a:bodyPr/>
          <a:lstStyle/>
          <a:p>
            <a:r>
              <a:rPr lang="en-US" dirty="0"/>
              <a:t>YAPI İŞLERİ VE TEKNİK DAİRE BAŞKANLIĞI</a:t>
            </a:r>
          </a:p>
        </p:txBody>
      </p:sp>
      <p:pic>
        <p:nvPicPr>
          <p:cNvPr id="8" name="Resim 7">
            <a:extLst>
              <a:ext uri="{FF2B5EF4-FFF2-40B4-BE49-F238E27FC236}">
                <a16:creationId xmlns:a16="http://schemas.microsoft.com/office/drawing/2014/main" id="{C2849755-B13D-4DFC-A600-EE430918256F}"/>
              </a:ext>
            </a:extLst>
          </p:cNvPr>
          <p:cNvPicPr>
            <a:picLocks noChangeAspect="1"/>
          </p:cNvPicPr>
          <p:nvPr userDrawn="1"/>
        </p:nvPicPr>
        <p:blipFill>
          <a:blip r:embed="rId2"/>
          <a:stretch>
            <a:fillRect/>
          </a:stretch>
        </p:blipFill>
        <p:spPr>
          <a:xfrm>
            <a:off x="-38093" y="6010836"/>
            <a:ext cx="733048" cy="733048"/>
          </a:xfrm>
          <a:prstGeom prst="rect">
            <a:avLst/>
          </a:prstGeom>
        </p:spPr>
      </p:pic>
    </p:spTree>
    <p:extLst>
      <p:ext uri="{BB962C8B-B14F-4D97-AF65-F5344CB8AC3E}">
        <p14:creationId xmlns:p14="http://schemas.microsoft.com/office/powerpoint/2010/main" val="1012706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3F5EF0B-DCC6-4468-AD41-B1107A7E16C4}" type="datetime1">
              <a:rPr lang="tr-TR" smtClean="0"/>
              <a:t>10.03.2023</a:t>
            </a:fld>
            <a:endParaRPr lang="en-US" dirty="0"/>
          </a:p>
        </p:txBody>
      </p:sp>
      <p:sp>
        <p:nvSpPr>
          <p:cNvPr id="8" name="Footer Placeholder 7"/>
          <p:cNvSpPr>
            <a:spLocks noGrp="1"/>
          </p:cNvSpPr>
          <p:nvPr>
            <p:ph type="ftr" sz="quarter" idx="11"/>
          </p:nvPr>
        </p:nvSpPr>
        <p:spPr/>
        <p:txBody>
          <a:bodyPr/>
          <a:lstStyle/>
          <a:p>
            <a:r>
              <a:rPr lang="en-US"/>
              <a:t>YAPI İŞLERİ VE TEKNİK DAİRE BAŞKANLIĞI</a:t>
            </a:r>
            <a:endParaRPr lang="en-US" dirty="0"/>
          </a:p>
        </p:txBody>
      </p:sp>
      <p:sp>
        <p:nvSpPr>
          <p:cNvPr id="9" name="Slide Number Placeholder 8"/>
          <p:cNvSpPr>
            <a:spLocks noGrp="1"/>
          </p:cNvSpPr>
          <p:nvPr>
            <p:ph type="sldNum" sz="quarter" idx="12"/>
          </p:nvPr>
        </p:nvSpPr>
        <p:spPr/>
        <p:txBody>
          <a:bodyPr/>
          <a:lstStyle/>
          <a:p>
            <a:fld id="{1F646F3F-274D-499B-ABBE-824EB4ABDC3D}" type="slidenum">
              <a:rPr lang="en-US" smtClean="0"/>
              <a:pPr/>
              <a:t>‹#›</a:t>
            </a:fld>
            <a:endParaRPr lang="en-US"/>
          </a:p>
        </p:txBody>
      </p:sp>
    </p:spTree>
    <p:extLst>
      <p:ext uri="{BB962C8B-B14F-4D97-AF65-F5344CB8AC3E}">
        <p14:creationId xmlns:p14="http://schemas.microsoft.com/office/powerpoint/2010/main" val="4064175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8666EDEE-79EE-48EC-BF51-93F5D73F2154}" type="datetime1">
              <a:rPr lang="tr-TR" smtClean="0"/>
              <a:t>10.03.2023</a:t>
            </a:fld>
            <a:endParaRPr lang="en-US" dirty="0"/>
          </a:p>
        </p:txBody>
      </p:sp>
      <p:sp>
        <p:nvSpPr>
          <p:cNvPr id="4" name="Footer Placeholder 3"/>
          <p:cNvSpPr>
            <a:spLocks noGrp="1"/>
          </p:cNvSpPr>
          <p:nvPr>
            <p:ph type="ftr" sz="quarter" idx="11"/>
          </p:nvPr>
        </p:nvSpPr>
        <p:spPr/>
        <p:txBody>
          <a:bodyPr/>
          <a:lstStyle/>
          <a:p>
            <a:r>
              <a:rPr lang="en-US"/>
              <a:t>YAPI İŞLERİ VE TEKNİK DAİRE BAŞKANLIĞI</a:t>
            </a:r>
            <a:endParaRPr lang="en-US" dirty="0"/>
          </a:p>
        </p:txBody>
      </p:sp>
      <p:sp>
        <p:nvSpPr>
          <p:cNvPr id="5" name="Slide Number Placeholder 4"/>
          <p:cNvSpPr>
            <a:spLocks noGrp="1"/>
          </p:cNvSpPr>
          <p:nvPr>
            <p:ph type="sldNum" sz="quarter" idx="12"/>
          </p:nvPr>
        </p:nvSpPr>
        <p:spPr/>
        <p:txBody>
          <a:bodyPr/>
          <a:lstStyle/>
          <a:p>
            <a:fld id="{1F646F3F-274D-499B-ABBE-824EB4ABDC3D}" type="slidenum">
              <a:rPr lang="en-US" smtClean="0"/>
              <a:pPr/>
              <a:t>‹#›</a:t>
            </a:fld>
            <a:endParaRPr lang="en-US"/>
          </a:p>
        </p:txBody>
      </p:sp>
    </p:spTree>
    <p:extLst>
      <p:ext uri="{BB962C8B-B14F-4D97-AF65-F5344CB8AC3E}">
        <p14:creationId xmlns:p14="http://schemas.microsoft.com/office/powerpoint/2010/main" val="1210407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1C9A58-4517-43FB-B4F7-8CD0BFEC689B}" type="datetime1">
              <a:rPr lang="tr-TR" smtClean="0"/>
              <a:t>10.03.2023</a:t>
            </a:fld>
            <a:endParaRPr lang="en-US" dirty="0"/>
          </a:p>
        </p:txBody>
      </p:sp>
      <p:sp>
        <p:nvSpPr>
          <p:cNvPr id="3" name="Footer Placeholder 2"/>
          <p:cNvSpPr>
            <a:spLocks noGrp="1"/>
          </p:cNvSpPr>
          <p:nvPr>
            <p:ph type="ftr" sz="quarter" idx="11"/>
          </p:nvPr>
        </p:nvSpPr>
        <p:spPr/>
        <p:txBody>
          <a:bodyPr/>
          <a:lstStyle/>
          <a:p>
            <a:r>
              <a:rPr lang="en-US"/>
              <a:t>YAPI İŞLERİ VE TEKNİK DAİRE BAŞKANLIĞI</a:t>
            </a:r>
            <a:endParaRPr lang="en-US" dirty="0"/>
          </a:p>
        </p:txBody>
      </p:sp>
      <p:sp>
        <p:nvSpPr>
          <p:cNvPr id="4" name="Slide Number Placeholder 3"/>
          <p:cNvSpPr>
            <a:spLocks noGrp="1"/>
          </p:cNvSpPr>
          <p:nvPr>
            <p:ph type="sldNum" sz="quarter" idx="12"/>
          </p:nvPr>
        </p:nvSpPr>
        <p:spPr/>
        <p:txBody>
          <a:bodyPr/>
          <a:lstStyle/>
          <a:p>
            <a:fld id="{1F646F3F-274D-499B-ABBE-824EB4ABDC3D}" type="slidenum">
              <a:rPr lang="en-US" smtClean="0"/>
              <a:pPr/>
              <a:t>‹#›</a:t>
            </a:fld>
            <a:endParaRPr lang="en-US"/>
          </a:p>
        </p:txBody>
      </p:sp>
    </p:spTree>
    <p:extLst>
      <p:ext uri="{BB962C8B-B14F-4D97-AF65-F5344CB8AC3E}">
        <p14:creationId xmlns:p14="http://schemas.microsoft.com/office/powerpoint/2010/main" val="1830284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4CDEC1DB-DD66-49D0-AEFD-154C5B8AEC7F}" type="datetime1">
              <a:rPr lang="tr-TR" smtClean="0"/>
              <a:t>10.03.2023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a:t>YAPI İŞLERİ VE TEKNİK DAİRE BAŞKANLIĞI</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1F646F3F-274D-499B-ABBE-824EB4ABDC3D}" type="slidenum">
              <a:rPr lang="en-US" smtClean="0"/>
              <a:pPr/>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79682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EA81395-AD0D-4560-97DB-D1359BE82A96}" type="datetime1">
              <a:rPr lang="tr-TR" smtClean="0"/>
              <a:t>10.03.2023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r>
              <a:rPr lang="en-US"/>
              <a:t>YAPI İŞLERİ VE TEKNİK DAİRE BAŞKANLIĞI</a:t>
            </a:r>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1F646F3F-274D-499B-ABBE-824EB4ABDC3D}" type="slidenum">
              <a:rPr lang="en-US" smtClean="0"/>
              <a:pPr/>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73525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09117257-C749-4607-B142-ACE64587DE3D}" type="datetime1">
              <a:rPr lang="tr-TR" smtClean="0"/>
              <a:t>10.03.2023</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r>
              <a:rPr lang="en-US"/>
              <a:t>YAPI İŞLERİ VE TEKNİK DAİRE BAŞKANLIĞI</a:t>
            </a:r>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1F646F3F-274D-499B-ABBE-824EB4ABDC3D}"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Date Placeholder 4">
            <a:extLst>
              <a:ext uri="{FF2B5EF4-FFF2-40B4-BE49-F238E27FC236}">
                <a16:creationId xmlns:a16="http://schemas.microsoft.com/office/drawing/2014/main" id="{F7BC4288-CC26-4FCD-BC2D-150C4BB7E2FE}"/>
              </a:ext>
            </a:extLst>
          </p:cNvPr>
          <p:cNvSpPr txBox="1">
            <a:spLocks/>
          </p:cNvSpPr>
          <p:nvPr userDrawn="1"/>
        </p:nvSpPr>
        <p:spPr>
          <a:xfrm rot="16200000">
            <a:off x="-503665" y="369194"/>
            <a:ext cx="1411944" cy="40461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F2E9964-5124-4655-BD79-A0E07E26BA8E}" type="datetime1">
              <a:rPr lang="tr-TR" sz="1200" smtClean="0">
                <a:latin typeface="Times New Roman" panose="02020603050405020304" pitchFamily="18" charset="0"/>
                <a:cs typeface="Times New Roman" panose="02020603050405020304" pitchFamily="18" charset="0"/>
              </a:rPr>
              <a:pPr/>
              <a:t>10.03.2023</a:t>
            </a:fld>
            <a:endParaRPr lang="en-US" sz="1200" dirty="0">
              <a:latin typeface="Times New Roman" panose="02020603050405020304" pitchFamily="18" charset="0"/>
              <a:cs typeface="Times New Roman" panose="02020603050405020304" pitchFamily="18" charset="0"/>
            </a:endParaRPr>
          </a:p>
        </p:txBody>
      </p:sp>
      <p:sp>
        <p:nvSpPr>
          <p:cNvPr id="10" name="Footer Placeholder 5">
            <a:extLst>
              <a:ext uri="{FF2B5EF4-FFF2-40B4-BE49-F238E27FC236}">
                <a16:creationId xmlns:a16="http://schemas.microsoft.com/office/drawing/2014/main" id="{C583C52B-E719-4AF2-803C-915FE8091091}"/>
              </a:ext>
            </a:extLst>
          </p:cNvPr>
          <p:cNvSpPr txBox="1">
            <a:spLocks/>
          </p:cNvSpPr>
          <p:nvPr userDrawn="1"/>
        </p:nvSpPr>
        <p:spPr>
          <a:xfrm rot="16200000">
            <a:off x="-2012578" y="3529855"/>
            <a:ext cx="4253755" cy="228599"/>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latin typeface="Times New Roman" panose="02020603050405020304" pitchFamily="18" charset="0"/>
                <a:cs typeface="Times New Roman" panose="02020603050405020304" pitchFamily="18" charset="0"/>
              </a:rPr>
              <a:t>YAPI İŞLERİ VE TEKNİK DAİRE BAŞKANLIĞI</a:t>
            </a:r>
          </a:p>
        </p:txBody>
      </p:sp>
      <p:pic>
        <p:nvPicPr>
          <p:cNvPr id="11" name="Resim 10">
            <a:extLst>
              <a:ext uri="{FF2B5EF4-FFF2-40B4-BE49-F238E27FC236}">
                <a16:creationId xmlns:a16="http://schemas.microsoft.com/office/drawing/2014/main" id="{27AE6141-F81C-4664-9DD7-1D594D797A1E}"/>
              </a:ext>
            </a:extLst>
          </p:cNvPr>
          <p:cNvPicPr>
            <a:picLocks noChangeAspect="1"/>
          </p:cNvPicPr>
          <p:nvPr userDrawn="1"/>
        </p:nvPicPr>
        <p:blipFill>
          <a:blip r:embed="rId13"/>
          <a:stretch>
            <a:fillRect/>
          </a:stretch>
        </p:blipFill>
        <p:spPr>
          <a:xfrm>
            <a:off x="-38093" y="6010836"/>
            <a:ext cx="733048" cy="733048"/>
          </a:xfrm>
          <a:prstGeom prst="rect">
            <a:avLst/>
          </a:prstGeom>
        </p:spPr>
      </p:pic>
    </p:spTree>
    <p:extLst>
      <p:ext uri="{BB962C8B-B14F-4D97-AF65-F5344CB8AC3E}">
        <p14:creationId xmlns:p14="http://schemas.microsoft.com/office/powerpoint/2010/main" val="2791124503"/>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hf sldNum="0"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4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7.jpeg"/><Relationship Id="rId7" Type="http://schemas.openxmlformats.org/officeDocument/2006/relationships/diagramQuickStyle" Target="../diagrams/quickStyle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8.png"/><Relationship Id="rId9" Type="http://schemas.microsoft.com/office/2007/relationships/diagramDrawing" Target="../diagrams/drawing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hyperlink" Target="SAYI&#350;TAY/Say&#305;&#351;tay%202020/SAYI&#350;TAY%202020-ARALIK/3.Ekler/YAPI%20&#304;&#350;LER&#304;%20SAYI&#350;TAY%2022.01.2021.docx" TargetMode="Externa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8696F64-89C9-4E99-84A8-879519E90D51}"/>
              </a:ext>
            </a:extLst>
          </p:cNvPr>
          <p:cNvSpPr>
            <a:spLocks noGrp="1"/>
          </p:cNvSpPr>
          <p:nvPr>
            <p:ph type="ctrTitle"/>
          </p:nvPr>
        </p:nvSpPr>
        <p:spPr>
          <a:xfrm>
            <a:off x="829520" y="1500195"/>
            <a:ext cx="4355938" cy="1928805"/>
          </a:xfrm>
        </p:spPr>
        <p:txBody>
          <a:bodyPr anchor="t">
            <a:normAutofit fontScale="90000"/>
          </a:bodyPr>
          <a:lstStyle/>
          <a:p>
            <a:pPr>
              <a:lnSpc>
                <a:spcPct val="90000"/>
              </a:lnSpc>
            </a:pPr>
            <a:r>
              <a:rPr lang="tr-TR" sz="3700" b="1" dirty="0"/>
              <a:t>BİRİM FAALİYET RAPORLARININ </a:t>
            </a:r>
            <a:br>
              <a:rPr lang="tr-TR" sz="3700" b="1" dirty="0"/>
            </a:br>
            <a:r>
              <a:rPr lang="tr-TR" sz="3700" b="1" dirty="0"/>
              <a:t>ÜST YÖNETİME SUNUMU</a:t>
            </a:r>
            <a:endParaRPr lang="tr-TR" sz="3700" dirty="0"/>
          </a:p>
        </p:txBody>
      </p:sp>
      <p:sp>
        <p:nvSpPr>
          <p:cNvPr id="3" name="Alt Başlık 2">
            <a:extLst>
              <a:ext uri="{FF2B5EF4-FFF2-40B4-BE49-F238E27FC236}">
                <a16:creationId xmlns:a16="http://schemas.microsoft.com/office/drawing/2014/main" id="{E4BF52B7-44AA-434B-A9B5-4D062509A0B8}"/>
              </a:ext>
            </a:extLst>
          </p:cNvPr>
          <p:cNvSpPr>
            <a:spLocks noGrp="1"/>
          </p:cNvSpPr>
          <p:nvPr>
            <p:ph type="subTitle" idx="1"/>
          </p:nvPr>
        </p:nvSpPr>
        <p:spPr>
          <a:xfrm>
            <a:off x="1039535" y="4270988"/>
            <a:ext cx="4747018" cy="1447274"/>
          </a:xfrm>
        </p:spPr>
        <p:txBody>
          <a:bodyPr anchor="ctr">
            <a:normAutofit/>
          </a:bodyPr>
          <a:lstStyle/>
          <a:p>
            <a:r>
              <a:rPr lang="tr-TR" b="1" dirty="0">
                <a:latin typeface="Arial Black" pitchFamily="34" charset="0"/>
              </a:rPr>
              <a:t>YAPI İŞLERİ VE TEKNİK </a:t>
            </a:r>
            <a:br>
              <a:rPr lang="tr-TR" b="1" dirty="0">
                <a:latin typeface="Arial Black" pitchFamily="34" charset="0"/>
              </a:rPr>
            </a:br>
            <a:r>
              <a:rPr lang="tr-TR" b="1" dirty="0">
                <a:latin typeface="Arial Black" pitchFamily="34" charset="0"/>
              </a:rPr>
              <a:t>DAİRE BAŞKANLIĞI</a:t>
            </a:r>
            <a:endParaRPr lang="tr-TR" dirty="0"/>
          </a:p>
        </p:txBody>
      </p:sp>
      <p:pic>
        <p:nvPicPr>
          <p:cNvPr id="4" name="Resim 3">
            <a:extLst>
              <a:ext uri="{FF2B5EF4-FFF2-40B4-BE49-F238E27FC236}">
                <a16:creationId xmlns:a16="http://schemas.microsoft.com/office/drawing/2014/main" id="{91B48908-E577-4A08-9DBC-78383C17811F}"/>
              </a:ext>
            </a:extLst>
          </p:cNvPr>
          <p:cNvPicPr>
            <a:picLocks noChangeAspect="1"/>
          </p:cNvPicPr>
          <p:nvPr/>
        </p:nvPicPr>
        <p:blipFill rotWithShape="1">
          <a:blip r:embed="rId2"/>
          <a:srcRect l="3391" t="6097" r="-1633" b="5554"/>
          <a:stretch/>
        </p:blipFill>
        <p:spPr>
          <a:xfrm>
            <a:off x="7318208" y="2152891"/>
            <a:ext cx="3751763" cy="3373961"/>
          </a:xfrm>
          <a:prstGeom prst="rect">
            <a:avLst/>
          </a:prstGeom>
        </p:spPr>
      </p:pic>
    </p:spTree>
    <p:extLst>
      <p:ext uri="{BB962C8B-B14F-4D97-AF65-F5344CB8AC3E}">
        <p14:creationId xmlns:p14="http://schemas.microsoft.com/office/powerpoint/2010/main" val="878703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E8BA89-008F-4BD7-9103-51722CA06710}"/>
              </a:ext>
            </a:extLst>
          </p:cNvPr>
          <p:cNvSpPr>
            <a:spLocks noGrp="1"/>
          </p:cNvSpPr>
          <p:nvPr>
            <p:ph type="title"/>
          </p:nvPr>
        </p:nvSpPr>
        <p:spPr>
          <a:xfrm>
            <a:off x="1295399" y="245533"/>
            <a:ext cx="9745133" cy="307623"/>
          </a:xfrm>
        </p:spPr>
        <p:txBody>
          <a:bodyPr>
            <a:normAutofit fontScale="90000"/>
          </a:bodyPr>
          <a:lstStyle/>
          <a:p>
            <a:pPr algn="ctr"/>
            <a:r>
              <a:rPr lang="tr-TR" sz="1800" b="1" dirty="0">
                <a:solidFill>
                  <a:srgbClr val="000000"/>
                </a:solidFill>
                <a:effectLst/>
                <a:latin typeface="Times New Roman" panose="02020603050405020304" pitchFamily="18" charset="0"/>
                <a:ea typeface="Times New Roman" panose="02020603050405020304" pitchFamily="18" charset="0"/>
              </a:rPr>
              <a:t>BOLU ABANT İZZET BAYSAL ÜNİVERSİTESİ FİZİKİ DURUMU</a:t>
            </a:r>
            <a:br>
              <a:rPr lang="tr-TR" sz="1800" dirty="0">
                <a:effectLst/>
                <a:latin typeface="Times New Roman" panose="02020603050405020304" pitchFamily="18" charset="0"/>
                <a:ea typeface="Times New Roman" panose="02020603050405020304" pitchFamily="18" charset="0"/>
              </a:rPr>
            </a:br>
            <a:endParaRPr lang="tr-TR" dirty="0"/>
          </a:p>
        </p:txBody>
      </p:sp>
      <p:graphicFrame>
        <p:nvGraphicFramePr>
          <p:cNvPr id="6" name="İçerik Yer Tutucusu 5">
            <a:extLst>
              <a:ext uri="{FF2B5EF4-FFF2-40B4-BE49-F238E27FC236}">
                <a16:creationId xmlns:a16="http://schemas.microsoft.com/office/drawing/2014/main" id="{E27C5913-94B3-40AF-B472-C7B4F154B876}"/>
              </a:ext>
            </a:extLst>
          </p:cNvPr>
          <p:cNvGraphicFramePr>
            <a:graphicFrameLocks noGrp="1"/>
          </p:cNvGraphicFramePr>
          <p:nvPr>
            <p:ph idx="1"/>
            <p:extLst>
              <p:ext uri="{D42A27DB-BD31-4B8C-83A1-F6EECF244321}">
                <p14:modId xmlns:p14="http://schemas.microsoft.com/office/powerpoint/2010/main" val="937775728"/>
              </p:ext>
            </p:extLst>
          </p:nvPr>
        </p:nvGraphicFramePr>
        <p:xfrm>
          <a:off x="3117644" y="838954"/>
          <a:ext cx="6280829" cy="3183090"/>
        </p:xfrm>
        <a:graphic>
          <a:graphicData uri="http://schemas.openxmlformats.org/drawingml/2006/table">
            <a:tbl>
              <a:tblPr>
                <a:tableStyleId>{C4B1156A-380E-4F78-BDF5-A606A8083BF9}</a:tableStyleId>
              </a:tblPr>
              <a:tblGrid>
                <a:gridCol w="2505560">
                  <a:extLst>
                    <a:ext uri="{9D8B030D-6E8A-4147-A177-3AD203B41FA5}">
                      <a16:colId xmlns:a16="http://schemas.microsoft.com/office/drawing/2014/main" val="1310872370"/>
                    </a:ext>
                  </a:extLst>
                </a:gridCol>
                <a:gridCol w="1185062">
                  <a:extLst>
                    <a:ext uri="{9D8B030D-6E8A-4147-A177-3AD203B41FA5}">
                      <a16:colId xmlns:a16="http://schemas.microsoft.com/office/drawing/2014/main" val="2521641590"/>
                    </a:ext>
                  </a:extLst>
                </a:gridCol>
                <a:gridCol w="1066556">
                  <a:extLst>
                    <a:ext uri="{9D8B030D-6E8A-4147-A177-3AD203B41FA5}">
                      <a16:colId xmlns:a16="http://schemas.microsoft.com/office/drawing/2014/main" val="1835089331"/>
                    </a:ext>
                  </a:extLst>
                </a:gridCol>
                <a:gridCol w="1523651">
                  <a:extLst>
                    <a:ext uri="{9D8B030D-6E8A-4147-A177-3AD203B41FA5}">
                      <a16:colId xmlns:a16="http://schemas.microsoft.com/office/drawing/2014/main" val="1038684440"/>
                    </a:ext>
                  </a:extLst>
                </a:gridCol>
              </a:tblGrid>
              <a:tr h="628602">
                <a:tc>
                  <a:txBody>
                    <a:bodyPr/>
                    <a:lstStyle/>
                    <a:p>
                      <a:pPr algn="ctr" rtl="0" fontAlgn="ctr"/>
                      <a:r>
                        <a:rPr lang="tr-TR" sz="1200" b="1" u="none" strike="noStrike" dirty="0">
                          <a:effectLst/>
                        </a:rPr>
                        <a:t>KAMPÜS ADI</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tr-TR" sz="1200" b="1" u="none" strike="noStrike" dirty="0">
                          <a:effectLst/>
                        </a:rPr>
                        <a:t>Kapalı Alan (m²)</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tr-TR" sz="1200" b="1" u="none" strike="noStrike" dirty="0">
                          <a:effectLst/>
                        </a:rPr>
                        <a:t>Oturum Alanları (m²)</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tr-TR" sz="1200" b="1" u="none" strike="noStrike" dirty="0">
                          <a:effectLst/>
                        </a:rPr>
                        <a:t>Toplam Alan (m²)</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27172176"/>
                  </a:ext>
                </a:extLst>
              </a:tr>
              <a:tr h="311975">
                <a:tc>
                  <a:txBody>
                    <a:bodyPr/>
                    <a:lstStyle/>
                    <a:p>
                      <a:pPr algn="ctr" rtl="0" fontAlgn="ctr"/>
                      <a:r>
                        <a:rPr lang="tr-TR" sz="1200" u="none" strike="noStrike">
                          <a:effectLst/>
                        </a:rPr>
                        <a:t>İ.B. KAMPÜSÜ</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tr-TR" sz="1200" u="none" strike="noStrike" dirty="0">
                          <a:effectLst/>
                        </a:rPr>
                        <a:t>359.991</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tr-TR" sz="1200" u="none" strike="noStrike">
                          <a:effectLst/>
                        </a:rPr>
                        <a:t>101.403</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ctr"/>
                      <a:r>
                        <a:rPr lang="tr-TR" sz="1200" u="none" strike="noStrike" dirty="0">
                          <a:effectLst/>
                        </a:rPr>
                        <a:t>3.215.540,95</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78367320"/>
                  </a:ext>
                </a:extLst>
              </a:tr>
              <a:tr h="311975">
                <a:tc>
                  <a:txBody>
                    <a:bodyPr/>
                    <a:lstStyle/>
                    <a:p>
                      <a:pPr algn="ctr" rtl="0" fontAlgn="ctr"/>
                      <a:r>
                        <a:rPr lang="tr-TR" sz="1200" u="none" strike="noStrike">
                          <a:effectLst/>
                        </a:rPr>
                        <a:t>ŞEHİR KAMPÜSÜ</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b"/>
                      <a:r>
                        <a:rPr lang="tr-TR" sz="1200" u="none" strike="noStrike" dirty="0">
                          <a:effectLst/>
                        </a:rPr>
                        <a:t>10.712</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rtl="0" fontAlgn="b"/>
                      <a:r>
                        <a:rPr lang="tr-TR" sz="1200" u="none" strike="noStrike" dirty="0">
                          <a:effectLst/>
                        </a:rPr>
                        <a:t>5.628</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rtl="0" fontAlgn="b"/>
                      <a:r>
                        <a:rPr lang="tr-TR" sz="1200" u="none" strike="noStrike">
                          <a:effectLst/>
                        </a:rPr>
                        <a:t>55.753,00</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304465833"/>
                  </a:ext>
                </a:extLst>
              </a:tr>
              <a:tr h="311975">
                <a:tc>
                  <a:txBody>
                    <a:bodyPr/>
                    <a:lstStyle/>
                    <a:p>
                      <a:pPr algn="ctr" rtl="0" fontAlgn="ctr"/>
                      <a:r>
                        <a:rPr lang="tr-TR" sz="1200" u="none" strike="noStrike">
                          <a:effectLst/>
                        </a:rPr>
                        <a:t>GEREDE KAMPÜSÜ</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b"/>
                      <a:r>
                        <a:rPr lang="tr-TR" sz="1200" u="none" strike="noStrike" dirty="0">
                          <a:effectLst/>
                        </a:rPr>
                        <a:t>18.300</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rtl="0" fontAlgn="b"/>
                      <a:r>
                        <a:rPr lang="tr-TR" sz="1200" u="none" strike="noStrike" dirty="0">
                          <a:effectLst/>
                        </a:rPr>
                        <a:t>6.290</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rtl="0" fontAlgn="b"/>
                      <a:r>
                        <a:rPr lang="tr-TR" sz="1200" u="none" strike="noStrike">
                          <a:effectLst/>
                        </a:rPr>
                        <a:t>64.599,15</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688795335"/>
                  </a:ext>
                </a:extLst>
              </a:tr>
              <a:tr h="311975">
                <a:tc>
                  <a:txBody>
                    <a:bodyPr/>
                    <a:lstStyle/>
                    <a:p>
                      <a:pPr algn="ctr" rtl="0" fontAlgn="ctr"/>
                      <a:r>
                        <a:rPr lang="tr-TR" sz="1200" u="none" strike="noStrike">
                          <a:effectLst/>
                        </a:rPr>
                        <a:t>SEBEN KAMPÜSÜ</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b"/>
                      <a:r>
                        <a:rPr lang="tr-TR" sz="1200" u="none" strike="noStrike">
                          <a:effectLst/>
                        </a:rPr>
                        <a:t>7.960</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rtl="0" fontAlgn="b"/>
                      <a:r>
                        <a:rPr lang="tr-TR" sz="1200" u="none" strike="noStrike" dirty="0">
                          <a:effectLst/>
                        </a:rPr>
                        <a:t>2.455</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rtl="0" fontAlgn="b"/>
                      <a:r>
                        <a:rPr lang="tr-TR" sz="1200" u="none" strike="noStrike">
                          <a:effectLst/>
                        </a:rPr>
                        <a:t>21.732,08</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418137576"/>
                  </a:ext>
                </a:extLst>
              </a:tr>
              <a:tr h="311975">
                <a:tc>
                  <a:txBody>
                    <a:bodyPr/>
                    <a:lstStyle/>
                    <a:p>
                      <a:pPr algn="ctr" rtl="0" fontAlgn="ctr"/>
                      <a:r>
                        <a:rPr lang="tr-TR" sz="1200" u="none" strike="noStrike">
                          <a:effectLst/>
                        </a:rPr>
                        <a:t>MENGEN KAMPÜSÜ</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b"/>
                      <a:r>
                        <a:rPr lang="tr-TR" sz="1200" u="none" strike="noStrike">
                          <a:effectLst/>
                        </a:rPr>
                        <a:t>17.989</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rtl="0" fontAlgn="b"/>
                      <a:r>
                        <a:rPr lang="tr-TR" sz="1200" u="none" strike="noStrike" dirty="0">
                          <a:effectLst/>
                        </a:rPr>
                        <a:t>8.413</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rtl="0" fontAlgn="b"/>
                      <a:r>
                        <a:rPr lang="tr-TR" sz="1200" u="none" strike="noStrike" dirty="0">
                          <a:effectLst/>
                        </a:rPr>
                        <a:t>36.614,07</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607106391"/>
                  </a:ext>
                </a:extLst>
              </a:tr>
              <a:tr h="311975">
                <a:tc>
                  <a:txBody>
                    <a:bodyPr/>
                    <a:lstStyle/>
                    <a:p>
                      <a:pPr algn="ctr" rtl="0" fontAlgn="ctr"/>
                      <a:r>
                        <a:rPr lang="tr-TR" sz="1200" u="none" strike="noStrike">
                          <a:effectLst/>
                        </a:rPr>
                        <a:t>MUDURNU KAMPÜSÜ</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b"/>
                      <a:r>
                        <a:rPr lang="tr-TR" sz="1200" u="none" strike="noStrike">
                          <a:effectLst/>
                        </a:rPr>
                        <a:t>3.168</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rtl="0" fontAlgn="b"/>
                      <a:r>
                        <a:rPr lang="tr-TR" sz="1200" u="none" strike="noStrike">
                          <a:effectLst/>
                        </a:rPr>
                        <a:t>1.775</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rtl="0" fontAlgn="b"/>
                      <a:r>
                        <a:rPr lang="tr-TR" sz="1200" u="none" strike="noStrike" dirty="0">
                          <a:effectLst/>
                        </a:rPr>
                        <a:t>15.096,25</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305763101"/>
                  </a:ext>
                </a:extLst>
              </a:tr>
              <a:tr h="311975">
                <a:tc>
                  <a:txBody>
                    <a:bodyPr/>
                    <a:lstStyle/>
                    <a:p>
                      <a:pPr algn="ctr" rtl="0" fontAlgn="ctr"/>
                      <a:r>
                        <a:rPr lang="tr-TR" sz="1200" u="none" strike="noStrike">
                          <a:effectLst/>
                        </a:rPr>
                        <a:t>DİĞER KAMPÜSLER</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b"/>
                      <a:r>
                        <a:rPr lang="tr-TR" sz="1200" u="none" strike="noStrike">
                          <a:effectLst/>
                        </a:rPr>
                        <a:t>23.665</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rtl="0" fontAlgn="b"/>
                      <a:r>
                        <a:rPr lang="tr-TR" sz="1200" u="none" strike="noStrike">
                          <a:effectLst/>
                        </a:rPr>
                        <a:t>10.045</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rtl="0" fontAlgn="b"/>
                      <a:r>
                        <a:rPr lang="tr-TR" sz="1200" u="none" strike="noStrike" dirty="0">
                          <a:effectLst/>
                        </a:rPr>
                        <a:t>60.975,44</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585889754"/>
                  </a:ext>
                </a:extLst>
              </a:tr>
              <a:tr h="370663">
                <a:tc>
                  <a:txBody>
                    <a:bodyPr/>
                    <a:lstStyle/>
                    <a:p>
                      <a:pPr algn="ctr" rtl="0" fontAlgn="ctr"/>
                      <a:r>
                        <a:rPr lang="tr-TR" sz="1200" b="1" u="none" strike="noStrike" dirty="0">
                          <a:effectLst/>
                        </a:rPr>
                        <a:t>TOPLAM ALAN</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rtl="0" fontAlgn="b"/>
                      <a:r>
                        <a:rPr lang="tr-TR" sz="1200" b="1" u="none" strike="noStrike" dirty="0">
                          <a:effectLst/>
                        </a:rPr>
                        <a:t>441.785</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rtl="0" fontAlgn="b"/>
                      <a:r>
                        <a:rPr lang="tr-TR" sz="1200" b="1" u="none" strike="noStrike" dirty="0">
                          <a:effectLst/>
                        </a:rPr>
                        <a:t>136.009</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rtl="0" fontAlgn="b"/>
                      <a:r>
                        <a:rPr lang="tr-TR" sz="1200" b="1" u="none" strike="noStrike" dirty="0">
                          <a:effectLst/>
                        </a:rPr>
                        <a:t>3.470.310,94</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938265384"/>
                  </a:ext>
                </a:extLst>
              </a:tr>
            </a:tbl>
          </a:graphicData>
        </a:graphic>
      </p:graphicFrame>
      <p:graphicFrame>
        <p:nvGraphicFramePr>
          <p:cNvPr id="7" name="Tablo 6">
            <a:extLst>
              <a:ext uri="{FF2B5EF4-FFF2-40B4-BE49-F238E27FC236}">
                <a16:creationId xmlns:a16="http://schemas.microsoft.com/office/drawing/2014/main" id="{BA004722-2E12-4868-9FEC-DB1B5854CAD7}"/>
              </a:ext>
            </a:extLst>
          </p:cNvPr>
          <p:cNvGraphicFramePr>
            <a:graphicFrameLocks noGrp="1"/>
          </p:cNvGraphicFramePr>
          <p:nvPr>
            <p:extLst>
              <p:ext uri="{D42A27DB-BD31-4B8C-83A1-F6EECF244321}">
                <p14:modId xmlns:p14="http://schemas.microsoft.com/office/powerpoint/2010/main" val="3567609250"/>
              </p:ext>
            </p:extLst>
          </p:nvPr>
        </p:nvGraphicFramePr>
        <p:xfrm>
          <a:off x="3117645" y="4374210"/>
          <a:ext cx="6280828" cy="1727010"/>
        </p:xfrm>
        <a:graphic>
          <a:graphicData uri="http://schemas.openxmlformats.org/drawingml/2006/table">
            <a:tbl>
              <a:tblPr>
                <a:tableStyleId>{C4B1156A-380E-4F78-BDF5-A606A8083BF9}</a:tableStyleId>
              </a:tblPr>
              <a:tblGrid>
                <a:gridCol w="4214521">
                  <a:extLst>
                    <a:ext uri="{9D8B030D-6E8A-4147-A177-3AD203B41FA5}">
                      <a16:colId xmlns:a16="http://schemas.microsoft.com/office/drawing/2014/main" val="1941516773"/>
                    </a:ext>
                  </a:extLst>
                </a:gridCol>
                <a:gridCol w="2066307">
                  <a:extLst>
                    <a:ext uri="{9D8B030D-6E8A-4147-A177-3AD203B41FA5}">
                      <a16:colId xmlns:a16="http://schemas.microsoft.com/office/drawing/2014/main" val="3822828133"/>
                    </a:ext>
                  </a:extLst>
                </a:gridCol>
              </a:tblGrid>
              <a:tr h="345402">
                <a:tc>
                  <a:txBody>
                    <a:bodyPr/>
                    <a:lstStyle/>
                    <a:p>
                      <a:pPr algn="ctr" fontAlgn="ctr"/>
                      <a:r>
                        <a:rPr lang="tr-TR" sz="1200" u="none" strike="noStrike" dirty="0">
                          <a:effectLst/>
                        </a:rPr>
                        <a:t>FİZİKİ KAPALI ALANLAR (Brüt Alanlar)</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tr-TR" sz="1200" u="none" strike="noStrike" dirty="0">
                          <a:effectLst/>
                        </a:rPr>
                        <a:t>441.785</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758383058"/>
                  </a:ext>
                </a:extLst>
              </a:tr>
              <a:tr h="345402">
                <a:tc>
                  <a:txBody>
                    <a:bodyPr/>
                    <a:lstStyle/>
                    <a:p>
                      <a:pPr algn="ctr" fontAlgn="ctr"/>
                      <a:r>
                        <a:rPr lang="tr-TR" sz="1200" u="none" strike="noStrike" dirty="0">
                          <a:effectLst/>
                        </a:rPr>
                        <a:t>BİNALARIN OTURUM ALANLARI</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tr-TR" sz="1200" u="none" strike="noStrike" dirty="0">
                          <a:effectLst/>
                        </a:rPr>
                        <a:t>136.009</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39248157"/>
                  </a:ext>
                </a:extLst>
              </a:tr>
              <a:tr h="345402">
                <a:tc>
                  <a:txBody>
                    <a:bodyPr/>
                    <a:lstStyle/>
                    <a:p>
                      <a:pPr algn="ctr" fontAlgn="ctr"/>
                      <a:r>
                        <a:rPr lang="tr-TR" sz="1200" u="none" strike="noStrike" dirty="0">
                          <a:effectLst/>
                        </a:rPr>
                        <a:t>YEŞİL ALANLAR</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tr-TR" sz="1200" u="none" strike="noStrike" dirty="0">
                          <a:effectLst/>
                        </a:rPr>
                        <a:t>189.829</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006653823"/>
                  </a:ext>
                </a:extLst>
              </a:tr>
              <a:tr h="345402">
                <a:tc>
                  <a:txBody>
                    <a:bodyPr/>
                    <a:lstStyle/>
                    <a:p>
                      <a:pPr algn="ctr" fontAlgn="ctr"/>
                      <a:r>
                        <a:rPr lang="tr-TR" sz="1200" u="none" strike="noStrike" dirty="0">
                          <a:effectLst/>
                        </a:rPr>
                        <a:t>ORMANLIK ALANLAR</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tr-TR" sz="1200" u="none" strike="noStrike" dirty="0">
                          <a:effectLst/>
                        </a:rPr>
                        <a:t>1.866.500</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895717216"/>
                  </a:ext>
                </a:extLst>
              </a:tr>
              <a:tr h="345402">
                <a:tc>
                  <a:txBody>
                    <a:bodyPr/>
                    <a:lstStyle/>
                    <a:p>
                      <a:pPr algn="ctr" fontAlgn="ctr"/>
                      <a:r>
                        <a:rPr lang="tr-TR" sz="1200" b="1" u="none" strike="noStrike" dirty="0">
                          <a:effectLst/>
                        </a:rPr>
                        <a:t>AÇIK ALANLAR </a:t>
                      </a:r>
                      <a:r>
                        <a:rPr lang="tr-TR" sz="1200" u="none" strike="noStrike" dirty="0">
                          <a:effectLst/>
                        </a:rPr>
                        <a:t>(3.470.310,94-1.866.500-136.009)</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tr-TR" sz="1200" b="1" u="none" strike="noStrike" dirty="0">
                          <a:effectLst/>
                        </a:rPr>
                        <a:t>  1.467.801,94m</a:t>
                      </a:r>
                      <a:r>
                        <a:rPr lang="tr-TR" sz="1200" b="1" u="none" strike="noStrike" baseline="30000" dirty="0">
                          <a:effectLst/>
                        </a:rPr>
                        <a:t>2</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931684147"/>
                  </a:ext>
                </a:extLst>
              </a:tr>
            </a:tbl>
          </a:graphicData>
        </a:graphic>
      </p:graphicFrame>
    </p:spTree>
    <p:extLst>
      <p:ext uri="{BB962C8B-B14F-4D97-AF65-F5344CB8AC3E}">
        <p14:creationId xmlns:p14="http://schemas.microsoft.com/office/powerpoint/2010/main" val="3323726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5C9559-7FA0-453A-B4C0-240E132207A8}"/>
              </a:ext>
            </a:extLst>
          </p:cNvPr>
          <p:cNvSpPr>
            <a:spLocks noGrp="1"/>
          </p:cNvSpPr>
          <p:nvPr>
            <p:ph type="title"/>
          </p:nvPr>
        </p:nvSpPr>
        <p:spPr>
          <a:xfrm>
            <a:off x="1093808" y="154847"/>
            <a:ext cx="9601200" cy="499533"/>
          </a:xfrm>
        </p:spPr>
        <p:txBody>
          <a:bodyPr/>
          <a:lstStyle/>
          <a:p>
            <a:r>
              <a:rPr lang="tr-TR" sz="1800" b="1" i="0" dirty="0">
                <a:effectLst/>
                <a:latin typeface="Times New Roman" panose="02020603050405020304" pitchFamily="18" charset="0"/>
                <a:ea typeface="Times New Roman" panose="02020603050405020304" pitchFamily="18" charset="0"/>
              </a:rPr>
              <a:t>2- </a:t>
            </a:r>
            <a:r>
              <a:rPr lang="en-GB" sz="1800" b="1" i="0" dirty="0">
                <a:effectLst/>
                <a:latin typeface="Times New Roman" panose="02020603050405020304" pitchFamily="18" charset="0"/>
                <a:ea typeface="Times New Roman" panose="02020603050405020304" pitchFamily="18" charset="0"/>
              </a:rPr>
              <a:t>TEŞKİLAT ŞEMASI</a:t>
            </a:r>
            <a:endParaRPr lang="tr-TR" dirty="0"/>
          </a:p>
        </p:txBody>
      </p:sp>
      <p:pic>
        <p:nvPicPr>
          <p:cNvPr id="3074" name="Picture 2">
            <a:extLst>
              <a:ext uri="{FF2B5EF4-FFF2-40B4-BE49-F238E27FC236}">
                <a16:creationId xmlns:a16="http://schemas.microsoft.com/office/drawing/2014/main" id="{33338FD3-F9D2-427B-B63B-F57DB2C7EF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803" y="654380"/>
            <a:ext cx="11250592" cy="6203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9482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A42D623-BBB7-43E6-B7C6-7D7EC30A0940}"/>
              </a:ext>
            </a:extLst>
          </p:cNvPr>
          <p:cNvSpPr>
            <a:spLocks noGrp="1"/>
          </p:cNvSpPr>
          <p:nvPr>
            <p:ph type="title"/>
          </p:nvPr>
        </p:nvSpPr>
        <p:spPr>
          <a:xfrm>
            <a:off x="1078088" y="200377"/>
            <a:ext cx="9601200" cy="465667"/>
          </a:xfrm>
        </p:spPr>
        <p:txBody>
          <a:bodyPr/>
          <a:lstStyle/>
          <a:p>
            <a:r>
              <a:rPr lang="en-GB" sz="1800" b="1" i="0" dirty="0">
                <a:effectLst/>
                <a:latin typeface="Arial" panose="020B0604020202020204" pitchFamily="34" charset="0"/>
                <a:ea typeface="Times New Roman" panose="02020603050405020304" pitchFamily="18" charset="0"/>
              </a:rPr>
              <a:t>3- BILGI VE TEKNOLOJIK KAYNAKLAR </a:t>
            </a:r>
            <a:endParaRPr lang="tr-TR" dirty="0"/>
          </a:p>
        </p:txBody>
      </p:sp>
      <p:sp>
        <p:nvSpPr>
          <p:cNvPr id="3" name="İçerik Yer Tutucusu 2">
            <a:extLst>
              <a:ext uri="{FF2B5EF4-FFF2-40B4-BE49-F238E27FC236}">
                <a16:creationId xmlns:a16="http://schemas.microsoft.com/office/drawing/2014/main" id="{D4DC9A3E-D927-4E23-A268-03EEDED4B12C}"/>
              </a:ext>
            </a:extLst>
          </p:cNvPr>
          <p:cNvSpPr>
            <a:spLocks noGrp="1"/>
          </p:cNvSpPr>
          <p:nvPr>
            <p:ph idx="1"/>
          </p:nvPr>
        </p:nvSpPr>
        <p:spPr>
          <a:xfrm>
            <a:off x="1078088" y="790222"/>
            <a:ext cx="10662356" cy="5663163"/>
          </a:xfrm>
        </p:spPr>
        <p:txBody>
          <a:bodyPr>
            <a:normAutofit/>
          </a:bodyPr>
          <a:lstStyle/>
          <a:p>
            <a:pPr marL="342900" indent="-342900" algn="just">
              <a:lnSpc>
                <a:spcPct val="150000"/>
              </a:lnSpc>
              <a:spcBef>
                <a:spcPts val="1200"/>
              </a:spcBef>
              <a:spcAft>
                <a:spcPts val="300"/>
              </a:spcAft>
              <a:buFont typeface="Symbol" panose="05050102010706020507" pitchFamily="18" charset="2"/>
              <a:buChar char=""/>
            </a:pPr>
            <a:r>
              <a:rPr lang="tr-TR" sz="1800" i="0" dirty="0">
                <a:effectLst/>
                <a:latin typeface="Times New Roman" panose="02020603050405020304" pitchFamily="18" charset="0"/>
                <a:ea typeface="Times New Roman" panose="02020603050405020304" pitchFamily="18" charset="0"/>
                <a:cs typeface="Times New Roman" panose="02020603050405020304" pitchFamily="18" charset="0"/>
              </a:rPr>
              <a:t>Birimimizde bilgisayar teknolojileri ihtiyaçlar doğrultusunda kullanılmaktadır. Gerekli çizim ve sunum ihtiyaçları </a:t>
            </a:r>
            <a:r>
              <a:rPr lang="tr-TR" sz="1800" i="0" dirty="0" err="1">
                <a:effectLst/>
                <a:latin typeface="Times New Roman" panose="02020603050405020304" pitchFamily="18" charset="0"/>
                <a:ea typeface="Times New Roman" panose="02020603050405020304" pitchFamily="18" charset="0"/>
                <a:cs typeface="Times New Roman" panose="02020603050405020304" pitchFamily="18" charset="0"/>
              </a:rPr>
              <a:t>Allplan</a:t>
            </a:r>
            <a:r>
              <a:rPr lang="tr-TR" sz="1800" i="0" dirty="0">
                <a:effectLst/>
                <a:latin typeface="Times New Roman" panose="02020603050405020304" pitchFamily="18" charset="0"/>
                <a:ea typeface="Times New Roman" panose="02020603050405020304" pitchFamily="18" charset="0"/>
                <a:cs typeface="Times New Roman" panose="02020603050405020304" pitchFamily="18" charset="0"/>
              </a:rPr>
              <a:t> ve </a:t>
            </a:r>
            <a:r>
              <a:rPr lang="tr-TR" sz="1800" i="0" dirty="0" err="1">
                <a:effectLst/>
                <a:latin typeface="Times New Roman" panose="02020603050405020304" pitchFamily="18" charset="0"/>
                <a:ea typeface="Times New Roman" panose="02020603050405020304" pitchFamily="18" charset="0"/>
                <a:cs typeface="Times New Roman" panose="02020603050405020304" pitchFamily="18" charset="0"/>
              </a:rPr>
              <a:t>Cinema</a:t>
            </a:r>
            <a:r>
              <a:rPr lang="tr-TR" sz="1800" i="0" dirty="0">
                <a:effectLst/>
                <a:latin typeface="Times New Roman" panose="02020603050405020304" pitchFamily="18" charset="0"/>
                <a:ea typeface="Times New Roman" panose="02020603050405020304" pitchFamily="18" charset="0"/>
                <a:cs typeface="Times New Roman" panose="02020603050405020304" pitchFamily="18" charset="0"/>
              </a:rPr>
              <a:t> 4D programları kullanılarak karşılanmaktadır.  Daire başkanlığımız teknik personeli tarafından proje çizimlerinde kullanılan </a:t>
            </a:r>
            <a:r>
              <a:rPr lang="tr-TR" sz="1800" i="0" dirty="0" err="1">
                <a:effectLst/>
                <a:latin typeface="Times New Roman" panose="02020603050405020304" pitchFamily="18" charset="0"/>
                <a:ea typeface="Times New Roman" panose="02020603050405020304" pitchFamily="18" charset="0"/>
                <a:cs typeface="Times New Roman" panose="02020603050405020304" pitchFamily="18" charset="0"/>
              </a:rPr>
              <a:t>AutoCAD</a:t>
            </a:r>
            <a:r>
              <a:rPr lang="tr-TR" sz="1800" i="0" dirty="0">
                <a:effectLst/>
                <a:latin typeface="Times New Roman" panose="02020603050405020304" pitchFamily="18" charset="0"/>
                <a:ea typeface="Times New Roman" panose="02020603050405020304" pitchFamily="18" charset="0"/>
                <a:cs typeface="Times New Roman" panose="02020603050405020304" pitchFamily="18" charset="0"/>
              </a:rPr>
              <a:t> programının lisanslama çalışmaları yapıldı. </a:t>
            </a:r>
            <a:endParaRPr lang="tr-TR" sz="18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lnSpc>
                <a:spcPct val="150000"/>
              </a:lnSpc>
              <a:spcBef>
                <a:spcPts val="1200"/>
              </a:spcBef>
              <a:spcAft>
                <a:spcPts val="300"/>
              </a:spcAft>
              <a:buFont typeface="Symbol" panose="05050102010706020507" pitchFamily="18" charset="2"/>
              <a:buChar char=""/>
            </a:pPr>
            <a:r>
              <a:rPr lang="tr-TR" sz="1800" i="0" dirty="0">
                <a:effectLst/>
                <a:latin typeface="Times New Roman" panose="02020603050405020304" pitchFamily="18" charset="0"/>
                <a:ea typeface="Times New Roman" panose="02020603050405020304" pitchFamily="18" charset="0"/>
                <a:cs typeface="Times New Roman" panose="02020603050405020304" pitchFamily="18" charset="0"/>
              </a:rPr>
              <a:t>Üniversitemiz resmi süreçlerini yürütmek üzere Üniversite Bilgi Yönetim Sistemi kullanılmaktadır. </a:t>
            </a:r>
            <a:endParaRPr lang="tr-TR" sz="18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Bef>
                <a:spcPts val="1200"/>
              </a:spcBef>
              <a:spcAft>
                <a:spcPts val="300"/>
              </a:spcAft>
              <a:buFont typeface="Symbol" panose="05050102010706020507" pitchFamily="18" charset="2"/>
              <a:buChar char=""/>
            </a:pPr>
            <a:r>
              <a:rPr lang="tr-TR" sz="1800" i="0" dirty="0">
                <a:effectLst/>
                <a:latin typeface="Times New Roman" panose="02020603050405020304" pitchFamily="18" charset="0"/>
                <a:ea typeface="Times New Roman" panose="02020603050405020304" pitchFamily="18" charset="0"/>
                <a:cs typeface="Times New Roman" panose="02020603050405020304" pitchFamily="18" charset="0"/>
              </a:rPr>
              <a:t>İhale hazırlığı, ihale süreci ve yapım sürecine ait yardımcı programlar da kullanılmaktadır. </a:t>
            </a:r>
            <a:r>
              <a:rPr lang="tr-TR" sz="1800" i="0" dirty="0" err="1">
                <a:effectLst/>
                <a:latin typeface="Times New Roman" panose="02020603050405020304" pitchFamily="18" charset="0"/>
                <a:ea typeface="Times New Roman" panose="02020603050405020304" pitchFamily="18" charset="0"/>
                <a:cs typeface="Times New Roman" panose="02020603050405020304" pitchFamily="18" charset="0"/>
              </a:rPr>
              <a:t>Hakediş</a:t>
            </a:r>
            <a:r>
              <a:rPr lang="tr-TR" sz="1800" i="0" dirty="0">
                <a:effectLst/>
                <a:latin typeface="Times New Roman" panose="02020603050405020304" pitchFamily="18" charset="0"/>
                <a:ea typeface="Times New Roman" panose="02020603050405020304" pitchFamily="18" charset="0"/>
                <a:cs typeface="Times New Roman" panose="02020603050405020304" pitchFamily="18" charset="0"/>
              </a:rPr>
              <a:t> süreçlerini yönetmek üzere “</a:t>
            </a:r>
            <a:r>
              <a:rPr lang="tr-TR" sz="1800" i="0" dirty="0" err="1">
                <a:effectLst/>
                <a:latin typeface="Times New Roman" panose="02020603050405020304" pitchFamily="18" charset="0"/>
                <a:ea typeface="Times New Roman" panose="02020603050405020304" pitchFamily="18" charset="0"/>
                <a:cs typeface="Times New Roman" panose="02020603050405020304" pitchFamily="18" charset="0"/>
              </a:rPr>
              <a:t>Hakediş</a:t>
            </a:r>
            <a:r>
              <a:rPr lang="tr-TR" sz="1800" i="0" dirty="0">
                <a:effectLst/>
                <a:latin typeface="Times New Roman" panose="02020603050405020304" pitchFamily="18" charset="0"/>
                <a:ea typeface="Times New Roman" panose="02020603050405020304" pitchFamily="18" charset="0"/>
                <a:cs typeface="Times New Roman" panose="02020603050405020304" pitchFamily="18" charset="0"/>
              </a:rPr>
              <a:t> Yazılımı” kullanılmaktadır. </a:t>
            </a:r>
            <a:endParaRPr lang="tr-TR" sz="18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Bütçe</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ile</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ilgili</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tüm</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işlemler</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planlama</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bütçe</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teklifleri</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ödenek</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kontrolü</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ödenek</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effectLst/>
                <a:latin typeface="Times New Roman" panose="02020603050405020304" pitchFamily="18" charset="0"/>
                <a:ea typeface="Calibri" panose="020F0502020204030204" pitchFamily="34" charset="0"/>
                <a:cs typeface="Times New Roman" panose="02020603050405020304" pitchFamily="18" charset="0"/>
              </a:rPr>
              <a:t>kaydı</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gibi</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iş</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ve</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işlemlerin</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takibini</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sağlamak</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için</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KBS, E-</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Bütçe</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MYS, Ka-</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Ya</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Sistemleri</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aktif</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olarak</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kullanılmaktadır</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tr-T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anose="05050102010706020507" pitchFamily="18" charset="2"/>
              <a:buChar char=""/>
            </a:pP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Üniversitemiz</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bünyesinde</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yürütülen</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yatırım</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projeleri</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takibi</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ve</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tüm</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süreçlerinde</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Ka-</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Ya</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Kamu</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Yatırımları</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Bilgi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Sistemi</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kullanılmaktadır</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tr-TR" dirty="0"/>
          </a:p>
        </p:txBody>
      </p:sp>
    </p:spTree>
    <p:extLst>
      <p:ext uri="{BB962C8B-B14F-4D97-AF65-F5344CB8AC3E}">
        <p14:creationId xmlns:p14="http://schemas.microsoft.com/office/powerpoint/2010/main" val="527714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a:extLst>
              <a:ext uri="{FF2B5EF4-FFF2-40B4-BE49-F238E27FC236}">
                <a16:creationId xmlns:a16="http://schemas.microsoft.com/office/drawing/2014/main" id="{2280EC19-023F-49F6-87AF-638928823897}"/>
              </a:ext>
            </a:extLst>
          </p:cNvPr>
          <p:cNvGraphicFramePr>
            <a:graphicFrameLocks noGrp="1"/>
          </p:cNvGraphicFramePr>
          <p:nvPr>
            <p:ph idx="1"/>
            <p:extLst>
              <p:ext uri="{D42A27DB-BD31-4B8C-83A1-F6EECF244321}">
                <p14:modId xmlns:p14="http://schemas.microsoft.com/office/powerpoint/2010/main" val="1899116440"/>
              </p:ext>
            </p:extLst>
          </p:nvPr>
        </p:nvGraphicFramePr>
        <p:xfrm>
          <a:off x="2893564" y="1545883"/>
          <a:ext cx="5911769" cy="4907514"/>
        </p:xfrm>
        <a:graphic>
          <a:graphicData uri="http://schemas.openxmlformats.org/drawingml/2006/table">
            <a:tbl>
              <a:tblPr firstRow="1" firstCol="1" bandRow="1">
                <a:tableStyleId>{7DF18680-E054-41AD-8BC1-D1AEF772440D}</a:tableStyleId>
              </a:tblPr>
              <a:tblGrid>
                <a:gridCol w="3292954">
                  <a:extLst>
                    <a:ext uri="{9D8B030D-6E8A-4147-A177-3AD203B41FA5}">
                      <a16:colId xmlns:a16="http://schemas.microsoft.com/office/drawing/2014/main" val="2762162627"/>
                    </a:ext>
                  </a:extLst>
                </a:gridCol>
                <a:gridCol w="2618815">
                  <a:extLst>
                    <a:ext uri="{9D8B030D-6E8A-4147-A177-3AD203B41FA5}">
                      <a16:colId xmlns:a16="http://schemas.microsoft.com/office/drawing/2014/main" val="1590410583"/>
                    </a:ext>
                  </a:extLst>
                </a:gridCol>
              </a:tblGrid>
              <a:tr h="245888">
                <a:tc gridSpan="2">
                  <a:txBody>
                    <a:bodyPr/>
                    <a:lstStyle/>
                    <a:p>
                      <a:pPr algn="ctr"/>
                      <a:r>
                        <a:rPr lang="tr-TR" sz="1200">
                          <a:effectLst/>
                        </a:rPr>
                        <a:t>MAKİNE VE CİHAZLAR</a:t>
                      </a:r>
                      <a:endParaRPr lang="tr-TR" sz="1200">
                        <a:effectLst/>
                        <a:latin typeface="Times New Roman" panose="02020603050405020304" pitchFamily="18" charset="0"/>
                        <a:ea typeface="Times New Roman" panose="02020603050405020304" pitchFamily="18" charset="0"/>
                      </a:endParaRPr>
                    </a:p>
                  </a:txBody>
                  <a:tcPr marL="43524" marR="43524" marT="0" marB="0" anchor="b"/>
                </a:tc>
                <a:tc hMerge="1">
                  <a:txBody>
                    <a:bodyPr/>
                    <a:lstStyle/>
                    <a:p>
                      <a:endParaRPr lang="tr-TR"/>
                    </a:p>
                  </a:txBody>
                  <a:tcPr/>
                </a:tc>
                <a:extLst>
                  <a:ext uri="{0D108BD9-81ED-4DB2-BD59-A6C34878D82A}">
                    <a16:rowId xmlns:a16="http://schemas.microsoft.com/office/drawing/2014/main" val="1245474927"/>
                  </a:ext>
                </a:extLst>
              </a:tr>
              <a:tr h="481530">
                <a:tc>
                  <a:txBody>
                    <a:bodyPr/>
                    <a:lstStyle/>
                    <a:p>
                      <a:pPr algn="ctr"/>
                      <a:r>
                        <a:rPr lang="tr-TR" sz="1200">
                          <a:effectLst/>
                        </a:rPr>
                        <a:t>BİRİM TESİS, MAKİNE VE CİHAZLAR LİSTESİ</a:t>
                      </a:r>
                      <a:endParaRPr lang="tr-TR" sz="1200">
                        <a:effectLst/>
                        <a:latin typeface="Times New Roman" panose="02020603050405020304" pitchFamily="18" charset="0"/>
                        <a:ea typeface="Times New Roman" panose="02020603050405020304" pitchFamily="18" charset="0"/>
                      </a:endParaRPr>
                    </a:p>
                  </a:txBody>
                  <a:tcPr marL="43524" marR="43524" marT="0" marB="0" anchor="ctr"/>
                </a:tc>
                <a:tc>
                  <a:txBody>
                    <a:bodyPr/>
                    <a:lstStyle/>
                    <a:p>
                      <a:pPr algn="ctr"/>
                      <a:r>
                        <a:rPr lang="tr-TR" sz="1200">
                          <a:effectLst/>
                        </a:rPr>
                        <a:t>ADET</a:t>
                      </a:r>
                      <a:endParaRPr lang="tr-TR" sz="1200">
                        <a:effectLst/>
                        <a:latin typeface="Times New Roman" panose="02020603050405020304" pitchFamily="18" charset="0"/>
                        <a:ea typeface="Times New Roman" panose="02020603050405020304" pitchFamily="18" charset="0"/>
                      </a:endParaRPr>
                    </a:p>
                  </a:txBody>
                  <a:tcPr marL="43524" marR="43524" marT="0" marB="0" anchor="ctr"/>
                </a:tc>
                <a:extLst>
                  <a:ext uri="{0D108BD9-81ED-4DB2-BD59-A6C34878D82A}">
                    <a16:rowId xmlns:a16="http://schemas.microsoft.com/office/drawing/2014/main" val="2486049494"/>
                  </a:ext>
                </a:extLst>
              </a:tr>
              <a:tr h="245888">
                <a:tc>
                  <a:txBody>
                    <a:bodyPr/>
                    <a:lstStyle/>
                    <a:p>
                      <a:pPr algn="just"/>
                      <a:r>
                        <a:rPr lang="tr-TR" sz="1200">
                          <a:effectLst/>
                        </a:rPr>
                        <a:t>Tarım ve Ormancılık Makineleri ve Aletleri</a:t>
                      </a:r>
                      <a:endParaRPr lang="tr-TR" sz="1200">
                        <a:effectLst/>
                        <a:latin typeface="Times New Roman" panose="02020603050405020304" pitchFamily="18" charset="0"/>
                        <a:ea typeface="Times New Roman" panose="02020603050405020304" pitchFamily="18" charset="0"/>
                      </a:endParaRPr>
                    </a:p>
                  </a:txBody>
                  <a:tcPr marL="43524" marR="43524" marT="0" marB="0" anchor="ctr"/>
                </a:tc>
                <a:tc>
                  <a:txBody>
                    <a:bodyPr/>
                    <a:lstStyle/>
                    <a:p>
                      <a:pPr algn="ctr"/>
                      <a:r>
                        <a:rPr lang="tr-TR" sz="1200">
                          <a:effectLst/>
                        </a:rPr>
                        <a:t>27</a:t>
                      </a:r>
                      <a:endParaRPr lang="tr-TR" sz="1200">
                        <a:effectLst/>
                        <a:latin typeface="Times New Roman" panose="02020603050405020304" pitchFamily="18" charset="0"/>
                        <a:ea typeface="Times New Roman" panose="02020603050405020304" pitchFamily="18" charset="0"/>
                      </a:endParaRPr>
                    </a:p>
                  </a:txBody>
                  <a:tcPr marL="43524" marR="43524" marT="0" marB="0" anchor="ctr"/>
                </a:tc>
                <a:extLst>
                  <a:ext uri="{0D108BD9-81ED-4DB2-BD59-A6C34878D82A}">
                    <a16:rowId xmlns:a16="http://schemas.microsoft.com/office/drawing/2014/main" val="4079388116"/>
                  </a:ext>
                </a:extLst>
              </a:tr>
              <a:tr h="245888">
                <a:tc>
                  <a:txBody>
                    <a:bodyPr/>
                    <a:lstStyle/>
                    <a:p>
                      <a:pPr algn="just"/>
                      <a:r>
                        <a:rPr lang="tr-TR" sz="1200" dirty="0">
                          <a:effectLst/>
                        </a:rPr>
                        <a:t>İnşaat Makineleri ve Aletleri</a:t>
                      </a:r>
                      <a:endParaRPr lang="tr-TR" sz="1200" dirty="0">
                        <a:effectLst/>
                        <a:latin typeface="Times New Roman" panose="02020603050405020304" pitchFamily="18" charset="0"/>
                        <a:ea typeface="Times New Roman" panose="02020603050405020304" pitchFamily="18" charset="0"/>
                      </a:endParaRPr>
                    </a:p>
                  </a:txBody>
                  <a:tcPr marL="43524" marR="43524" marT="0" marB="0" anchor="ctr"/>
                </a:tc>
                <a:tc>
                  <a:txBody>
                    <a:bodyPr/>
                    <a:lstStyle/>
                    <a:p>
                      <a:pPr algn="ctr"/>
                      <a:r>
                        <a:rPr lang="tr-TR" sz="1200">
                          <a:effectLst/>
                        </a:rPr>
                        <a:t>6</a:t>
                      </a:r>
                      <a:endParaRPr lang="tr-TR" sz="1200">
                        <a:effectLst/>
                        <a:latin typeface="Times New Roman" panose="02020603050405020304" pitchFamily="18" charset="0"/>
                        <a:ea typeface="Times New Roman" panose="02020603050405020304" pitchFamily="18" charset="0"/>
                      </a:endParaRPr>
                    </a:p>
                  </a:txBody>
                  <a:tcPr marL="43524" marR="43524" marT="0" marB="0" anchor="ctr"/>
                </a:tc>
                <a:extLst>
                  <a:ext uri="{0D108BD9-81ED-4DB2-BD59-A6C34878D82A}">
                    <a16:rowId xmlns:a16="http://schemas.microsoft.com/office/drawing/2014/main" val="70895260"/>
                  </a:ext>
                </a:extLst>
              </a:tr>
              <a:tr h="245888">
                <a:tc>
                  <a:txBody>
                    <a:bodyPr/>
                    <a:lstStyle/>
                    <a:p>
                      <a:pPr algn="just"/>
                      <a:r>
                        <a:rPr lang="tr-TR" sz="1200">
                          <a:effectLst/>
                        </a:rPr>
                        <a:t>Atölye Makineleri ve Aletleri</a:t>
                      </a:r>
                      <a:endParaRPr lang="tr-TR" sz="1200">
                        <a:effectLst/>
                        <a:latin typeface="Times New Roman" panose="02020603050405020304" pitchFamily="18" charset="0"/>
                        <a:ea typeface="Times New Roman" panose="02020603050405020304" pitchFamily="18" charset="0"/>
                      </a:endParaRPr>
                    </a:p>
                  </a:txBody>
                  <a:tcPr marL="43524" marR="43524" marT="0" marB="0" anchor="ctr"/>
                </a:tc>
                <a:tc>
                  <a:txBody>
                    <a:bodyPr/>
                    <a:lstStyle/>
                    <a:p>
                      <a:pPr algn="ctr"/>
                      <a:r>
                        <a:rPr lang="tr-TR" sz="1200">
                          <a:effectLst/>
                        </a:rPr>
                        <a:t>112</a:t>
                      </a:r>
                      <a:endParaRPr lang="tr-TR" sz="1200">
                        <a:effectLst/>
                        <a:latin typeface="Times New Roman" panose="02020603050405020304" pitchFamily="18" charset="0"/>
                        <a:ea typeface="Times New Roman" panose="02020603050405020304" pitchFamily="18" charset="0"/>
                      </a:endParaRPr>
                    </a:p>
                  </a:txBody>
                  <a:tcPr marL="43524" marR="43524" marT="0" marB="0" anchor="ctr"/>
                </a:tc>
                <a:extLst>
                  <a:ext uri="{0D108BD9-81ED-4DB2-BD59-A6C34878D82A}">
                    <a16:rowId xmlns:a16="http://schemas.microsoft.com/office/drawing/2014/main" val="878170433"/>
                  </a:ext>
                </a:extLst>
              </a:tr>
              <a:tr h="245888">
                <a:tc>
                  <a:txBody>
                    <a:bodyPr/>
                    <a:lstStyle/>
                    <a:p>
                      <a:pPr algn="just"/>
                      <a:r>
                        <a:rPr lang="tr-TR" sz="1200">
                          <a:effectLst/>
                        </a:rPr>
                        <a:t>İş Makineleri ve Aletleri</a:t>
                      </a:r>
                      <a:endParaRPr lang="tr-TR" sz="1200">
                        <a:effectLst/>
                        <a:latin typeface="Times New Roman" panose="02020603050405020304" pitchFamily="18" charset="0"/>
                        <a:ea typeface="Times New Roman" panose="02020603050405020304" pitchFamily="18" charset="0"/>
                      </a:endParaRPr>
                    </a:p>
                  </a:txBody>
                  <a:tcPr marL="43524" marR="43524" marT="0" marB="0" anchor="ctr"/>
                </a:tc>
                <a:tc>
                  <a:txBody>
                    <a:bodyPr/>
                    <a:lstStyle/>
                    <a:p>
                      <a:pPr algn="ctr"/>
                      <a:r>
                        <a:rPr lang="tr-TR" sz="1200">
                          <a:effectLst/>
                        </a:rPr>
                        <a:t>5</a:t>
                      </a:r>
                      <a:endParaRPr lang="tr-TR" sz="1200">
                        <a:effectLst/>
                        <a:latin typeface="Times New Roman" panose="02020603050405020304" pitchFamily="18" charset="0"/>
                        <a:ea typeface="Times New Roman" panose="02020603050405020304" pitchFamily="18" charset="0"/>
                      </a:endParaRPr>
                    </a:p>
                  </a:txBody>
                  <a:tcPr marL="43524" marR="43524" marT="0" marB="0" anchor="ctr"/>
                </a:tc>
                <a:extLst>
                  <a:ext uri="{0D108BD9-81ED-4DB2-BD59-A6C34878D82A}">
                    <a16:rowId xmlns:a16="http://schemas.microsoft.com/office/drawing/2014/main" val="3177011136"/>
                  </a:ext>
                </a:extLst>
              </a:tr>
              <a:tr h="245888">
                <a:tc>
                  <a:txBody>
                    <a:bodyPr/>
                    <a:lstStyle/>
                    <a:p>
                      <a:pPr algn="just"/>
                      <a:r>
                        <a:rPr lang="tr-TR" sz="1200">
                          <a:effectLst/>
                        </a:rPr>
                        <a:t>Güç Elektroniği ve Basınçlı Makineler ile Aletleri</a:t>
                      </a:r>
                      <a:endParaRPr lang="tr-TR" sz="1200">
                        <a:effectLst/>
                        <a:latin typeface="Times New Roman" panose="02020603050405020304" pitchFamily="18" charset="0"/>
                        <a:ea typeface="Times New Roman" panose="02020603050405020304" pitchFamily="18" charset="0"/>
                      </a:endParaRPr>
                    </a:p>
                  </a:txBody>
                  <a:tcPr marL="43524" marR="43524" marT="0" marB="0" anchor="ctr"/>
                </a:tc>
                <a:tc>
                  <a:txBody>
                    <a:bodyPr/>
                    <a:lstStyle/>
                    <a:p>
                      <a:pPr algn="ctr"/>
                      <a:r>
                        <a:rPr lang="tr-TR" sz="1200">
                          <a:effectLst/>
                        </a:rPr>
                        <a:t>48</a:t>
                      </a:r>
                      <a:endParaRPr lang="tr-TR" sz="1200">
                        <a:effectLst/>
                        <a:latin typeface="Times New Roman" panose="02020603050405020304" pitchFamily="18" charset="0"/>
                        <a:ea typeface="Times New Roman" panose="02020603050405020304" pitchFamily="18" charset="0"/>
                      </a:endParaRPr>
                    </a:p>
                  </a:txBody>
                  <a:tcPr marL="43524" marR="43524" marT="0" marB="0" anchor="ctr"/>
                </a:tc>
                <a:extLst>
                  <a:ext uri="{0D108BD9-81ED-4DB2-BD59-A6C34878D82A}">
                    <a16:rowId xmlns:a16="http://schemas.microsoft.com/office/drawing/2014/main" val="420173792"/>
                  </a:ext>
                </a:extLst>
              </a:tr>
              <a:tr h="245888">
                <a:tc>
                  <a:txBody>
                    <a:bodyPr/>
                    <a:lstStyle/>
                    <a:p>
                      <a:pPr algn="ctr"/>
                      <a:r>
                        <a:rPr lang="tr-TR" sz="1200">
                          <a:effectLst/>
                        </a:rPr>
                        <a:t>BİRİM DEMİRBAŞ LİSTESİ</a:t>
                      </a:r>
                      <a:endParaRPr lang="tr-TR" sz="1200">
                        <a:effectLst/>
                        <a:latin typeface="Times New Roman" panose="02020603050405020304" pitchFamily="18" charset="0"/>
                        <a:ea typeface="Times New Roman" panose="02020603050405020304" pitchFamily="18" charset="0"/>
                      </a:endParaRPr>
                    </a:p>
                  </a:txBody>
                  <a:tcPr marL="43524" marR="43524" marT="0" marB="0" anchor="ctr"/>
                </a:tc>
                <a:tc>
                  <a:txBody>
                    <a:bodyPr/>
                    <a:lstStyle/>
                    <a:p>
                      <a:pPr algn="ctr"/>
                      <a:r>
                        <a:rPr lang="tr-TR" sz="1200">
                          <a:effectLst/>
                        </a:rPr>
                        <a:t>ADET</a:t>
                      </a:r>
                      <a:endParaRPr lang="tr-TR" sz="1200">
                        <a:effectLst/>
                        <a:latin typeface="Times New Roman" panose="02020603050405020304" pitchFamily="18" charset="0"/>
                        <a:ea typeface="Times New Roman" panose="02020603050405020304" pitchFamily="18" charset="0"/>
                      </a:endParaRPr>
                    </a:p>
                  </a:txBody>
                  <a:tcPr marL="43524" marR="43524" marT="0" marB="0" anchor="ctr"/>
                </a:tc>
                <a:extLst>
                  <a:ext uri="{0D108BD9-81ED-4DB2-BD59-A6C34878D82A}">
                    <a16:rowId xmlns:a16="http://schemas.microsoft.com/office/drawing/2014/main" val="318035513"/>
                  </a:ext>
                </a:extLst>
              </a:tr>
              <a:tr h="245888">
                <a:tc gridSpan="2">
                  <a:txBody>
                    <a:bodyPr/>
                    <a:lstStyle/>
                    <a:p>
                      <a:pPr algn="ctr"/>
                      <a:r>
                        <a:rPr lang="tr-TR" sz="1200">
                          <a:effectLst/>
                        </a:rPr>
                        <a:t>Büro Makineleri Grubu</a:t>
                      </a:r>
                      <a:endParaRPr lang="tr-TR" sz="1200">
                        <a:effectLst/>
                        <a:latin typeface="Times New Roman" panose="02020603050405020304" pitchFamily="18" charset="0"/>
                        <a:ea typeface="Times New Roman" panose="02020603050405020304" pitchFamily="18" charset="0"/>
                      </a:endParaRPr>
                    </a:p>
                  </a:txBody>
                  <a:tcPr marL="43524" marR="43524" marT="0" marB="0" anchor="ctr"/>
                </a:tc>
                <a:tc hMerge="1">
                  <a:txBody>
                    <a:bodyPr/>
                    <a:lstStyle/>
                    <a:p>
                      <a:endParaRPr lang="tr-TR"/>
                    </a:p>
                  </a:txBody>
                  <a:tcPr/>
                </a:tc>
                <a:extLst>
                  <a:ext uri="{0D108BD9-81ED-4DB2-BD59-A6C34878D82A}">
                    <a16:rowId xmlns:a16="http://schemas.microsoft.com/office/drawing/2014/main" val="2950867768"/>
                  </a:ext>
                </a:extLst>
              </a:tr>
              <a:tr h="245888">
                <a:tc>
                  <a:txBody>
                    <a:bodyPr/>
                    <a:lstStyle/>
                    <a:p>
                      <a:pPr algn="just"/>
                      <a:r>
                        <a:rPr lang="tr-TR" sz="1200">
                          <a:effectLst/>
                        </a:rPr>
                        <a:t>Bilgisayar ve Sunucular</a:t>
                      </a:r>
                      <a:endParaRPr lang="tr-TR" sz="1200">
                        <a:effectLst/>
                        <a:latin typeface="Times New Roman" panose="02020603050405020304" pitchFamily="18" charset="0"/>
                        <a:ea typeface="Times New Roman" panose="02020603050405020304" pitchFamily="18" charset="0"/>
                      </a:endParaRPr>
                    </a:p>
                  </a:txBody>
                  <a:tcPr marL="43524" marR="43524" marT="0" marB="0" anchor="ctr"/>
                </a:tc>
                <a:tc>
                  <a:txBody>
                    <a:bodyPr/>
                    <a:lstStyle/>
                    <a:p>
                      <a:pPr algn="ctr"/>
                      <a:r>
                        <a:rPr lang="tr-TR" sz="1200">
                          <a:effectLst/>
                        </a:rPr>
                        <a:t>80</a:t>
                      </a:r>
                      <a:endParaRPr lang="tr-TR" sz="1200">
                        <a:effectLst/>
                        <a:latin typeface="Times New Roman" panose="02020603050405020304" pitchFamily="18" charset="0"/>
                        <a:ea typeface="Times New Roman" panose="02020603050405020304" pitchFamily="18" charset="0"/>
                      </a:endParaRPr>
                    </a:p>
                  </a:txBody>
                  <a:tcPr marL="43524" marR="43524" marT="0" marB="0" anchor="ctr"/>
                </a:tc>
                <a:extLst>
                  <a:ext uri="{0D108BD9-81ED-4DB2-BD59-A6C34878D82A}">
                    <a16:rowId xmlns:a16="http://schemas.microsoft.com/office/drawing/2014/main" val="1509699696"/>
                  </a:ext>
                </a:extLst>
              </a:tr>
              <a:tr h="245888">
                <a:tc>
                  <a:txBody>
                    <a:bodyPr/>
                    <a:lstStyle/>
                    <a:p>
                      <a:pPr algn="just"/>
                      <a:r>
                        <a:rPr lang="tr-TR" sz="1200">
                          <a:effectLst/>
                        </a:rPr>
                        <a:t>Bilgisayar Çevre Birimleri</a:t>
                      </a:r>
                      <a:endParaRPr lang="tr-TR" sz="1200">
                        <a:effectLst/>
                        <a:latin typeface="Times New Roman" panose="02020603050405020304" pitchFamily="18" charset="0"/>
                        <a:ea typeface="Times New Roman" panose="02020603050405020304" pitchFamily="18" charset="0"/>
                      </a:endParaRPr>
                    </a:p>
                  </a:txBody>
                  <a:tcPr marL="43524" marR="43524" marT="0" marB="0" anchor="ctr"/>
                </a:tc>
                <a:tc>
                  <a:txBody>
                    <a:bodyPr/>
                    <a:lstStyle/>
                    <a:p>
                      <a:pPr algn="ctr"/>
                      <a:r>
                        <a:rPr lang="tr-TR" sz="1200">
                          <a:effectLst/>
                        </a:rPr>
                        <a:t>28</a:t>
                      </a:r>
                      <a:endParaRPr lang="tr-TR" sz="1200">
                        <a:effectLst/>
                        <a:latin typeface="Times New Roman" panose="02020603050405020304" pitchFamily="18" charset="0"/>
                        <a:ea typeface="Times New Roman" panose="02020603050405020304" pitchFamily="18" charset="0"/>
                      </a:endParaRPr>
                    </a:p>
                  </a:txBody>
                  <a:tcPr marL="43524" marR="43524" marT="0" marB="0" anchor="ctr"/>
                </a:tc>
                <a:extLst>
                  <a:ext uri="{0D108BD9-81ED-4DB2-BD59-A6C34878D82A}">
                    <a16:rowId xmlns:a16="http://schemas.microsoft.com/office/drawing/2014/main" val="1614067019"/>
                  </a:ext>
                </a:extLst>
              </a:tr>
              <a:tr h="245888">
                <a:tc>
                  <a:txBody>
                    <a:bodyPr/>
                    <a:lstStyle/>
                    <a:p>
                      <a:pPr algn="just"/>
                      <a:r>
                        <a:rPr lang="tr-TR" sz="1200">
                          <a:effectLst/>
                        </a:rPr>
                        <a:t>Teksir ve Çoğaltma Makineleri</a:t>
                      </a:r>
                      <a:endParaRPr lang="tr-TR" sz="1200">
                        <a:effectLst/>
                        <a:latin typeface="Times New Roman" panose="02020603050405020304" pitchFamily="18" charset="0"/>
                        <a:ea typeface="Times New Roman" panose="02020603050405020304" pitchFamily="18" charset="0"/>
                      </a:endParaRPr>
                    </a:p>
                  </a:txBody>
                  <a:tcPr marL="43524" marR="43524" marT="0" marB="0" anchor="ctr"/>
                </a:tc>
                <a:tc>
                  <a:txBody>
                    <a:bodyPr/>
                    <a:lstStyle/>
                    <a:p>
                      <a:pPr algn="ctr"/>
                      <a:r>
                        <a:rPr lang="tr-TR" sz="1200">
                          <a:effectLst/>
                        </a:rPr>
                        <a:t>1</a:t>
                      </a:r>
                      <a:endParaRPr lang="tr-TR" sz="1200">
                        <a:effectLst/>
                        <a:latin typeface="Times New Roman" panose="02020603050405020304" pitchFamily="18" charset="0"/>
                        <a:ea typeface="Times New Roman" panose="02020603050405020304" pitchFamily="18" charset="0"/>
                      </a:endParaRPr>
                    </a:p>
                  </a:txBody>
                  <a:tcPr marL="43524" marR="43524" marT="0" marB="0" anchor="ctr"/>
                </a:tc>
                <a:extLst>
                  <a:ext uri="{0D108BD9-81ED-4DB2-BD59-A6C34878D82A}">
                    <a16:rowId xmlns:a16="http://schemas.microsoft.com/office/drawing/2014/main" val="3015464881"/>
                  </a:ext>
                </a:extLst>
              </a:tr>
              <a:tr h="245888">
                <a:tc>
                  <a:txBody>
                    <a:bodyPr/>
                    <a:lstStyle/>
                    <a:p>
                      <a:pPr algn="just"/>
                      <a:r>
                        <a:rPr lang="tr-TR" sz="1200">
                          <a:effectLst/>
                        </a:rPr>
                        <a:t>Haberleşme Cihazları (Telefon makinesi)</a:t>
                      </a:r>
                      <a:endParaRPr lang="tr-TR" sz="1200">
                        <a:effectLst/>
                        <a:latin typeface="Times New Roman" panose="02020603050405020304" pitchFamily="18" charset="0"/>
                        <a:ea typeface="Times New Roman" panose="02020603050405020304" pitchFamily="18" charset="0"/>
                      </a:endParaRPr>
                    </a:p>
                  </a:txBody>
                  <a:tcPr marL="43524" marR="43524" marT="0" marB="0" anchor="ctr"/>
                </a:tc>
                <a:tc>
                  <a:txBody>
                    <a:bodyPr/>
                    <a:lstStyle/>
                    <a:p>
                      <a:pPr algn="ctr"/>
                      <a:r>
                        <a:rPr lang="tr-TR" sz="1200">
                          <a:effectLst/>
                        </a:rPr>
                        <a:t>40</a:t>
                      </a:r>
                      <a:endParaRPr lang="tr-TR" sz="1200">
                        <a:effectLst/>
                        <a:latin typeface="Times New Roman" panose="02020603050405020304" pitchFamily="18" charset="0"/>
                        <a:ea typeface="Times New Roman" panose="02020603050405020304" pitchFamily="18" charset="0"/>
                      </a:endParaRPr>
                    </a:p>
                  </a:txBody>
                  <a:tcPr marL="43524" marR="43524" marT="0" marB="0" anchor="ctr"/>
                </a:tc>
                <a:extLst>
                  <a:ext uri="{0D108BD9-81ED-4DB2-BD59-A6C34878D82A}">
                    <a16:rowId xmlns:a16="http://schemas.microsoft.com/office/drawing/2014/main" val="218279078"/>
                  </a:ext>
                </a:extLst>
              </a:tr>
              <a:tr h="245888">
                <a:tc gridSpan="2">
                  <a:txBody>
                    <a:bodyPr/>
                    <a:lstStyle/>
                    <a:p>
                      <a:pPr algn="ctr"/>
                      <a:r>
                        <a:rPr lang="tr-TR" sz="1200">
                          <a:effectLst/>
                        </a:rPr>
                        <a:t>Mobilyalar Grubu</a:t>
                      </a:r>
                      <a:endParaRPr lang="tr-TR" sz="1200">
                        <a:effectLst/>
                        <a:latin typeface="Times New Roman" panose="02020603050405020304" pitchFamily="18" charset="0"/>
                        <a:ea typeface="Times New Roman" panose="02020603050405020304" pitchFamily="18" charset="0"/>
                      </a:endParaRPr>
                    </a:p>
                  </a:txBody>
                  <a:tcPr marL="43524" marR="43524" marT="0" marB="0" anchor="ctr"/>
                </a:tc>
                <a:tc hMerge="1">
                  <a:txBody>
                    <a:bodyPr/>
                    <a:lstStyle/>
                    <a:p>
                      <a:endParaRPr lang="tr-TR"/>
                    </a:p>
                  </a:txBody>
                  <a:tcPr/>
                </a:tc>
                <a:extLst>
                  <a:ext uri="{0D108BD9-81ED-4DB2-BD59-A6C34878D82A}">
                    <a16:rowId xmlns:a16="http://schemas.microsoft.com/office/drawing/2014/main" val="63947453"/>
                  </a:ext>
                </a:extLst>
              </a:tr>
              <a:tr h="245888">
                <a:tc>
                  <a:txBody>
                    <a:bodyPr/>
                    <a:lstStyle/>
                    <a:p>
                      <a:pPr algn="just"/>
                      <a:r>
                        <a:rPr lang="tr-TR" sz="1200">
                          <a:effectLst/>
                        </a:rPr>
                        <a:t>Büro Mobilyaları</a:t>
                      </a:r>
                      <a:endParaRPr lang="tr-TR" sz="1200">
                        <a:effectLst/>
                        <a:latin typeface="Times New Roman" panose="02020603050405020304" pitchFamily="18" charset="0"/>
                        <a:ea typeface="Times New Roman" panose="02020603050405020304" pitchFamily="18" charset="0"/>
                      </a:endParaRPr>
                    </a:p>
                  </a:txBody>
                  <a:tcPr marL="43524" marR="43524" marT="0" marB="0" anchor="ctr"/>
                </a:tc>
                <a:tc>
                  <a:txBody>
                    <a:bodyPr/>
                    <a:lstStyle/>
                    <a:p>
                      <a:pPr algn="ctr"/>
                      <a:r>
                        <a:rPr lang="tr-TR" sz="1200">
                          <a:effectLst/>
                        </a:rPr>
                        <a:t>178</a:t>
                      </a:r>
                      <a:endParaRPr lang="tr-TR" sz="1200">
                        <a:effectLst/>
                        <a:latin typeface="Times New Roman" panose="02020603050405020304" pitchFamily="18" charset="0"/>
                        <a:ea typeface="Times New Roman" panose="02020603050405020304" pitchFamily="18" charset="0"/>
                      </a:endParaRPr>
                    </a:p>
                  </a:txBody>
                  <a:tcPr marL="43524" marR="43524" marT="0" marB="0" anchor="ctr"/>
                </a:tc>
                <a:extLst>
                  <a:ext uri="{0D108BD9-81ED-4DB2-BD59-A6C34878D82A}">
                    <a16:rowId xmlns:a16="http://schemas.microsoft.com/office/drawing/2014/main" val="982967636"/>
                  </a:ext>
                </a:extLst>
              </a:tr>
              <a:tr h="245888">
                <a:tc gridSpan="2">
                  <a:txBody>
                    <a:bodyPr/>
                    <a:lstStyle/>
                    <a:p>
                      <a:pPr algn="ctr"/>
                      <a:r>
                        <a:rPr lang="tr-TR" sz="1200">
                          <a:effectLst/>
                        </a:rPr>
                        <a:t>Yedek Parçalar Grubu</a:t>
                      </a:r>
                      <a:endParaRPr lang="tr-TR" sz="1200">
                        <a:effectLst/>
                        <a:latin typeface="Times New Roman" panose="02020603050405020304" pitchFamily="18" charset="0"/>
                        <a:ea typeface="Times New Roman" panose="02020603050405020304" pitchFamily="18" charset="0"/>
                      </a:endParaRPr>
                    </a:p>
                  </a:txBody>
                  <a:tcPr marL="43524" marR="43524" marT="0" marB="0" anchor="ctr"/>
                </a:tc>
                <a:tc hMerge="1">
                  <a:txBody>
                    <a:bodyPr/>
                    <a:lstStyle/>
                    <a:p>
                      <a:endParaRPr lang="tr-TR"/>
                    </a:p>
                  </a:txBody>
                  <a:tcPr/>
                </a:tc>
                <a:extLst>
                  <a:ext uri="{0D108BD9-81ED-4DB2-BD59-A6C34878D82A}">
                    <a16:rowId xmlns:a16="http://schemas.microsoft.com/office/drawing/2014/main" val="2657042958"/>
                  </a:ext>
                </a:extLst>
              </a:tr>
              <a:tr h="245888">
                <a:tc>
                  <a:txBody>
                    <a:bodyPr/>
                    <a:lstStyle/>
                    <a:p>
                      <a:pPr algn="just"/>
                      <a:r>
                        <a:rPr lang="tr-TR" sz="1200">
                          <a:effectLst/>
                        </a:rPr>
                        <a:t>Makineler ve Aletler Grubu Yedek Parçaları</a:t>
                      </a:r>
                      <a:endParaRPr lang="tr-TR" sz="1200">
                        <a:effectLst/>
                        <a:latin typeface="Times New Roman" panose="02020603050405020304" pitchFamily="18" charset="0"/>
                        <a:ea typeface="Times New Roman" panose="02020603050405020304" pitchFamily="18" charset="0"/>
                      </a:endParaRPr>
                    </a:p>
                  </a:txBody>
                  <a:tcPr marL="43524" marR="43524" marT="0" marB="0" anchor="ctr"/>
                </a:tc>
                <a:tc>
                  <a:txBody>
                    <a:bodyPr/>
                    <a:lstStyle/>
                    <a:p>
                      <a:pPr algn="ctr"/>
                      <a:r>
                        <a:rPr lang="tr-TR" sz="1200">
                          <a:effectLst/>
                        </a:rPr>
                        <a:t>--</a:t>
                      </a:r>
                      <a:endParaRPr lang="tr-TR" sz="1200">
                        <a:effectLst/>
                        <a:latin typeface="Times New Roman" panose="02020603050405020304" pitchFamily="18" charset="0"/>
                        <a:ea typeface="Times New Roman" panose="02020603050405020304" pitchFamily="18" charset="0"/>
                      </a:endParaRPr>
                    </a:p>
                  </a:txBody>
                  <a:tcPr marL="43524" marR="43524" marT="0" marB="0" anchor="ctr"/>
                </a:tc>
                <a:extLst>
                  <a:ext uri="{0D108BD9-81ED-4DB2-BD59-A6C34878D82A}">
                    <a16:rowId xmlns:a16="http://schemas.microsoft.com/office/drawing/2014/main" val="4252553677"/>
                  </a:ext>
                </a:extLst>
              </a:tr>
              <a:tr h="245888">
                <a:tc>
                  <a:txBody>
                    <a:bodyPr/>
                    <a:lstStyle/>
                    <a:p>
                      <a:pPr algn="just"/>
                      <a:r>
                        <a:rPr lang="tr-TR" sz="1200">
                          <a:effectLst/>
                        </a:rPr>
                        <a:t>Cihazlar ve Aletler Grubu Yedek Parçaları</a:t>
                      </a:r>
                      <a:endParaRPr lang="tr-TR" sz="1200">
                        <a:effectLst/>
                        <a:latin typeface="Times New Roman" panose="02020603050405020304" pitchFamily="18" charset="0"/>
                        <a:ea typeface="Times New Roman" panose="02020603050405020304" pitchFamily="18" charset="0"/>
                      </a:endParaRPr>
                    </a:p>
                  </a:txBody>
                  <a:tcPr marL="43524" marR="43524" marT="0" marB="0" anchor="ctr"/>
                </a:tc>
                <a:tc>
                  <a:txBody>
                    <a:bodyPr/>
                    <a:lstStyle/>
                    <a:p>
                      <a:pPr algn="ctr"/>
                      <a:r>
                        <a:rPr lang="tr-TR" sz="1200">
                          <a:effectLst/>
                        </a:rPr>
                        <a:t>--</a:t>
                      </a:r>
                      <a:endParaRPr lang="tr-TR" sz="1200">
                        <a:effectLst/>
                        <a:latin typeface="Times New Roman" panose="02020603050405020304" pitchFamily="18" charset="0"/>
                        <a:ea typeface="Times New Roman" panose="02020603050405020304" pitchFamily="18" charset="0"/>
                      </a:endParaRPr>
                    </a:p>
                  </a:txBody>
                  <a:tcPr marL="43524" marR="43524" marT="0" marB="0" anchor="ctr"/>
                </a:tc>
                <a:extLst>
                  <a:ext uri="{0D108BD9-81ED-4DB2-BD59-A6C34878D82A}">
                    <a16:rowId xmlns:a16="http://schemas.microsoft.com/office/drawing/2014/main" val="1867246698"/>
                  </a:ext>
                </a:extLst>
              </a:tr>
              <a:tr h="245888">
                <a:tc>
                  <a:txBody>
                    <a:bodyPr/>
                    <a:lstStyle/>
                    <a:p>
                      <a:pPr algn="just"/>
                      <a:r>
                        <a:rPr lang="tr-TR" sz="1200">
                          <a:effectLst/>
                        </a:rPr>
                        <a:t>Su Tesisatı Yedek Parçaları</a:t>
                      </a:r>
                      <a:endParaRPr lang="tr-TR" sz="1200">
                        <a:effectLst/>
                        <a:latin typeface="Times New Roman" panose="02020603050405020304" pitchFamily="18" charset="0"/>
                        <a:ea typeface="Times New Roman" panose="02020603050405020304" pitchFamily="18" charset="0"/>
                      </a:endParaRPr>
                    </a:p>
                  </a:txBody>
                  <a:tcPr marL="43524" marR="43524" marT="0" marB="0" anchor="ctr"/>
                </a:tc>
                <a:tc>
                  <a:txBody>
                    <a:bodyPr/>
                    <a:lstStyle/>
                    <a:p>
                      <a:pPr algn="ctr"/>
                      <a:r>
                        <a:rPr lang="tr-TR" sz="1200" dirty="0">
                          <a:effectLst/>
                        </a:rPr>
                        <a:t>--</a:t>
                      </a:r>
                      <a:endParaRPr lang="tr-TR" sz="1200" dirty="0">
                        <a:effectLst/>
                        <a:latin typeface="Times New Roman" panose="02020603050405020304" pitchFamily="18" charset="0"/>
                        <a:ea typeface="Times New Roman" panose="02020603050405020304" pitchFamily="18" charset="0"/>
                      </a:endParaRPr>
                    </a:p>
                  </a:txBody>
                  <a:tcPr marL="43524" marR="43524" marT="0" marB="0" anchor="ctr"/>
                </a:tc>
                <a:extLst>
                  <a:ext uri="{0D108BD9-81ED-4DB2-BD59-A6C34878D82A}">
                    <a16:rowId xmlns:a16="http://schemas.microsoft.com/office/drawing/2014/main" val="1324884557"/>
                  </a:ext>
                </a:extLst>
              </a:tr>
            </a:tbl>
          </a:graphicData>
        </a:graphic>
      </p:graphicFrame>
      <p:sp>
        <p:nvSpPr>
          <p:cNvPr id="6" name="Başlık 1">
            <a:extLst>
              <a:ext uri="{FF2B5EF4-FFF2-40B4-BE49-F238E27FC236}">
                <a16:creationId xmlns:a16="http://schemas.microsoft.com/office/drawing/2014/main" id="{B28E101D-0C14-4F7A-9E29-6A5C16754FE2}"/>
              </a:ext>
            </a:extLst>
          </p:cNvPr>
          <p:cNvSpPr txBox="1">
            <a:spLocks/>
          </p:cNvSpPr>
          <p:nvPr/>
        </p:nvSpPr>
        <p:spPr>
          <a:xfrm>
            <a:off x="1078088" y="200377"/>
            <a:ext cx="9601200" cy="465667"/>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GB" sz="1800" b="1">
                <a:latin typeface="Arial" panose="020B0604020202020204" pitchFamily="34" charset="0"/>
                <a:ea typeface="Times New Roman" panose="02020603050405020304" pitchFamily="18" charset="0"/>
              </a:rPr>
              <a:t>3- BILGI VE TEKNOLOJIK KAYNAKLAR </a:t>
            </a:r>
            <a:endParaRPr lang="tr-TR" dirty="0"/>
          </a:p>
        </p:txBody>
      </p:sp>
      <p:sp>
        <p:nvSpPr>
          <p:cNvPr id="9" name="Metin kutusu 8">
            <a:extLst>
              <a:ext uri="{FF2B5EF4-FFF2-40B4-BE49-F238E27FC236}">
                <a16:creationId xmlns:a16="http://schemas.microsoft.com/office/drawing/2014/main" id="{8E4E5D4D-2814-42A4-9C9A-61194A5B885D}"/>
              </a:ext>
            </a:extLst>
          </p:cNvPr>
          <p:cNvSpPr txBox="1"/>
          <p:nvPr/>
        </p:nvSpPr>
        <p:spPr>
          <a:xfrm>
            <a:off x="1078087" y="549965"/>
            <a:ext cx="10639779" cy="646331"/>
          </a:xfrm>
          <a:prstGeom prst="rect">
            <a:avLst/>
          </a:prstGeom>
          <a:noFill/>
        </p:spPr>
        <p:txBody>
          <a:bodyPr wrap="square">
            <a:spAutoFit/>
          </a:bodyPr>
          <a:lstStyle/>
          <a:p>
            <a:pPr algn="just"/>
            <a:r>
              <a:rPr lang="tr-TR"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Başkanlığımızda</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bulunan</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taşınırlar</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ihtiyacımızı</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karşılayabilir</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durumda</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olup</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ofislerimizde</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kullanılan</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taşınırların</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listesi</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aşağıdaki</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tabloda</a:t>
            </a:r>
            <a:r>
              <a:rPr lang="en-GB" dirty="0">
                <a:solidFill>
                  <a:schemeClr val="tx1"/>
                </a:solidFill>
                <a:latin typeface="Times New Roman" pitchFamily="18" charset="0"/>
                <a:cs typeface="Times New Roman" pitchFamily="18" charset="0"/>
              </a:rPr>
              <a:t> </a:t>
            </a:r>
            <a:r>
              <a:rPr lang="en-GB" dirty="0" err="1">
                <a:solidFill>
                  <a:schemeClr val="tx1"/>
                </a:solidFill>
                <a:latin typeface="Times New Roman" pitchFamily="18" charset="0"/>
                <a:cs typeface="Times New Roman" pitchFamily="18" charset="0"/>
              </a:rPr>
              <a:t>gösterilmiştir</a:t>
            </a:r>
            <a:r>
              <a:rPr lang="en-GB" dirty="0">
                <a:solidFill>
                  <a:schemeClr val="tx1"/>
                </a:solidFill>
                <a:latin typeface="Times New Roman" pitchFamily="18" charset="0"/>
                <a:cs typeface="Times New Roman" pitchFamily="18" charset="0"/>
              </a:rPr>
              <a:t>. </a:t>
            </a:r>
            <a:endParaRPr lang="tr-TR"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666162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904F4A-3CEC-4421-9C67-08C2538D5B2F}"/>
              </a:ext>
            </a:extLst>
          </p:cNvPr>
          <p:cNvSpPr>
            <a:spLocks noGrp="1"/>
          </p:cNvSpPr>
          <p:nvPr>
            <p:ph type="title"/>
          </p:nvPr>
        </p:nvSpPr>
        <p:spPr>
          <a:xfrm>
            <a:off x="1078088" y="200378"/>
            <a:ext cx="9601200" cy="409222"/>
          </a:xfrm>
        </p:spPr>
        <p:txBody>
          <a:bodyPr>
            <a:normAutofit fontScale="90000"/>
          </a:bodyPr>
          <a:lstStyle/>
          <a:p>
            <a:r>
              <a:rPr lang="en-GB" sz="1800" b="1" i="0" cap="small" spc="25" dirty="0">
                <a:solidFill>
                  <a:schemeClr val="tx1"/>
                </a:solidFill>
                <a:effectLst/>
                <a:latin typeface="Times New Roman" panose="02020603050405020304" pitchFamily="18" charset="0"/>
                <a:ea typeface="Times New Roman" panose="02020603050405020304" pitchFamily="18" charset="0"/>
              </a:rPr>
              <a:t>4- </a:t>
            </a:r>
            <a:r>
              <a:rPr lang="en-GB" sz="1800" b="1" i="0" dirty="0">
                <a:solidFill>
                  <a:schemeClr val="tx1"/>
                </a:solidFill>
                <a:effectLst/>
                <a:latin typeface="Arial" panose="020B0604020202020204" pitchFamily="34" charset="0"/>
                <a:ea typeface="Times New Roman" panose="02020603050405020304" pitchFamily="18" charset="0"/>
              </a:rPr>
              <a:t>İNSAN </a:t>
            </a:r>
            <a:r>
              <a:rPr lang="en-GB" sz="1800" b="1" i="0" dirty="0">
                <a:effectLst/>
                <a:latin typeface="Arial" panose="020B0604020202020204" pitchFamily="34" charset="0"/>
                <a:ea typeface="Times New Roman" panose="02020603050405020304" pitchFamily="18" charset="0"/>
              </a:rPr>
              <a:t>KAYNAKLARI</a:t>
            </a:r>
            <a:br>
              <a:rPr lang="tr-TR" sz="1800" b="1" i="1" dirty="0">
                <a:effectLst/>
                <a:latin typeface="Arial" panose="020B0604020202020204" pitchFamily="34" charset="0"/>
                <a:ea typeface="Times New Roman" panose="02020603050405020304" pitchFamily="18" charset="0"/>
              </a:rPr>
            </a:br>
            <a:endParaRPr lang="tr-TR" dirty="0"/>
          </a:p>
        </p:txBody>
      </p:sp>
      <p:pic>
        <p:nvPicPr>
          <p:cNvPr id="2050" name="Grafik 1">
            <a:extLst>
              <a:ext uri="{FF2B5EF4-FFF2-40B4-BE49-F238E27FC236}">
                <a16:creationId xmlns:a16="http://schemas.microsoft.com/office/drawing/2014/main" id="{B481F09C-E862-43F2-A35E-711042F3801E}"/>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6026" y="746125"/>
            <a:ext cx="4802013" cy="268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o 5">
            <a:extLst>
              <a:ext uri="{FF2B5EF4-FFF2-40B4-BE49-F238E27FC236}">
                <a16:creationId xmlns:a16="http://schemas.microsoft.com/office/drawing/2014/main" id="{5387D866-985E-4CF2-A5E9-2B01F650A6A2}"/>
              </a:ext>
            </a:extLst>
          </p:cNvPr>
          <p:cNvGraphicFramePr>
            <a:graphicFrameLocks noGrp="1"/>
          </p:cNvGraphicFramePr>
          <p:nvPr>
            <p:extLst>
              <p:ext uri="{D42A27DB-BD31-4B8C-83A1-F6EECF244321}">
                <p14:modId xmlns:p14="http://schemas.microsoft.com/office/powerpoint/2010/main" val="1047500933"/>
              </p:ext>
            </p:extLst>
          </p:nvPr>
        </p:nvGraphicFramePr>
        <p:xfrm>
          <a:off x="887587" y="3633986"/>
          <a:ext cx="4802013" cy="2326549"/>
        </p:xfrm>
        <a:graphic>
          <a:graphicData uri="http://schemas.openxmlformats.org/drawingml/2006/table">
            <a:tbl>
              <a:tblPr>
                <a:tableStyleId>{C4B1156A-380E-4F78-BDF5-A606A8083BF9}</a:tableStyleId>
              </a:tblPr>
              <a:tblGrid>
                <a:gridCol w="2370459">
                  <a:extLst>
                    <a:ext uri="{9D8B030D-6E8A-4147-A177-3AD203B41FA5}">
                      <a16:colId xmlns:a16="http://schemas.microsoft.com/office/drawing/2014/main" val="1805794503"/>
                    </a:ext>
                  </a:extLst>
                </a:gridCol>
                <a:gridCol w="2431554">
                  <a:extLst>
                    <a:ext uri="{9D8B030D-6E8A-4147-A177-3AD203B41FA5}">
                      <a16:colId xmlns:a16="http://schemas.microsoft.com/office/drawing/2014/main" val="2072511970"/>
                    </a:ext>
                  </a:extLst>
                </a:gridCol>
              </a:tblGrid>
              <a:tr h="489019">
                <a:tc gridSpan="2">
                  <a:txBody>
                    <a:bodyPr/>
                    <a:lstStyle/>
                    <a:p>
                      <a:pPr algn="ctr" fontAlgn="ctr"/>
                      <a:r>
                        <a:rPr lang="tr-TR" sz="1200" b="1" u="none" strike="noStrike" dirty="0">
                          <a:effectLst/>
                        </a:rPr>
                        <a:t>İdari Personel</a:t>
                      </a:r>
                      <a:endParaRPr lang="tr-TR" sz="1200" b="1" i="0" u="none" strike="noStrike" dirty="0">
                        <a:solidFill>
                          <a:srgbClr val="000000"/>
                        </a:solidFill>
                        <a:effectLst/>
                        <a:latin typeface="Arial" panose="020B0604020202020204" pitchFamily="34" charset="0"/>
                      </a:endParaRPr>
                    </a:p>
                  </a:txBody>
                  <a:tcPr marL="0" marR="0" marT="0" marB="0" anchor="ctr"/>
                </a:tc>
                <a:tc hMerge="1">
                  <a:txBody>
                    <a:bodyPr/>
                    <a:lstStyle/>
                    <a:p>
                      <a:endParaRPr lang="tr-TR"/>
                    </a:p>
                  </a:txBody>
                  <a:tcPr/>
                </a:tc>
                <a:extLst>
                  <a:ext uri="{0D108BD9-81ED-4DB2-BD59-A6C34878D82A}">
                    <a16:rowId xmlns:a16="http://schemas.microsoft.com/office/drawing/2014/main" val="4260290744"/>
                  </a:ext>
                </a:extLst>
              </a:tr>
              <a:tr h="296376">
                <a:tc>
                  <a:txBody>
                    <a:bodyPr/>
                    <a:lstStyle/>
                    <a:p>
                      <a:pPr algn="ctr" fontAlgn="ctr"/>
                      <a:r>
                        <a:rPr lang="tr-TR" sz="1200" u="none" strike="noStrike" dirty="0">
                          <a:effectLst/>
                        </a:rPr>
                        <a:t>Genel İdari Hizmetler</a:t>
                      </a:r>
                      <a:endParaRPr lang="tr-TR" sz="12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tr-TR" sz="1200" u="none" strike="noStrike">
                          <a:effectLst/>
                        </a:rPr>
                        <a:t>2</a:t>
                      </a:r>
                      <a:endParaRPr lang="tr-TR" sz="12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531790933"/>
                  </a:ext>
                </a:extLst>
              </a:tr>
              <a:tr h="296376">
                <a:tc>
                  <a:txBody>
                    <a:bodyPr/>
                    <a:lstStyle/>
                    <a:p>
                      <a:pPr algn="ctr" fontAlgn="ctr"/>
                      <a:r>
                        <a:rPr lang="tr-TR" sz="1200" u="none" strike="noStrike" dirty="0">
                          <a:effectLst/>
                        </a:rPr>
                        <a:t>Teknik Hizmetleri Sınıfı</a:t>
                      </a:r>
                      <a:endParaRPr lang="tr-TR" sz="12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tr-TR" sz="1200" u="none" strike="noStrike">
                          <a:effectLst/>
                        </a:rPr>
                        <a:t>36</a:t>
                      </a:r>
                      <a:endParaRPr lang="tr-TR" sz="12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170173891"/>
                  </a:ext>
                </a:extLst>
              </a:tr>
              <a:tr h="296376">
                <a:tc>
                  <a:txBody>
                    <a:bodyPr/>
                    <a:lstStyle/>
                    <a:p>
                      <a:pPr algn="ctr" fontAlgn="ctr"/>
                      <a:r>
                        <a:rPr lang="tr-TR" sz="1200" u="none" strike="noStrike" dirty="0">
                          <a:effectLst/>
                        </a:rPr>
                        <a:t>Yardımcı Hizmetler Sınıfı</a:t>
                      </a:r>
                      <a:endParaRPr lang="tr-TR" sz="12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tr-TR" sz="1200" u="none" strike="noStrike">
                          <a:effectLst/>
                        </a:rPr>
                        <a:t>4</a:t>
                      </a:r>
                      <a:endParaRPr lang="tr-TR" sz="12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392151280"/>
                  </a:ext>
                </a:extLst>
              </a:tr>
              <a:tr h="296376">
                <a:tc>
                  <a:txBody>
                    <a:bodyPr/>
                    <a:lstStyle/>
                    <a:p>
                      <a:pPr algn="ctr" fontAlgn="ctr"/>
                      <a:r>
                        <a:rPr lang="tr-TR" sz="1200" u="none" strike="noStrike" dirty="0">
                          <a:effectLst/>
                        </a:rPr>
                        <a:t>Akademik Personel</a:t>
                      </a:r>
                      <a:endParaRPr lang="tr-TR" sz="12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tr-TR" sz="1200" u="none" strike="noStrike">
                          <a:effectLst/>
                        </a:rPr>
                        <a:t>1</a:t>
                      </a:r>
                      <a:endParaRPr lang="tr-TR" sz="1200" b="0" i="0" u="none" strike="noStrike">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4004696102"/>
                  </a:ext>
                </a:extLst>
              </a:tr>
              <a:tr h="326013">
                <a:tc>
                  <a:txBody>
                    <a:bodyPr/>
                    <a:lstStyle/>
                    <a:p>
                      <a:pPr algn="ctr" fontAlgn="b"/>
                      <a:r>
                        <a:rPr lang="tr-TR" sz="1200" u="none" strike="noStrike" dirty="0">
                          <a:effectLst/>
                        </a:rPr>
                        <a:t>Sürekli İşçi</a:t>
                      </a:r>
                      <a:endParaRPr lang="tr-TR" sz="1200" b="0"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tr-TR" sz="1200" u="none" strike="noStrike">
                          <a:effectLst/>
                        </a:rPr>
                        <a:t>13</a:t>
                      </a:r>
                      <a:endParaRPr lang="tr-TR" sz="12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3957579181"/>
                  </a:ext>
                </a:extLst>
              </a:tr>
              <a:tr h="326013">
                <a:tc>
                  <a:txBody>
                    <a:bodyPr/>
                    <a:lstStyle/>
                    <a:p>
                      <a:pPr algn="ctr" fontAlgn="ctr"/>
                      <a:r>
                        <a:rPr lang="tr-TR" sz="1200" b="1" u="none" strike="noStrike" dirty="0">
                          <a:effectLst/>
                        </a:rPr>
                        <a:t>Toplam</a:t>
                      </a:r>
                      <a:endParaRPr lang="tr-TR" sz="1200" b="1" i="0" u="none" strike="noStrike" dirty="0">
                        <a:solidFill>
                          <a:srgbClr val="000000"/>
                        </a:solidFill>
                        <a:effectLst/>
                        <a:latin typeface="Arial" panose="020B0604020202020204" pitchFamily="34" charset="0"/>
                      </a:endParaRPr>
                    </a:p>
                  </a:txBody>
                  <a:tcPr marL="0" marR="0" marT="0" marB="0" anchor="ctr"/>
                </a:tc>
                <a:tc>
                  <a:txBody>
                    <a:bodyPr/>
                    <a:lstStyle/>
                    <a:p>
                      <a:pPr algn="ctr" fontAlgn="ctr"/>
                      <a:r>
                        <a:rPr lang="tr-TR" sz="1200" b="1" u="none" strike="noStrike" dirty="0">
                          <a:effectLst/>
                        </a:rPr>
                        <a:t>56</a:t>
                      </a:r>
                      <a:endParaRPr lang="tr-TR" sz="1200" b="1"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675031122"/>
                  </a:ext>
                </a:extLst>
              </a:tr>
            </a:tbl>
          </a:graphicData>
        </a:graphic>
      </p:graphicFrame>
      <p:sp>
        <p:nvSpPr>
          <p:cNvPr id="9" name="Metin kutusu 8">
            <a:extLst>
              <a:ext uri="{FF2B5EF4-FFF2-40B4-BE49-F238E27FC236}">
                <a16:creationId xmlns:a16="http://schemas.microsoft.com/office/drawing/2014/main" id="{2FA79E8B-64B0-4D80-9E44-DA1FAAB308E1}"/>
              </a:ext>
            </a:extLst>
          </p:cNvPr>
          <p:cNvSpPr txBox="1"/>
          <p:nvPr/>
        </p:nvSpPr>
        <p:spPr>
          <a:xfrm>
            <a:off x="6096000" y="332094"/>
            <a:ext cx="5688039" cy="6193811"/>
          </a:xfrm>
          <a:prstGeom prst="rect">
            <a:avLst/>
          </a:prstGeom>
          <a:noFill/>
        </p:spPr>
        <p:txBody>
          <a:bodyPr wrap="square">
            <a:spAutoFit/>
          </a:bodyPr>
          <a:lstStyle/>
          <a:p>
            <a:pPr indent="449580" algn="just">
              <a:lnSpc>
                <a:spcPct val="150000"/>
              </a:lnSpc>
            </a:pPr>
            <a:r>
              <a:rPr lang="tr-TR" sz="1400" dirty="0">
                <a:effectLst/>
                <a:latin typeface="Times New Roman" panose="02020603050405020304" pitchFamily="18" charset="0"/>
                <a:ea typeface="Times New Roman" panose="02020603050405020304" pitchFamily="18" charset="0"/>
              </a:rPr>
              <a:t>Yapı İşleri ve Teknik Daire Başkanlığı; kuruluş amacına ve görev tanımına uygun olarak;</a:t>
            </a:r>
          </a:p>
          <a:p>
            <a:pPr indent="449580" algn="just">
              <a:lnSpc>
                <a:spcPct val="150000"/>
              </a:lnSpc>
            </a:pPr>
            <a:r>
              <a:rPr lang="tr-TR" sz="1400" dirty="0">
                <a:effectLst/>
                <a:latin typeface="Times New Roman" panose="02020603050405020304" pitchFamily="18" charset="0"/>
                <a:ea typeface="Times New Roman" panose="02020603050405020304" pitchFamily="18" charset="0"/>
              </a:rPr>
              <a:t> 1 Daire Başkanı (İnşaat Y. Mühendisi), </a:t>
            </a:r>
          </a:p>
          <a:p>
            <a:pPr indent="449580" algn="just">
              <a:lnSpc>
                <a:spcPct val="150000"/>
              </a:lnSpc>
            </a:pPr>
            <a:r>
              <a:rPr lang="tr-TR" sz="1400" dirty="0">
                <a:effectLst/>
                <a:latin typeface="Times New Roman" panose="02020603050405020304" pitchFamily="18" charset="0"/>
                <a:ea typeface="Times New Roman" panose="02020603050405020304" pitchFamily="18" charset="0"/>
              </a:rPr>
              <a:t>1 Şube Müdürü, </a:t>
            </a:r>
          </a:p>
          <a:p>
            <a:pPr indent="449580" algn="just">
              <a:lnSpc>
                <a:spcPct val="150000"/>
              </a:lnSpc>
            </a:pPr>
            <a:r>
              <a:rPr lang="tr-TR" sz="1400" dirty="0">
                <a:effectLst/>
                <a:latin typeface="Times New Roman" panose="02020603050405020304" pitchFamily="18" charset="0"/>
                <a:ea typeface="Times New Roman" panose="02020603050405020304" pitchFamily="18" charset="0"/>
              </a:rPr>
              <a:t>6 Mühendis, </a:t>
            </a:r>
          </a:p>
          <a:p>
            <a:pPr indent="449580" algn="just">
              <a:lnSpc>
                <a:spcPct val="150000"/>
              </a:lnSpc>
            </a:pPr>
            <a:r>
              <a:rPr lang="tr-TR" sz="1400" dirty="0">
                <a:effectLst/>
                <a:latin typeface="Times New Roman" panose="02020603050405020304" pitchFamily="18" charset="0"/>
                <a:ea typeface="Times New Roman" panose="02020603050405020304" pitchFamily="18" charset="0"/>
              </a:rPr>
              <a:t>1 </a:t>
            </a:r>
            <a:r>
              <a:rPr lang="en-GB" sz="1400" dirty="0">
                <a:solidFill>
                  <a:srgbClr val="000000"/>
                </a:solidFill>
                <a:effectLst/>
                <a:latin typeface="Times New Roman" panose="02020603050405020304" pitchFamily="18" charset="0"/>
                <a:ea typeface="Times New Roman" panose="02020603050405020304" pitchFamily="18" charset="0"/>
              </a:rPr>
              <a:t>Elk. </a:t>
            </a:r>
            <a:r>
              <a:rPr lang="en-GB" sz="1400" dirty="0" err="1">
                <a:solidFill>
                  <a:srgbClr val="000000"/>
                </a:solidFill>
                <a:effectLst/>
                <a:latin typeface="Times New Roman" panose="02020603050405020304" pitchFamily="18" charset="0"/>
                <a:ea typeface="Times New Roman" panose="02020603050405020304" pitchFamily="18" charset="0"/>
              </a:rPr>
              <a:t>Elekt</a:t>
            </a:r>
            <a:r>
              <a:rPr lang="en-GB" sz="1400" dirty="0">
                <a:solidFill>
                  <a:srgbClr val="000000"/>
                </a:solidFill>
                <a:effectLst/>
                <a:latin typeface="Times New Roman" panose="02020603050405020304" pitchFamily="18" charset="0"/>
                <a:ea typeface="Times New Roman" panose="02020603050405020304" pitchFamily="18" charset="0"/>
              </a:rPr>
              <a:t>. Y. </a:t>
            </a:r>
            <a:r>
              <a:rPr lang="en-GB" sz="1400" dirty="0" err="1">
                <a:solidFill>
                  <a:srgbClr val="000000"/>
                </a:solidFill>
                <a:effectLst/>
                <a:latin typeface="Times New Roman" panose="02020603050405020304" pitchFamily="18" charset="0"/>
                <a:ea typeface="Times New Roman" panose="02020603050405020304" pitchFamily="18" charset="0"/>
              </a:rPr>
              <a:t>Mühendisi</a:t>
            </a:r>
            <a:r>
              <a:rPr lang="tr-TR" sz="1400" dirty="0">
                <a:effectLst/>
                <a:latin typeface="Times New Roman" panose="02020603050405020304" pitchFamily="18" charset="0"/>
                <a:ea typeface="Times New Roman" panose="02020603050405020304" pitchFamily="18" charset="0"/>
              </a:rPr>
              <a:t>, </a:t>
            </a:r>
          </a:p>
          <a:p>
            <a:pPr indent="449580" algn="just">
              <a:lnSpc>
                <a:spcPct val="150000"/>
              </a:lnSpc>
            </a:pPr>
            <a:r>
              <a:rPr lang="tr-TR" sz="1400" dirty="0">
                <a:effectLst/>
                <a:latin typeface="Times New Roman" panose="02020603050405020304" pitchFamily="18" charset="0"/>
                <a:ea typeface="Times New Roman" panose="02020603050405020304" pitchFamily="18" charset="0"/>
              </a:rPr>
              <a:t>1 İnşaat Y. Mühendisi, </a:t>
            </a:r>
          </a:p>
          <a:p>
            <a:pPr indent="449580" algn="just">
              <a:lnSpc>
                <a:spcPct val="150000"/>
              </a:lnSpc>
            </a:pPr>
            <a:r>
              <a:rPr lang="tr-TR" sz="1400" dirty="0">
                <a:effectLst/>
                <a:latin typeface="Times New Roman" panose="02020603050405020304" pitchFamily="18" charset="0"/>
                <a:ea typeface="Times New Roman" panose="02020603050405020304" pitchFamily="18" charset="0"/>
              </a:rPr>
              <a:t>1 Jeoloji Y. Mühendisi, </a:t>
            </a:r>
          </a:p>
          <a:p>
            <a:pPr indent="449580" algn="just">
              <a:lnSpc>
                <a:spcPct val="150000"/>
              </a:lnSpc>
            </a:pPr>
            <a:r>
              <a:rPr lang="tr-TR" sz="1400" dirty="0">
                <a:effectLst/>
                <a:latin typeface="Times New Roman" panose="02020603050405020304" pitchFamily="18" charset="0"/>
                <a:ea typeface="Times New Roman" panose="02020603050405020304" pitchFamily="18" charset="0"/>
              </a:rPr>
              <a:t>1 Orman Y. Mühendisi, </a:t>
            </a:r>
          </a:p>
          <a:p>
            <a:pPr indent="449580" algn="just">
              <a:lnSpc>
                <a:spcPct val="150000"/>
              </a:lnSpc>
            </a:pPr>
            <a:r>
              <a:rPr lang="tr-TR" sz="1400" dirty="0">
                <a:effectLst/>
                <a:latin typeface="Times New Roman" panose="02020603050405020304" pitchFamily="18" charset="0"/>
                <a:ea typeface="Times New Roman" panose="02020603050405020304" pitchFamily="18" charset="0"/>
              </a:rPr>
              <a:t>1 Çevre Mühendisi, </a:t>
            </a:r>
          </a:p>
          <a:p>
            <a:pPr indent="449580" algn="just">
              <a:lnSpc>
                <a:spcPct val="150000"/>
              </a:lnSpc>
            </a:pPr>
            <a:r>
              <a:rPr lang="tr-TR" sz="1400" dirty="0">
                <a:effectLst/>
                <a:latin typeface="Times New Roman" panose="02020603050405020304" pitchFamily="18" charset="0"/>
                <a:ea typeface="Times New Roman" panose="02020603050405020304" pitchFamily="18" charset="0"/>
              </a:rPr>
              <a:t>1 Y. Mimar, </a:t>
            </a:r>
          </a:p>
          <a:p>
            <a:pPr indent="449580" algn="just">
              <a:lnSpc>
                <a:spcPct val="150000"/>
              </a:lnSpc>
            </a:pPr>
            <a:r>
              <a:rPr lang="tr-TR" sz="1400" dirty="0">
                <a:effectLst/>
                <a:latin typeface="Times New Roman" panose="02020603050405020304" pitchFamily="18" charset="0"/>
                <a:ea typeface="Times New Roman" panose="02020603050405020304" pitchFamily="18" charset="0"/>
              </a:rPr>
              <a:t>1 Mimar, </a:t>
            </a:r>
          </a:p>
          <a:p>
            <a:pPr indent="449580" algn="just">
              <a:lnSpc>
                <a:spcPct val="150000"/>
              </a:lnSpc>
            </a:pPr>
            <a:r>
              <a:rPr lang="tr-TR" sz="1400" dirty="0">
                <a:effectLst/>
                <a:latin typeface="Times New Roman" panose="02020603050405020304" pitchFamily="18" charset="0"/>
                <a:ea typeface="Times New Roman" panose="02020603050405020304" pitchFamily="18" charset="0"/>
              </a:rPr>
              <a:t>1 Peyzaj Y. Mimarı ve </a:t>
            </a:r>
          </a:p>
          <a:p>
            <a:pPr indent="449580" algn="just">
              <a:lnSpc>
                <a:spcPct val="150000"/>
              </a:lnSpc>
            </a:pPr>
            <a:r>
              <a:rPr lang="tr-TR" sz="1400" dirty="0">
                <a:effectLst/>
                <a:latin typeface="Times New Roman" panose="02020603050405020304" pitchFamily="18" charset="0"/>
                <a:ea typeface="Times New Roman" panose="02020603050405020304" pitchFamily="18" charset="0"/>
              </a:rPr>
              <a:t>18 Teknik Hizmetler Sınıfı, </a:t>
            </a:r>
          </a:p>
          <a:p>
            <a:pPr indent="449580" algn="just">
              <a:lnSpc>
                <a:spcPct val="150000"/>
              </a:lnSpc>
            </a:pPr>
            <a:r>
              <a:rPr lang="tr-TR" sz="1400" dirty="0">
                <a:effectLst/>
                <a:latin typeface="Times New Roman" panose="02020603050405020304" pitchFamily="18" charset="0"/>
                <a:ea typeface="Times New Roman" panose="02020603050405020304" pitchFamily="18" charset="0"/>
              </a:rPr>
              <a:t>4 Sözleşmeli Teknik Hizmetler Sınıfı, </a:t>
            </a:r>
          </a:p>
          <a:p>
            <a:pPr indent="449580" algn="just">
              <a:lnSpc>
                <a:spcPct val="150000"/>
              </a:lnSpc>
            </a:pPr>
            <a:r>
              <a:rPr lang="tr-TR" sz="1400" dirty="0">
                <a:effectLst/>
                <a:latin typeface="Times New Roman" panose="02020603050405020304" pitchFamily="18" charset="0"/>
                <a:ea typeface="Times New Roman" panose="02020603050405020304" pitchFamily="18" charset="0"/>
              </a:rPr>
              <a:t>4 Yardımcı Hizmetler Sınıfı, </a:t>
            </a:r>
          </a:p>
          <a:p>
            <a:pPr indent="449580" algn="just">
              <a:lnSpc>
                <a:spcPct val="150000"/>
              </a:lnSpc>
            </a:pPr>
            <a:r>
              <a:rPr lang="tr-TR" sz="1400" dirty="0">
                <a:effectLst/>
                <a:latin typeface="Times New Roman" panose="02020603050405020304" pitchFamily="18" charset="0"/>
                <a:ea typeface="Times New Roman" panose="02020603050405020304" pitchFamily="18" charset="0"/>
              </a:rPr>
              <a:t>1 Genel İdari Hizmetler Sınıfı ve </a:t>
            </a:r>
          </a:p>
          <a:p>
            <a:pPr indent="449580" algn="just">
              <a:lnSpc>
                <a:spcPct val="150000"/>
              </a:lnSpc>
            </a:pPr>
            <a:r>
              <a:rPr lang="tr-TR" sz="1400" dirty="0">
                <a:effectLst/>
                <a:latin typeface="Times New Roman" panose="02020603050405020304" pitchFamily="18" charset="0"/>
                <a:ea typeface="Times New Roman" panose="02020603050405020304" pitchFamily="18" charset="0"/>
              </a:rPr>
              <a:t>13 adet sürekli işçi olmak üzere toplam 56 personel ile hizmet      vermektedir.</a:t>
            </a:r>
          </a:p>
        </p:txBody>
      </p:sp>
    </p:spTree>
    <p:extLst>
      <p:ext uri="{BB962C8B-B14F-4D97-AF65-F5344CB8AC3E}">
        <p14:creationId xmlns:p14="http://schemas.microsoft.com/office/powerpoint/2010/main" val="378854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9A204626-2220-4678-A939-FD94EA7B53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C9BEB92-163C-4B3A-8EC5-CFA695B241B2}"/>
              </a:ext>
            </a:extLst>
          </p:cNvPr>
          <p:cNvSpPr>
            <a:spLocks noGrp="1"/>
          </p:cNvSpPr>
          <p:nvPr>
            <p:ph type="title"/>
          </p:nvPr>
        </p:nvSpPr>
        <p:spPr>
          <a:xfrm>
            <a:off x="126829" y="152400"/>
            <a:ext cx="7130004" cy="599954"/>
          </a:xfrm>
        </p:spPr>
        <p:txBody>
          <a:bodyPr>
            <a:normAutofit/>
          </a:bodyPr>
          <a:lstStyle/>
          <a:p>
            <a:r>
              <a:rPr lang="en-GB" sz="1800" b="1" i="0" dirty="0">
                <a:effectLst/>
                <a:latin typeface="Times New Roman" panose="02020603050405020304" pitchFamily="18" charset="0"/>
                <a:ea typeface="Times New Roman" panose="02020603050405020304" pitchFamily="18" charset="0"/>
              </a:rPr>
              <a:t>4.1 </a:t>
            </a:r>
            <a:r>
              <a:rPr lang="en-GB" sz="1800" b="1" i="0" dirty="0" err="1">
                <a:effectLst/>
                <a:latin typeface="Times New Roman" panose="02020603050405020304" pitchFamily="18" charset="0"/>
                <a:ea typeface="Times New Roman" panose="02020603050405020304" pitchFamily="18" charset="0"/>
              </a:rPr>
              <a:t>İdari</a:t>
            </a:r>
            <a:r>
              <a:rPr lang="en-GB" sz="1800" b="1" i="0" dirty="0">
                <a:effectLst/>
                <a:latin typeface="Times New Roman" panose="02020603050405020304" pitchFamily="18" charset="0"/>
                <a:ea typeface="Times New Roman" panose="02020603050405020304" pitchFamily="18" charset="0"/>
              </a:rPr>
              <a:t> </a:t>
            </a:r>
            <a:r>
              <a:rPr lang="en-GB" sz="1800" b="1" i="0" dirty="0" err="1">
                <a:effectLst/>
                <a:latin typeface="Times New Roman" panose="02020603050405020304" pitchFamily="18" charset="0"/>
                <a:ea typeface="Times New Roman" panose="02020603050405020304" pitchFamily="18" charset="0"/>
              </a:rPr>
              <a:t>Personel</a:t>
            </a:r>
            <a:r>
              <a:rPr lang="en-GB" sz="1800" b="1" i="0" dirty="0">
                <a:effectLst/>
                <a:latin typeface="Times New Roman" panose="02020603050405020304" pitchFamily="18" charset="0"/>
                <a:ea typeface="Times New Roman" panose="02020603050405020304" pitchFamily="18" charset="0"/>
              </a:rPr>
              <a:t> (</a:t>
            </a:r>
            <a:r>
              <a:rPr lang="en-GB" sz="1800" b="1" i="0" dirty="0" err="1">
                <a:effectLst/>
                <a:latin typeface="Times New Roman" panose="02020603050405020304" pitchFamily="18" charset="0"/>
                <a:ea typeface="Times New Roman" panose="02020603050405020304" pitchFamily="18" charset="0"/>
              </a:rPr>
              <a:t>Hizmet</a:t>
            </a:r>
            <a:r>
              <a:rPr lang="en-GB" sz="1800" b="1" i="0" dirty="0">
                <a:effectLst/>
                <a:latin typeface="Times New Roman" panose="02020603050405020304" pitchFamily="18" charset="0"/>
                <a:ea typeface="Times New Roman" panose="02020603050405020304" pitchFamily="18" charset="0"/>
              </a:rPr>
              <a:t> </a:t>
            </a:r>
            <a:r>
              <a:rPr lang="en-GB" sz="1800" b="1" i="0" dirty="0" err="1">
                <a:effectLst/>
                <a:latin typeface="Times New Roman" panose="02020603050405020304" pitchFamily="18" charset="0"/>
                <a:ea typeface="Times New Roman" panose="02020603050405020304" pitchFamily="18" charset="0"/>
              </a:rPr>
              <a:t>Sınıfına</a:t>
            </a:r>
            <a:r>
              <a:rPr lang="en-GB" sz="1800" b="1" i="0" dirty="0">
                <a:effectLst/>
                <a:latin typeface="Times New Roman" panose="02020603050405020304" pitchFamily="18" charset="0"/>
                <a:ea typeface="Times New Roman" panose="02020603050405020304" pitchFamily="18" charset="0"/>
              </a:rPr>
              <a:t> </a:t>
            </a:r>
            <a:r>
              <a:rPr lang="en-GB" sz="1800" b="1" i="0" dirty="0" err="1">
                <a:effectLst/>
                <a:latin typeface="Times New Roman" panose="02020603050405020304" pitchFamily="18" charset="0"/>
                <a:ea typeface="Times New Roman" panose="02020603050405020304" pitchFamily="18" charset="0"/>
              </a:rPr>
              <a:t>Göre</a:t>
            </a:r>
            <a:r>
              <a:rPr lang="en-GB" sz="1800" b="1" i="0" dirty="0">
                <a:effectLst/>
                <a:latin typeface="Times New Roman" panose="02020603050405020304" pitchFamily="18" charset="0"/>
                <a:ea typeface="Times New Roman" panose="02020603050405020304" pitchFamily="18" charset="0"/>
              </a:rPr>
              <a:t> </a:t>
            </a:r>
            <a:r>
              <a:rPr lang="en-GB" sz="1800" b="1" i="0" dirty="0" err="1">
                <a:effectLst/>
                <a:latin typeface="Times New Roman" panose="02020603050405020304" pitchFamily="18" charset="0"/>
                <a:ea typeface="Times New Roman" panose="02020603050405020304" pitchFamily="18" charset="0"/>
              </a:rPr>
              <a:t>Dolu-Boş</a:t>
            </a:r>
            <a:r>
              <a:rPr lang="en-GB" sz="1800" b="1" i="0" dirty="0">
                <a:effectLst/>
                <a:latin typeface="Times New Roman" panose="02020603050405020304" pitchFamily="18" charset="0"/>
                <a:ea typeface="Times New Roman" panose="02020603050405020304" pitchFamily="18" charset="0"/>
              </a:rPr>
              <a:t> </a:t>
            </a:r>
            <a:r>
              <a:rPr lang="en-GB" sz="1800" b="1" i="0" dirty="0" err="1">
                <a:effectLst/>
                <a:latin typeface="Times New Roman" panose="02020603050405020304" pitchFamily="18" charset="0"/>
                <a:ea typeface="Times New Roman" panose="02020603050405020304" pitchFamily="18" charset="0"/>
              </a:rPr>
              <a:t>Kadro</a:t>
            </a:r>
            <a:r>
              <a:rPr lang="en-GB" sz="1800" b="1" i="0" dirty="0">
                <a:effectLst/>
                <a:latin typeface="Times New Roman" panose="02020603050405020304" pitchFamily="18" charset="0"/>
                <a:ea typeface="Times New Roman" panose="02020603050405020304" pitchFamily="18" charset="0"/>
              </a:rPr>
              <a:t> </a:t>
            </a:r>
            <a:r>
              <a:rPr lang="en-GB" sz="1800" b="1" i="0" dirty="0" err="1">
                <a:effectLst/>
                <a:latin typeface="Times New Roman" panose="02020603050405020304" pitchFamily="18" charset="0"/>
                <a:ea typeface="Times New Roman" panose="02020603050405020304" pitchFamily="18" charset="0"/>
              </a:rPr>
              <a:t>Sayısı</a:t>
            </a:r>
            <a:r>
              <a:rPr lang="en-GB" sz="1800" b="1" i="0" dirty="0">
                <a:effectLst/>
                <a:latin typeface="Times New Roman" panose="02020603050405020304" pitchFamily="18" charset="0"/>
                <a:ea typeface="Times New Roman" panose="02020603050405020304" pitchFamily="18" charset="0"/>
              </a:rPr>
              <a:t>)</a:t>
            </a:r>
            <a:endParaRPr lang="tr-TR" sz="1800" dirty="0"/>
          </a:p>
        </p:txBody>
      </p:sp>
      <p:sp>
        <p:nvSpPr>
          <p:cNvPr id="3" name="İçerik Yer Tutucusu 2">
            <a:extLst>
              <a:ext uri="{FF2B5EF4-FFF2-40B4-BE49-F238E27FC236}">
                <a16:creationId xmlns:a16="http://schemas.microsoft.com/office/drawing/2014/main" id="{A502B128-9F8C-447D-BF95-F3C0982A810E}"/>
              </a:ext>
            </a:extLst>
          </p:cNvPr>
          <p:cNvSpPr>
            <a:spLocks noGrp="1"/>
          </p:cNvSpPr>
          <p:nvPr>
            <p:ph idx="1"/>
          </p:nvPr>
        </p:nvSpPr>
        <p:spPr>
          <a:xfrm>
            <a:off x="126829" y="578734"/>
            <a:ext cx="7026325" cy="5874652"/>
          </a:xfrm>
        </p:spPr>
        <p:txBody>
          <a:bodyPr>
            <a:normAutofit/>
          </a:bodyPr>
          <a:lstStyle/>
          <a:p>
            <a:pPr marL="0" indent="0" algn="just">
              <a:buNone/>
            </a:pPr>
            <a:r>
              <a:rPr lang="en-GB" sz="1800" i="0" dirty="0" err="1">
                <a:effectLst/>
                <a:latin typeface="Times New Roman" panose="02020603050405020304" pitchFamily="18" charset="0"/>
                <a:ea typeface="Times New Roman" panose="02020603050405020304" pitchFamily="18" charset="0"/>
              </a:rPr>
              <a:t>Yapı</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İşleri</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ve</a:t>
            </a:r>
            <a:r>
              <a:rPr lang="en-GB" sz="1800" i="0" dirty="0">
                <a:effectLst/>
                <a:latin typeface="Times New Roman" panose="02020603050405020304" pitchFamily="18" charset="0"/>
                <a:ea typeface="Times New Roman" panose="02020603050405020304" pitchFamily="18" charset="0"/>
              </a:rPr>
              <a:t> Teknik </a:t>
            </a:r>
            <a:r>
              <a:rPr lang="en-GB" sz="1800" i="0" dirty="0" err="1">
                <a:effectLst/>
                <a:latin typeface="Times New Roman" panose="02020603050405020304" pitchFamily="18" charset="0"/>
                <a:ea typeface="Times New Roman" panose="02020603050405020304" pitchFamily="18" charset="0"/>
              </a:rPr>
              <a:t>Daire</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Başkanlığında</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bulunan</a:t>
            </a:r>
            <a:r>
              <a:rPr lang="en-GB" sz="1800" i="0" dirty="0">
                <a:effectLst/>
                <a:latin typeface="Times New Roman" panose="02020603050405020304" pitchFamily="18" charset="0"/>
                <a:ea typeface="Times New Roman" panose="02020603050405020304" pitchFamily="18" charset="0"/>
              </a:rPr>
              <a:t> 98 </a:t>
            </a:r>
            <a:r>
              <a:rPr lang="en-GB" sz="1800" i="0" dirty="0" err="1">
                <a:effectLst/>
                <a:latin typeface="Times New Roman" panose="02020603050405020304" pitchFamily="18" charset="0"/>
                <a:ea typeface="Times New Roman" panose="02020603050405020304" pitchFamily="18" charset="0"/>
              </a:rPr>
              <a:t>kadronun</a:t>
            </a:r>
            <a:r>
              <a:rPr lang="en-GB" sz="1800" i="0" dirty="0">
                <a:effectLst/>
                <a:latin typeface="Times New Roman" panose="02020603050405020304" pitchFamily="18" charset="0"/>
                <a:ea typeface="Times New Roman" panose="02020603050405020304" pitchFamily="18" charset="0"/>
              </a:rPr>
              <a:t> 43 </a:t>
            </a:r>
            <a:r>
              <a:rPr lang="en-GB" sz="1800" i="0" dirty="0" err="1">
                <a:effectLst/>
                <a:latin typeface="Times New Roman" panose="02020603050405020304" pitchFamily="18" charset="0"/>
                <a:ea typeface="Times New Roman" panose="02020603050405020304" pitchFamily="18" charset="0"/>
              </a:rPr>
              <a:t>adedi</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dolu</a:t>
            </a:r>
            <a:r>
              <a:rPr lang="en-GB" sz="1800" i="0" dirty="0">
                <a:effectLst/>
                <a:latin typeface="Times New Roman" panose="02020603050405020304" pitchFamily="18" charset="0"/>
                <a:ea typeface="Times New Roman" panose="02020603050405020304" pitchFamily="18" charset="0"/>
              </a:rPr>
              <a:t>, 55 </a:t>
            </a:r>
            <a:r>
              <a:rPr lang="en-GB" sz="1800" i="0" dirty="0" err="1">
                <a:effectLst/>
                <a:latin typeface="Times New Roman" panose="02020603050405020304" pitchFamily="18" charset="0"/>
                <a:ea typeface="Times New Roman" panose="02020603050405020304" pitchFamily="18" charset="0"/>
              </a:rPr>
              <a:t>adedi</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boş</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kadrodur</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Başkanlığımızda</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görev</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yapan</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personelin</a:t>
            </a:r>
            <a:r>
              <a:rPr lang="en-GB" sz="1800" i="0" dirty="0">
                <a:effectLst/>
                <a:latin typeface="Times New Roman" panose="02020603050405020304" pitchFamily="18" charset="0"/>
                <a:ea typeface="Times New Roman" panose="02020603050405020304" pitchFamily="18" charset="0"/>
              </a:rPr>
              <a:t> %34’ü (19 </a:t>
            </a:r>
            <a:r>
              <a:rPr lang="en-GB" sz="1800" i="0" dirty="0" err="1">
                <a:effectLst/>
                <a:latin typeface="Times New Roman" panose="02020603050405020304" pitchFamily="18" charset="0"/>
                <a:ea typeface="Times New Roman" panose="02020603050405020304" pitchFamily="18" charset="0"/>
              </a:rPr>
              <a:t>Kişi</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diğer</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birimlerden</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yapılan</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görevlendirmeler</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ile</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çalışmaktadır</a:t>
            </a:r>
            <a:r>
              <a:rPr lang="en-GB" sz="1800" i="0" dirty="0">
                <a:effectLst/>
                <a:latin typeface="Times New Roman" panose="02020603050405020304" pitchFamily="18" charset="0"/>
                <a:ea typeface="Times New Roman" panose="02020603050405020304" pitchFamily="18" charset="0"/>
              </a:rPr>
              <a:t>.</a:t>
            </a:r>
            <a:endParaRPr lang="tr-TR" sz="1800" dirty="0">
              <a:effectLst/>
              <a:latin typeface="Times New Roman" panose="02020603050405020304" pitchFamily="18" charset="0"/>
              <a:ea typeface="Times New Roman" panose="02020603050405020304" pitchFamily="18" charset="0"/>
            </a:endParaRPr>
          </a:p>
          <a:p>
            <a:pPr marL="0" indent="0" algn="just">
              <a:buNone/>
            </a:pP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Başkanlığımızda</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çalışan</a:t>
            </a:r>
            <a:r>
              <a:rPr lang="en-GB" sz="1800" i="0" dirty="0">
                <a:effectLst/>
                <a:latin typeface="Times New Roman" panose="02020603050405020304" pitchFamily="18" charset="0"/>
                <a:ea typeface="Times New Roman" panose="02020603050405020304" pitchFamily="18" charset="0"/>
              </a:rPr>
              <a:t> 56 </a:t>
            </a:r>
            <a:r>
              <a:rPr lang="en-GB" sz="1800" i="0" dirty="0" err="1">
                <a:effectLst/>
                <a:latin typeface="Times New Roman" panose="02020603050405020304" pitchFamily="18" charset="0"/>
                <a:ea typeface="Times New Roman" panose="02020603050405020304" pitchFamily="18" charset="0"/>
              </a:rPr>
              <a:t>personelden</a:t>
            </a:r>
            <a:r>
              <a:rPr lang="en-GB" sz="1800" i="0" dirty="0">
                <a:effectLst/>
                <a:latin typeface="Times New Roman" panose="02020603050405020304" pitchFamily="18" charset="0"/>
                <a:ea typeface="Times New Roman" panose="02020603050405020304" pitchFamily="18" charset="0"/>
              </a:rPr>
              <a:t>;</a:t>
            </a:r>
            <a:endParaRPr lang="tr-TR"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GB" sz="1800" i="0" dirty="0">
                <a:effectLst/>
                <a:latin typeface="Times New Roman" panose="02020603050405020304" pitchFamily="18" charset="0"/>
                <a:ea typeface="Times New Roman" panose="02020603050405020304" pitchFamily="18" charset="0"/>
              </a:rPr>
              <a:t>3 </a:t>
            </a:r>
            <a:r>
              <a:rPr lang="en-GB" sz="1800" i="0" dirty="0" err="1">
                <a:effectLst/>
                <a:latin typeface="Times New Roman" panose="02020603050405020304" pitchFamily="18" charset="0"/>
                <a:ea typeface="Times New Roman" panose="02020603050405020304" pitchFamily="18" charset="0"/>
              </a:rPr>
              <a:t>kişi</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Daire</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Başkanlığımız</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kadrosunda</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yer</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alıp</a:t>
            </a:r>
            <a:r>
              <a:rPr lang="en-GB" sz="1800" i="0" dirty="0">
                <a:effectLst/>
                <a:latin typeface="Times New Roman" panose="02020603050405020304" pitchFamily="18" charset="0"/>
                <a:ea typeface="Times New Roman" panose="02020603050405020304" pitchFamily="18" charset="0"/>
              </a:rPr>
              <a:t>, 2547 </a:t>
            </a:r>
            <a:r>
              <a:rPr lang="en-GB" sz="1800" i="0" dirty="0" err="1">
                <a:effectLst/>
                <a:latin typeface="Times New Roman" panose="02020603050405020304" pitchFamily="18" charset="0"/>
                <a:ea typeface="Times New Roman" panose="02020603050405020304" pitchFamily="18" charset="0"/>
              </a:rPr>
              <a:t>Sayılı</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Kanunun</a:t>
            </a:r>
            <a:r>
              <a:rPr lang="en-GB" sz="1800" i="0" dirty="0">
                <a:effectLst/>
                <a:latin typeface="Times New Roman" panose="02020603050405020304" pitchFamily="18" charset="0"/>
                <a:ea typeface="Times New Roman" panose="02020603050405020304" pitchFamily="18" charset="0"/>
              </a:rPr>
              <a:t> 13/b-4 </a:t>
            </a:r>
            <a:r>
              <a:rPr lang="en-GB" sz="1800" i="0" dirty="0" err="1">
                <a:effectLst/>
                <a:latin typeface="Times New Roman" panose="02020603050405020304" pitchFamily="18" charset="0"/>
                <a:ea typeface="Times New Roman" panose="02020603050405020304" pitchFamily="18" charset="0"/>
              </a:rPr>
              <a:t>maddesi</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gereğince</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başka</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birimlere</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görevlendirilmiş</a:t>
            </a:r>
            <a:r>
              <a:rPr lang="en-GB" sz="1800" i="0" dirty="0">
                <a:effectLst/>
                <a:latin typeface="Times New Roman" panose="02020603050405020304" pitchFamily="18" charset="0"/>
                <a:ea typeface="Times New Roman" panose="02020603050405020304" pitchFamily="18" charset="0"/>
              </a:rPr>
              <a:t>; </a:t>
            </a:r>
            <a:endParaRPr lang="tr-TR"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GB" sz="1800" i="0" dirty="0">
                <a:effectLst/>
                <a:latin typeface="Times New Roman" panose="02020603050405020304" pitchFamily="18" charset="0"/>
                <a:ea typeface="Times New Roman" panose="02020603050405020304" pitchFamily="18" charset="0"/>
              </a:rPr>
              <a:t>3 </a:t>
            </a:r>
            <a:r>
              <a:rPr lang="en-GB" sz="1800" i="0" dirty="0" err="1">
                <a:effectLst/>
                <a:latin typeface="Times New Roman" panose="02020603050405020304" pitchFamily="18" charset="0"/>
                <a:ea typeface="Times New Roman" panose="02020603050405020304" pitchFamily="18" charset="0"/>
              </a:rPr>
              <a:t>kişi</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Daire</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Başkanlığımız</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kadrosunda</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yer</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alıp</a:t>
            </a:r>
            <a:r>
              <a:rPr lang="en-GB" sz="1800" i="0" dirty="0">
                <a:effectLst/>
                <a:latin typeface="Times New Roman" panose="02020603050405020304" pitchFamily="18" charset="0"/>
                <a:ea typeface="Times New Roman" panose="02020603050405020304" pitchFamily="18" charset="0"/>
              </a:rPr>
              <a:t>, 30763 </a:t>
            </a:r>
            <a:r>
              <a:rPr lang="en-GB" sz="1800" i="0" dirty="0" err="1">
                <a:effectLst/>
                <a:latin typeface="Times New Roman" panose="02020603050405020304" pitchFamily="18" charset="0"/>
                <a:ea typeface="Times New Roman" panose="02020603050405020304" pitchFamily="18" charset="0"/>
              </a:rPr>
              <a:t>Sayılı</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Resmi</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Gazetede</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yayımlanan</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Kurumlar</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Arası</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Geçici</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Görevlendirme</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Yönetmeliğinin</a:t>
            </a:r>
            <a:r>
              <a:rPr lang="en-GB" sz="1800" i="0" dirty="0">
                <a:effectLst/>
                <a:latin typeface="Times New Roman" panose="02020603050405020304" pitchFamily="18" charset="0"/>
                <a:ea typeface="Times New Roman" panose="02020603050405020304" pitchFamily="18" charset="0"/>
              </a:rPr>
              <a:t> 5. </a:t>
            </a:r>
            <a:r>
              <a:rPr lang="en-GB" sz="1800" i="0" dirty="0" err="1">
                <a:effectLst/>
                <a:latin typeface="Times New Roman" panose="02020603050405020304" pitchFamily="18" charset="0"/>
                <a:ea typeface="Times New Roman" panose="02020603050405020304" pitchFamily="18" charset="0"/>
              </a:rPr>
              <a:t>Maddesi</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Gereğince</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Başka</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Kurumlara</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Görevlendirilmiş</a:t>
            </a:r>
            <a:r>
              <a:rPr lang="en-GB" sz="1800" i="0" dirty="0">
                <a:effectLst/>
                <a:latin typeface="Times New Roman" panose="02020603050405020304" pitchFamily="18" charset="0"/>
                <a:ea typeface="Times New Roman" panose="02020603050405020304" pitchFamily="18" charset="0"/>
              </a:rPr>
              <a:t>; </a:t>
            </a:r>
            <a:endParaRPr lang="tr-TR"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GB" sz="1800" i="0" dirty="0">
                <a:effectLst/>
                <a:latin typeface="Times New Roman" panose="02020603050405020304" pitchFamily="18" charset="0"/>
                <a:ea typeface="Times New Roman" panose="02020603050405020304" pitchFamily="18" charset="0"/>
              </a:rPr>
              <a:t>16 </a:t>
            </a:r>
            <a:r>
              <a:rPr lang="en-GB" sz="1800" i="0" dirty="0" err="1">
                <a:effectLst/>
                <a:latin typeface="Times New Roman" panose="02020603050405020304" pitchFamily="18" charset="0"/>
                <a:ea typeface="Times New Roman" panose="02020603050405020304" pitchFamily="18" charset="0"/>
              </a:rPr>
              <a:t>kişi</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başka</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birimlerin</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kadrosunda</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yer</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alıp</a:t>
            </a:r>
            <a:r>
              <a:rPr lang="en-GB" sz="1800" i="0" dirty="0">
                <a:effectLst/>
                <a:latin typeface="Times New Roman" panose="02020603050405020304" pitchFamily="18" charset="0"/>
                <a:ea typeface="Times New Roman" panose="02020603050405020304" pitchFamily="18" charset="0"/>
              </a:rPr>
              <a:t> 13/b-4 </a:t>
            </a:r>
            <a:r>
              <a:rPr lang="en-GB" sz="1800" i="0" dirty="0" err="1">
                <a:effectLst/>
                <a:latin typeface="Times New Roman" panose="02020603050405020304" pitchFamily="18" charset="0"/>
                <a:ea typeface="Times New Roman" panose="02020603050405020304" pitchFamily="18" charset="0"/>
              </a:rPr>
              <a:t>maddesi</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gereğince</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Daire</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Başkanlığımıza</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görevlendirilmiş</a:t>
            </a:r>
            <a:r>
              <a:rPr lang="en-GB" sz="1800" i="0" dirty="0">
                <a:effectLst/>
                <a:latin typeface="Times New Roman" panose="02020603050405020304" pitchFamily="18" charset="0"/>
                <a:ea typeface="Times New Roman" panose="02020603050405020304" pitchFamily="18" charset="0"/>
              </a:rPr>
              <a:t>; </a:t>
            </a:r>
            <a:endParaRPr lang="tr-TR" sz="18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GB" sz="1800" i="0" dirty="0">
                <a:effectLst/>
                <a:latin typeface="Times New Roman" panose="02020603050405020304" pitchFamily="18" charset="0"/>
                <a:ea typeface="Times New Roman" panose="02020603050405020304" pitchFamily="18" charset="0"/>
              </a:rPr>
              <a:t>3 </a:t>
            </a:r>
            <a:r>
              <a:rPr lang="en-GB" sz="1800" i="0" dirty="0" err="1">
                <a:effectLst/>
                <a:latin typeface="Times New Roman" panose="02020603050405020304" pitchFamily="18" charset="0"/>
                <a:ea typeface="Times New Roman" panose="02020603050405020304" pitchFamily="18" charset="0"/>
              </a:rPr>
              <a:t>kişi</a:t>
            </a:r>
            <a:r>
              <a:rPr lang="en-GB" sz="1800" i="0" dirty="0">
                <a:effectLst/>
                <a:latin typeface="Times New Roman" panose="02020603050405020304" pitchFamily="18" charset="0"/>
                <a:ea typeface="Times New Roman" panose="02020603050405020304" pitchFamily="18" charset="0"/>
              </a:rPr>
              <a:t> de </a:t>
            </a:r>
            <a:r>
              <a:rPr lang="en-GB" sz="1800" i="0" dirty="0" err="1">
                <a:effectLst/>
                <a:latin typeface="Times New Roman" panose="02020603050405020304" pitchFamily="18" charset="0"/>
                <a:ea typeface="Times New Roman" panose="02020603050405020304" pitchFamily="18" charset="0"/>
              </a:rPr>
              <a:t>Daire</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Başkanlığımız</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kadrosunda</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yer</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alıp</a:t>
            </a:r>
            <a:r>
              <a:rPr lang="en-GB" sz="1800" i="0" dirty="0">
                <a:effectLst/>
                <a:latin typeface="Times New Roman" panose="02020603050405020304" pitchFamily="18" charset="0"/>
                <a:ea typeface="Times New Roman" panose="02020603050405020304" pitchFamily="18" charset="0"/>
              </a:rPr>
              <a:t>, 657 </a:t>
            </a:r>
            <a:r>
              <a:rPr lang="en-GB" sz="1800" i="0" dirty="0" err="1">
                <a:effectLst/>
                <a:latin typeface="Times New Roman" panose="02020603050405020304" pitchFamily="18" charset="0"/>
                <a:ea typeface="Times New Roman" panose="02020603050405020304" pitchFamily="18" charset="0"/>
              </a:rPr>
              <a:t>Sayılı</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devlet</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memurları</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kanununun</a:t>
            </a:r>
            <a:r>
              <a:rPr lang="en-GB" sz="1800" i="0" dirty="0">
                <a:effectLst/>
                <a:latin typeface="Times New Roman" panose="02020603050405020304" pitchFamily="18" charset="0"/>
                <a:ea typeface="Times New Roman" panose="02020603050405020304" pitchFamily="18" charset="0"/>
              </a:rPr>
              <a:t> 108/B </a:t>
            </a:r>
            <a:r>
              <a:rPr lang="en-GB" sz="1800" i="0" dirty="0" err="1">
                <a:effectLst/>
                <a:latin typeface="Times New Roman" panose="02020603050405020304" pitchFamily="18" charset="0"/>
                <a:ea typeface="Times New Roman" panose="02020603050405020304" pitchFamily="18" charset="0"/>
              </a:rPr>
              <a:t>ve</a:t>
            </a:r>
            <a:r>
              <a:rPr lang="en-GB" sz="1800" i="0" dirty="0">
                <a:effectLst/>
                <a:latin typeface="Times New Roman" panose="02020603050405020304" pitchFamily="18" charset="0"/>
                <a:ea typeface="Times New Roman" panose="02020603050405020304" pitchFamily="18" charset="0"/>
              </a:rPr>
              <a:t> 108/E </a:t>
            </a:r>
            <a:r>
              <a:rPr lang="en-GB" sz="1800" i="0" dirty="0" err="1">
                <a:effectLst/>
                <a:latin typeface="Times New Roman" panose="02020603050405020304" pitchFamily="18" charset="0"/>
                <a:ea typeface="Times New Roman" panose="02020603050405020304" pitchFamily="18" charset="0"/>
              </a:rPr>
              <a:t>maddeleri</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gereğince</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ücretsiz</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izinli</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olan</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personel</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olduğundan</a:t>
            </a:r>
            <a:r>
              <a:rPr lang="en-GB" sz="1800" i="0" dirty="0">
                <a:effectLst/>
                <a:latin typeface="Times New Roman" panose="02020603050405020304" pitchFamily="18" charset="0"/>
                <a:ea typeface="Times New Roman" panose="02020603050405020304" pitchFamily="18" charset="0"/>
              </a:rPr>
              <a:t>;</a:t>
            </a:r>
            <a:endParaRPr lang="tr-TR" sz="1800" dirty="0">
              <a:effectLst/>
              <a:latin typeface="Times New Roman" panose="02020603050405020304" pitchFamily="18" charset="0"/>
              <a:ea typeface="Times New Roman" panose="02020603050405020304" pitchFamily="18" charset="0"/>
            </a:endParaRPr>
          </a:p>
          <a:p>
            <a:pPr marL="0" indent="0" algn="just">
              <a:buNone/>
            </a:pPr>
            <a:r>
              <a:rPr lang="en-GB" sz="1800" i="0" dirty="0">
                <a:effectLst/>
                <a:latin typeface="Times New Roman" panose="02020603050405020304" pitchFamily="18" charset="0"/>
                <a:ea typeface="Times New Roman" panose="02020603050405020304" pitchFamily="18" charset="0"/>
              </a:rPr>
              <a:t> 2022 </a:t>
            </a:r>
            <a:r>
              <a:rPr lang="en-GB" sz="1800" i="0" dirty="0" err="1">
                <a:effectLst/>
                <a:latin typeface="Times New Roman" panose="02020603050405020304" pitchFamily="18" charset="0"/>
                <a:ea typeface="Times New Roman" panose="02020603050405020304" pitchFamily="18" charset="0"/>
              </a:rPr>
              <a:t>mali</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yılında</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Daire</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Başkanlığımızda</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aktif</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görev</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yapan</a:t>
            </a:r>
            <a:r>
              <a:rPr lang="en-GB" sz="1800" i="0" dirty="0">
                <a:effectLst/>
                <a:latin typeface="Times New Roman" panose="02020603050405020304" pitchFamily="18" charset="0"/>
                <a:ea typeface="Times New Roman" panose="02020603050405020304" pitchFamily="18" charset="0"/>
              </a:rPr>
              <a:t> 53 </a:t>
            </a:r>
            <a:r>
              <a:rPr lang="en-GB" sz="1800" i="0" dirty="0" err="1">
                <a:effectLst/>
                <a:latin typeface="Times New Roman" panose="02020603050405020304" pitchFamily="18" charset="0"/>
                <a:ea typeface="Times New Roman" panose="02020603050405020304" pitchFamily="18" charset="0"/>
              </a:rPr>
              <a:t>personel</a:t>
            </a:r>
            <a:r>
              <a:rPr lang="en-GB" sz="1800" i="0" dirty="0">
                <a:effectLst/>
                <a:latin typeface="Times New Roman" panose="02020603050405020304" pitchFamily="18" charset="0"/>
                <a:ea typeface="Times New Roman" panose="02020603050405020304" pitchFamily="18" charset="0"/>
              </a:rPr>
              <a:t> </a:t>
            </a:r>
            <a:r>
              <a:rPr lang="en-GB" sz="1800" i="0" dirty="0" err="1">
                <a:effectLst/>
                <a:latin typeface="Times New Roman" panose="02020603050405020304" pitchFamily="18" charset="0"/>
                <a:ea typeface="Times New Roman" panose="02020603050405020304" pitchFamily="18" charset="0"/>
              </a:rPr>
              <a:t>bulunmaktadır</a:t>
            </a:r>
            <a:r>
              <a:rPr lang="en-GB" sz="1800" i="0" dirty="0">
                <a:effectLst/>
                <a:latin typeface="Times New Roman" panose="02020603050405020304" pitchFamily="18" charset="0"/>
                <a:ea typeface="Times New Roman" panose="02020603050405020304" pitchFamily="18" charset="0"/>
              </a:rPr>
              <a:t>.</a:t>
            </a:r>
            <a:r>
              <a:rPr lang="en-GB" sz="1100" b="1" i="0" dirty="0">
                <a:effectLst/>
                <a:latin typeface="Times New Roman" panose="02020603050405020304" pitchFamily="18" charset="0"/>
                <a:ea typeface="Times New Roman" panose="02020603050405020304" pitchFamily="18" charset="0"/>
              </a:rPr>
              <a:t>	</a:t>
            </a:r>
            <a:endParaRPr lang="tr-TR" sz="1100" dirty="0">
              <a:effectLst/>
              <a:latin typeface="Times New Roman" panose="02020603050405020304" pitchFamily="18" charset="0"/>
              <a:ea typeface="Times New Roman" panose="02020603050405020304" pitchFamily="18" charset="0"/>
            </a:endParaRPr>
          </a:p>
          <a:p>
            <a:endParaRPr lang="tr-TR" sz="1100" dirty="0"/>
          </a:p>
        </p:txBody>
      </p:sp>
      <p:sp>
        <p:nvSpPr>
          <p:cNvPr id="3081" name="Rectangle 3080">
            <a:extLst>
              <a:ext uri="{FF2B5EF4-FFF2-40B4-BE49-F238E27FC236}">
                <a16:creationId xmlns:a16="http://schemas.microsoft.com/office/drawing/2014/main" id="{EB97D8A6-1C5A-42B6-AE78-F3D0F9BDF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3074" name="Grafik 1">
            <a:extLst>
              <a:ext uri="{FF2B5EF4-FFF2-40B4-BE49-F238E27FC236}">
                <a16:creationId xmlns:a16="http://schemas.microsoft.com/office/drawing/2014/main" id="{35B3B2E6-BE24-4BB4-8671-9663850E0B6A}"/>
              </a:ext>
            </a:extLst>
          </p:cNvPr>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12262" y="1632030"/>
            <a:ext cx="4579738" cy="31830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7648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85DBAC1-0CC0-412E-9F57-77DC3F3325A7}"/>
              </a:ext>
            </a:extLst>
          </p:cNvPr>
          <p:cNvSpPr>
            <a:spLocks noGrp="1"/>
          </p:cNvSpPr>
          <p:nvPr>
            <p:ph type="title"/>
          </p:nvPr>
        </p:nvSpPr>
        <p:spPr>
          <a:xfrm>
            <a:off x="942622" y="121356"/>
            <a:ext cx="10797822" cy="680156"/>
          </a:xfrm>
        </p:spPr>
        <p:txBody>
          <a:bodyPr>
            <a:normAutofit/>
          </a:bodyPr>
          <a:lstStyle/>
          <a:p>
            <a:r>
              <a:rPr lang="en-GB" sz="2800" b="1" i="0" dirty="0">
                <a:effectLst/>
                <a:latin typeface="Times New Roman" panose="02020603050405020304" pitchFamily="18" charset="0"/>
                <a:ea typeface="Times New Roman" panose="02020603050405020304" pitchFamily="18" charset="0"/>
              </a:rPr>
              <a:t>4.1 </a:t>
            </a:r>
            <a:r>
              <a:rPr lang="en-GB" sz="2800" b="1" i="0" dirty="0" err="1">
                <a:effectLst/>
                <a:latin typeface="Times New Roman" panose="02020603050405020304" pitchFamily="18" charset="0"/>
                <a:ea typeface="Times New Roman" panose="02020603050405020304" pitchFamily="18" charset="0"/>
              </a:rPr>
              <a:t>İdari</a:t>
            </a:r>
            <a:r>
              <a:rPr lang="en-GB" sz="2800" b="1" i="0" dirty="0">
                <a:effectLst/>
                <a:latin typeface="Times New Roman" panose="02020603050405020304" pitchFamily="18" charset="0"/>
                <a:ea typeface="Times New Roman" panose="02020603050405020304" pitchFamily="18" charset="0"/>
              </a:rPr>
              <a:t> </a:t>
            </a:r>
            <a:r>
              <a:rPr lang="en-GB" sz="2800" b="1" i="0" dirty="0" err="1">
                <a:effectLst/>
                <a:latin typeface="Times New Roman" panose="02020603050405020304" pitchFamily="18" charset="0"/>
                <a:ea typeface="Times New Roman" panose="02020603050405020304" pitchFamily="18" charset="0"/>
              </a:rPr>
              <a:t>Personel</a:t>
            </a:r>
            <a:r>
              <a:rPr lang="en-GB" sz="2800" b="1" i="0" dirty="0">
                <a:effectLst/>
                <a:latin typeface="Times New Roman" panose="02020603050405020304" pitchFamily="18" charset="0"/>
                <a:ea typeface="Times New Roman" panose="02020603050405020304" pitchFamily="18" charset="0"/>
              </a:rPr>
              <a:t> (</a:t>
            </a:r>
            <a:r>
              <a:rPr lang="en-GB" sz="2800" b="1" i="0" dirty="0" err="1">
                <a:effectLst/>
                <a:latin typeface="Times New Roman" panose="02020603050405020304" pitchFamily="18" charset="0"/>
                <a:ea typeface="Times New Roman" panose="02020603050405020304" pitchFamily="18" charset="0"/>
              </a:rPr>
              <a:t>Hizmet</a:t>
            </a:r>
            <a:r>
              <a:rPr lang="en-GB" sz="2800" b="1" i="0" dirty="0">
                <a:effectLst/>
                <a:latin typeface="Times New Roman" panose="02020603050405020304" pitchFamily="18" charset="0"/>
                <a:ea typeface="Times New Roman" panose="02020603050405020304" pitchFamily="18" charset="0"/>
              </a:rPr>
              <a:t> </a:t>
            </a:r>
            <a:r>
              <a:rPr lang="en-GB" sz="2800" b="1" i="0" dirty="0" err="1">
                <a:effectLst/>
                <a:latin typeface="Times New Roman" panose="02020603050405020304" pitchFamily="18" charset="0"/>
                <a:ea typeface="Times New Roman" panose="02020603050405020304" pitchFamily="18" charset="0"/>
              </a:rPr>
              <a:t>Sınıfına</a:t>
            </a:r>
            <a:r>
              <a:rPr lang="en-GB" sz="2800" b="1" i="0" dirty="0">
                <a:effectLst/>
                <a:latin typeface="Times New Roman" panose="02020603050405020304" pitchFamily="18" charset="0"/>
                <a:ea typeface="Times New Roman" panose="02020603050405020304" pitchFamily="18" charset="0"/>
              </a:rPr>
              <a:t> </a:t>
            </a:r>
            <a:r>
              <a:rPr lang="en-GB" sz="2800" b="1" i="0" dirty="0" err="1">
                <a:effectLst/>
                <a:latin typeface="Times New Roman" panose="02020603050405020304" pitchFamily="18" charset="0"/>
                <a:ea typeface="Times New Roman" panose="02020603050405020304" pitchFamily="18" charset="0"/>
              </a:rPr>
              <a:t>Göre</a:t>
            </a:r>
            <a:r>
              <a:rPr lang="en-GB" sz="2800" b="1" i="0" dirty="0">
                <a:effectLst/>
                <a:latin typeface="Times New Roman" panose="02020603050405020304" pitchFamily="18" charset="0"/>
                <a:ea typeface="Times New Roman" panose="02020603050405020304" pitchFamily="18" charset="0"/>
              </a:rPr>
              <a:t> </a:t>
            </a:r>
            <a:r>
              <a:rPr lang="en-GB" sz="2800" b="1" i="0" dirty="0" err="1">
                <a:effectLst/>
                <a:latin typeface="Times New Roman" panose="02020603050405020304" pitchFamily="18" charset="0"/>
                <a:ea typeface="Times New Roman" panose="02020603050405020304" pitchFamily="18" charset="0"/>
              </a:rPr>
              <a:t>Dolu-Boş</a:t>
            </a:r>
            <a:r>
              <a:rPr lang="en-GB" sz="2800" b="1" i="0" dirty="0">
                <a:effectLst/>
                <a:latin typeface="Times New Roman" panose="02020603050405020304" pitchFamily="18" charset="0"/>
                <a:ea typeface="Times New Roman" panose="02020603050405020304" pitchFamily="18" charset="0"/>
              </a:rPr>
              <a:t> </a:t>
            </a:r>
            <a:r>
              <a:rPr lang="en-GB" sz="2800" b="1" i="0" dirty="0" err="1">
                <a:effectLst/>
                <a:latin typeface="Times New Roman" panose="02020603050405020304" pitchFamily="18" charset="0"/>
                <a:ea typeface="Times New Roman" panose="02020603050405020304" pitchFamily="18" charset="0"/>
              </a:rPr>
              <a:t>Kadro</a:t>
            </a:r>
            <a:r>
              <a:rPr lang="en-GB" sz="2800" b="1" i="0" dirty="0">
                <a:effectLst/>
                <a:latin typeface="Times New Roman" panose="02020603050405020304" pitchFamily="18" charset="0"/>
                <a:ea typeface="Times New Roman" panose="02020603050405020304" pitchFamily="18" charset="0"/>
              </a:rPr>
              <a:t> </a:t>
            </a:r>
            <a:r>
              <a:rPr lang="en-GB" sz="2800" b="1" i="0" dirty="0" err="1">
                <a:effectLst/>
                <a:latin typeface="Times New Roman" panose="02020603050405020304" pitchFamily="18" charset="0"/>
                <a:ea typeface="Times New Roman" panose="02020603050405020304" pitchFamily="18" charset="0"/>
              </a:rPr>
              <a:t>Sayısı</a:t>
            </a:r>
            <a:r>
              <a:rPr lang="en-GB" sz="2800" b="1" i="0" dirty="0">
                <a:effectLst/>
                <a:latin typeface="Times New Roman" panose="02020603050405020304" pitchFamily="18" charset="0"/>
                <a:ea typeface="Times New Roman" panose="02020603050405020304" pitchFamily="18" charset="0"/>
              </a:rPr>
              <a:t>)</a:t>
            </a:r>
            <a:endParaRPr lang="tr-TR" sz="2800" dirty="0"/>
          </a:p>
        </p:txBody>
      </p:sp>
      <p:graphicFrame>
        <p:nvGraphicFramePr>
          <p:cNvPr id="6" name="İçerik Yer Tutucusu 5">
            <a:extLst>
              <a:ext uri="{FF2B5EF4-FFF2-40B4-BE49-F238E27FC236}">
                <a16:creationId xmlns:a16="http://schemas.microsoft.com/office/drawing/2014/main" id="{102AFD7B-D59E-4FE9-BF13-BC2B17D39C58}"/>
              </a:ext>
            </a:extLst>
          </p:cNvPr>
          <p:cNvGraphicFramePr>
            <a:graphicFrameLocks noGrp="1"/>
          </p:cNvGraphicFramePr>
          <p:nvPr>
            <p:ph idx="1"/>
            <p:extLst>
              <p:ext uri="{D42A27DB-BD31-4B8C-83A1-F6EECF244321}">
                <p14:modId xmlns:p14="http://schemas.microsoft.com/office/powerpoint/2010/main" val="648529726"/>
              </p:ext>
            </p:extLst>
          </p:nvPr>
        </p:nvGraphicFramePr>
        <p:xfrm>
          <a:off x="767644" y="688623"/>
          <a:ext cx="11424356" cy="5764768"/>
        </p:xfrm>
        <a:graphic>
          <a:graphicData uri="http://schemas.openxmlformats.org/drawingml/2006/table">
            <a:tbl>
              <a:tblPr>
                <a:tableStyleId>{BDBED569-4797-4DF1-A0F4-6AAB3CD982D8}</a:tableStyleId>
              </a:tblPr>
              <a:tblGrid>
                <a:gridCol w="2714390">
                  <a:extLst>
                    <a:ext uri="{9D8B030D-6E8A-4147-A177-3AD203B41FA5}">
                      <a16:colId xmlns:a16="http://schemas.microsoft.com/office/drawing/2014/main" val="1085063933"/>
                    </a:ext>
                  </a:extLst>
                </a:gridCol>
                <a:gridCol w="2176191">
                  <a:extLst>
                    <a:ext uri="{9D8B030D-6E8A-4147-A177-3AD203B41FA5}">
                      <a16:colId xmlns:a16="http://schemas.microsoft.com/office/drawing/2014/main" val="2114813889"/>
                    </a:ext>
                  </a:extLst>
                </a:gridCol>
                <a:gridCol w="2020192">
                  <a:extLst>
                    <a:ext uri="{9D8B030D-6E8A-4147-A177-3AD203B41FA5}">
                      <a16:colId xmlns:a16="http://schemas.microsoft.com/office/drawing/2014/main" val="3986501535"/>
                    </a:ext>
                  </a:extLst>
                </a:gridCol>
                <a:gridCol w="1799193">
                  <a:extLst>
                    <a:ext uri="{9D8B030D-6E8A-4147-A177-3AD203B41FA5}">
                      <a16:colId xmlns:a16="http://schemas.microsoft.com/office/drawing/2014/main" val="4051995693"/>
                    </a:ext>
                  </a:extLst>
                </a:gridCol>
                <a:gridCol w="2714390">
                  <a:extLst>
                    <a:ext uri="{9D8B030D-6E8A-4147-A177-3AD203B41FA5}">
                      <a16:colId xmlns:a16="http://schemas.microsoft.com/office/drawing/2014/main" val="543000197"/>
                    </a:ext>
                  </a:extLst>
                </a:gridCol>
              </a:tblGrid>
              <a:tr h="1233328">
                <a:tc>
                  <a:txBody>
                    <a:bodyPr/>
                    <a:lstStyle/>
                    <a:p>
                      <a:pPr algn="l" fontAlgn="ctr"/>
                      <a:r>
                        <a:rPr lang="tr-TR" sz="1050" u="none" strike="noStrike" dirty="0">
                          <a:effectLst/>
                          <a:latin typeface="Times New Roman" panose="02020603050405020304" pitchFamily="18" charset="0"/>
                          <a:cs typeface="Times New Roman" panose="02020603050405020304" pitchFamily="18" charset="0"/>
                        </a:rPr>
                        <a:t>Daire Başkanlığımız Kadrosunda Yer Alıp, 2547 Sayılı Kanunun 13/B-4 Maddesi Gereğince Başka Birimlere Görevlendirilen Personel Sayısı </a:t>
                      </a:r>
                      <a:endParaRPr lang="tr-TR"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rgbClr val="D6E0E7"/>
                    </a:solidFill>
                  </a:tcPr>
                </a:tc>
                <a:tc>
                  <a:txBody>
                    <a:bodyPr/>
                    <a:lstStyle/>
                    <a:p>
                      <a:pPr algn="l" fontAlgn="ctr"/>
                      <a:r>
                        <a:rPr lang="tr-TR" sz="1050" u="none" strike="noStrike">
                          <a:effectLst/>
                          <a:latin typeface="Times New Roman" panose="02020603050405020304" pitchFamily="18" charset="0"/>
                          <a:cs typeface="Times New Roman" panose="02020603050405020304" pitchFamily="18" charset="0"/>
                        </a:rPr>
                        <a:t>Daire Başkanlığımız Kadrosunda Yer Alıp, 30763 Sayılı Resmi Gazetede yayımlanan "Kurumlar Arası Geçici Görevlendirme Yönetmeliğinin 5. Maddesi" Gereğince Başka Kurumlara Görevlendirilen Personel Sayısı </a:t>
                      </a:r>
                      <a:endParaRPr lang="tr-TR"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rgbClr val="D6E0E7"/>
                    </a:solidFill>
                  </a:tcPr>
                </a:tc>
                <a:tc>
                  <a:txBody>
                    <a:bodyPr/>
                    <a:lstStyle/>
                    <a:p>
                      <a:pPr algn="l" fontAlgn="ctr"/>
                      <a:r>
                        <a:rPr lang="tr-TR" sz="1050" u="none" strike="noStrike">
                          <a:effectLst/>
                          <a:latin typeface="Times New Roman" panose="02020603050405020304" pitchFamily="18" charset="0"/>
                          <a:cs typeface="Times New Roman" panose="02020603050405020304" pitchFamily="18" charset="0"/>
                        </a:rPr>
                        <a:t>Başka Birimlerden  2547 Sayılı Kanunun 13/B-4 Maddesi Gereğince Daire Başkanlığımıza Görevlendirilen Personel Sayısı</a:t>
                      </a:r>
                      <a:endParaRPr lang="tr-TR"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rgbClr val="D6E0E7"/>
                    </a:solidFill>
                  </a:tcPr>
                </a:tc>
                <a:tc>
                  <a:txBody>
                    <a:bodyPr/>
                    <a:lstStyle/>
                    <a:p>
                      <a:pPr algn="l" fontAlgn="ctr"/>
                      <a:r>
                        <a:rPr lang="tr-TR" sz="1050" u="none" strike="noStrike">
                          <a:effectLst/>
                          <a:latin typeface="Times New Roman" panose="02020603050405020304" pitchFamily="18" charset="0"/>
                          <a:cs typeface="Times New Roman" panose="02020603050405020304" pitchFamily="18" charset="0"/>
                        </a:rPr>
                        <a:t>Daire Başkanlığımız kadrosunda yer alıp, 657 Sayılı Devlet Memurları kanununun 108/B ve 108/E Maddesi gereğince; ücretsiz izinli olan personel sayısı</a:t>
                      </a:r>
                      <a:endParaRPr lang="tr-TR"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rgbClr val="D6E0E7"/>
                    </a:solidFill>
                  </a:tcPr>
                </a:tc>
                <a:tc>
                  <a:txBody>
                    <a:bodyPr/>
                    <a:lstStyle/>
                    <a:p>
                      <a:pPr algn="just" fontAlgn="ctr"/>
                      <a:r>
                        <a:rPr lang="tr-TR" sz="1050" u="none" strike="noStrike">
                          <a:effectLst/>
                          <a:latin typeface="Times New Roman" panose="02020603050405020304" pitchFamily="18" charset="0"/>
                          <a:cs typeface="Times New Roman" panose="02020603050405020304" pitchFamily="18" charset="0"/>
                        </a:rPr>
                        <a:t>Fiilen Çalışan Kadro Durumu</a:t>
                      </a:r>
                      <a:endParaRPr lang="tr-TR"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rgbClr val="D6E0E7"/>
                    </a:solidFill>
                  </a:tcPr>
                </a:tc>
                <a:extLst>
                  <a:ext uri="{0D108BD9-81ED-4DB2-BD59-A6C34878D82A}">
                    <a16:rowId xmlns:a16="http://schemas.microsoft.com/office/drawing/2014/main" val="3784242766"/>
                  </a:ext>
                </a:extLst>
              </a:tr>
              <a:tr h="543355">
                <a:tc>
                  <a:txBody>
                    <a:bodyPr/>
                    <a:lstStyle/>
                    <a:p>
                      <a:pPr algn="just" fontAlgn="ctr"/>
                      <a:r>
                        <a:rPr lang="tr-TR" sz="1050" u="none" strike="noStrike" dirty="0">
                          <a:effectLst/>
                          <a:latin typeface="Times New Roman" panose="02020603050405020304" pitchFamily="18" charset="0"/>
                          <a:cs typeface="Times New Roman" panose="02020603050405020304" pitchFamily="18" charset="0"/>
                        </a:rPr>
                        <a:t>Daire Başkanlığımız kadrosunda yer alan; </a:t>
                      </a:r>
                      <a:endParaRPr lang="tr-TR"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rgbClr val="D6E0E7"/>
                    </a:solidFill>
                  </a:tcPr>
                </a:tc>
                <a:tc>
                  <a:txBody>
                    <a:bodyPr/>
                    <a:lstStyle/>
                    <a:p>
                      <a:pPr algn="just" fontAlgn="ctr"/>
                      <a:r>
                        <a:rPr lang="tr-TR" sz="1050" u="none" strike="noStrike">
                          <a:effectLst/>
                          <a:latin typeface="Times New Roman" panose="02020603050405020304" pitchFamily="18" charset="0"/>
                          <a:cs typeface="Times New Roman" panose="02020603050405020304" pitchFamily="18" charset="0"/>
                        </a:rPr>
                        <a:t>Daire Başkanlığımız kadrosunda yer alan; </a:t>
                      </a:r>
                      <a:endParaRPr lang="tr-TR" sz="105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rgbClr val="D6E0E7"/>
                    </a:solidFill>
                  </a:tcPr>
                </a:tc>
                <a:tc>
                  <a:txBody>
                    <a:bodyPr/>
                    <a:lstStyle/>
                    <a:p>
                      <a:pPr algn="just" fontAlgn="ctr"/>
                      <a:r>
                        <a:rPr lang="tr-TR" sz="1050" u="none" strike="noStrike">
                          <a:effectLst/>
                          <a:latin typeface="Times New Roman" panose="02020603050405020304" pitchFamily="18" charset="0"/>
                          <a:cs typeface="Times New Roman" panose="02020603050405020304" pitchFamily="18" charset="0"/>
                        </a:rPr>
                        <a:t>Başka Birimlerin kadrosunda yer alıp; </a:t>
                      </a:r>
                      <a:endParaRPr lang="tr-TR" sz="105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rgbClr val="D6E0E7"/>
                    </a:solidFill>
                  </a:tcPr>
                </a:tc>
                <a:tc>
                  <a:txBody>
                    <a:bodyPr/>
                    <a:lstStyle/>
                    <a:p>
                      <a:pPr algn="just" fontAlgn="ctr"/>
                      <a:r>
                        <a:rPr lang="tr-TR" sz="1050" u="none" strike="noStrike">
                          <a:effectLst/>
                          <a:latin typeface="Times New Roman" panose="02020603050405020304" pitchFamily="18" charset="0"/>
                          <a:cs typeface="Times New Roman" panose="02020603050405020304" pitchFamily="18" charset="0"/>
                        </a:rPr>
                        <a:t>Daire Başkanlığımız kadrosunda yer alan;</a:t>
                      </a:r>
                      <a:endParaRPr lang="tr-TR" sz="105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rgbClr val="D6E0E7"/>
                    </a:solidFill>
                  </a:tcPr>
                </a:tc>
                <a:tc>
                  <a:txBody>
                    <a:bodyPr/>
                    <a:lstStyle/>
                    <a:p>
                      <a:pPr algn="just" fontAlgn="ctr"/>
                      <a:r>
                        <a:rPr lang="tr-TR" sz="1050" u="none" strike="noStrike">
                          <a:effectLst/>
                          <a:latin typeface="Times New Roman" panose="02020603050405020304" pitchFamily="18" charset="0"/>
                          <a:cs typeface="Times New Roman" panose="02020603050405020304" pitchFamily="18" charset="0"/>
                        </a:rPr>
                        <a:t>* 43 kişilik dolu kadromuzun 53 kişisi fiilen Daire Başkanlığımızda görev yapmaktadır. </a:t>
                      </a:r>
                      <a:endParaRPr lang="tr-TR"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rgbClr val="D6E0E7"/>
                    </a:solidFill>
                  </a:tcPr>
                </a:tc>
                <a:extLst>
                  <a:ext uri="{0D108BD9-81ED-4DB2-BD59-A6C34878D82A}">
                    <a16:rowId xmlns:a16="http://schemas.microsoft.com/office/drawing/2014/main" val="1254669802"/>
                  </a:ext>
                </a:extLst>
              </a:tr>
              <a:tr h="301864">
                <a:tc>
                  <a:txBody>
                    <a:bodyPr/>
                    <a:lstStyle/>
                    <a:p>
                      <a:pPr algn="just" fontAlgn="ctr"/>
                      <a:r>
                        <a:rPr lang="tr-TR" sz="1050" u="none" strike="noStrike">
                          <a:effectLst/>
                          <a:latin typeface="Times New Roman" panose="02020603050405020304" pitchFamily="18" charset="0"/>
                          <a:cs typeface="Times New Roman" panose="02020603050405020304" pitchFamily="18" charset="0"/>
                        </a:rPr>
                        <a:t>Daire Başkanı (1 Kişi)</a:t>
                      </a:r>
                      <a:endParaRPr lang="tr-TR"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rgbClr val="D6E0E7"/>
                    </a:solidFill>
                  </a:tcPr>
                </a:tc>
                <a:tc>
                  <a:txBody>
                    <a:bodyPr/>
                    <a:lstStyle/>
                    <a:p>
                      <a:pPr algn="just" fontAlgn="ctr"/>
                      <a:r>
                        <a:rPr lang="tr-TR" sz="1050" u="none" strike="noStrike">
                          <a:effectLst/>
                          <a:latin typeface="Times New Roman" panose="02020603050405020304" pitchFamily="18" charset="0"/>
                          <a:cs typeface="Times New Roman" panose="02020603050405020304" pitchFamily="18" charset="0"/>
                        </a:rPr>
                        <a:t>Mühendis (2 kişi) </a:t>
                      </a:r>
                      <a:endParaRPr lang="tr-TR"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rgbClr val="D6E0E7"/>
                    </a:solidFill>
                  </a:tcPr>
                </a:tc>
                <a:tc>
                  <a:txBody>
                    <a:bodyPr/>
                    <a:lstStyle/>
                    <a:p>
                      <a:pPr algn="just" fontAlgn="ctr"/>
                      <a:r>
                        <a:rPr lang="tr-TR" sz="1050" u="none" strike="noStrike">
                          <a:effectLst/>
                          <a:latin typeface="Times New Roman" panose="02020603050405020304" pitchFamily="18" charset="0"/>
                          <a:cs typeface="Times New Roman" panose="02020603050405020304" pitchFamily="18" charset="0"/>
                        </a:rPr>
                        <a:t>Daire Başkanı (1 Kişi)</a:t>
                      </a:r>
                      <a:endParaRPr lang="tr-TR"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rgbClr val="D6E0E7"/>
                    </a:solidFill>
                  </a:tcPr>
                </a:tc>
                <a:tc>
                  <a:txBody>
                    <a:bodyPr/>
                    <a:lstStyle/>
                    <a:p>
                      <a:pPr algn="just" fontAlgn="ctr"/>
                      <a:r>
                        <a:rPr lang="tr-TR" sz="1050" u="none" strike="noStrike">
                          <a:effectLst/>
                          <a:latin typeface="Times New Roman" panose="02020603050405020304" pitchFamily="18" charset="0"/>
                          <a:cs typeface="Times New Roman" panose="02020603050405020304" pitchFamily="18" charset="0"/>
                        </a:rPr>
                        <a:t>Mühendis (2 kişi)</a:t>
                      </a:r>
                      <a:endParaRPr lang="tr-TR"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rgbClr val="D6E0E7"/>
                    </a:solidFill>
                  </a:tcPr>
                </a:tc>
                <a:tc rowSpan="2">
                  <a:txBody>
                    <a:bodyPr/>
                    <a:lstStyle/>
                    <a:p>
                      <a:pPr algn="l" fontAlgn="ctr"/>
                      <a:r>
                        <a:rPr lang="tr-TR" sz="1050" u="none" strike="noStrike">
                          <a:effectLst/>
                          <a:latin typeface="Times New Roman" panose="02020603050405020304" pitchFamily="18" charset="0"/>
                          <a:cs typeface="Times New Roman" panose="02020603050405020304" pitchFamily="18" charset="0"/>
                        </a:rPr>
                        <a:t>*3 kişi Daire Başkanlığımız kadrosunu kullanmakla birlikte 2547 sayılı Kanunun 13/b-4 maddesi gereğince başka Birimlerde görevlidir. </a:t>
                      </a:r>
                      <a:endParaRPr lang="tr-TR"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rgbClr val="D6E0E7"/>
                    </a:solidFill>
                  </a:tcPr>
                </a:tc>
                <a:extLst>
                  <a:ext uri="{0D108BD9-81ED-4DB2-BD59-A6C34878D82A}">
                    <a16:rowId xmlns:a16="http://schemas.microsoft.com/office/drawing/2014/main" val="1459319480"/>
                  </a:ext>
                </a:extLst>
              </a:tr>
              <a:tr h="373694">
                <a:tc>
                  <a:txBody>
                    <a:bodyPr/>
                    <a:lstStyle/>
                    <a:p>
                      <a:pPr algn="just" fontAlgn="ctr"/>
                      <a:r>
                        <a:rPr lang="tr-TR" sz="1050" u="none" strike="noStrike" dirty="0">
                          <a:effectLst/>
                          <a:latin typeface="Times New Roman" panose="02020603050405020304" pitchFamily="18" charset="0"/>
                          <a:cs typeface="Times New Roman" panose="02020603050405020304" pitchFamily="18" charset="0"/>
                        </a:rPr>
                        <a:t>Şube Müdürü (1 Kişi)</a:t>
                      </a:r>
                      <a:endParaRPr lang="tr-TR"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rgbClr val="D6E0E7"/>
                    </a:solidFill>
                  </a:tcPr>
                </a:tc>
                <a:tc>
                  <a:txBody>
                    <a:bodyPr/>
                    <a:lstStyle/>
                    <a:p>
                      <a:pPr algn="just" fontAlgn="ctr"/>
                      <a:r>
                        <a:rPr lang="tr-TR" sz="1050" u="none" strike="noStrike">
                          <a:effectLst/>
                          <a:latin typeface="Times New Roman" panose="02020603050405020304" pitchFamily="18" charset="0"/>
                          <a:cs typeface="Times New Roman" panose="02020603050405020304" pitchFamily="18" charset="0"/>
                        </a:rPr>
                        <a:t>Tekniker (1 kişi) </a:t>
                      </a:r>
                      <a:endParaRPr lang="tr-TR"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rgbClr val="D6E0E7"/>
                    </a:solidFill>
                  </a:tcPr>
                </a:tc>
                <a:tc>
                  <a:txBody>
                    <a:bodyPr/>
                    <a:lstStyle/>
                    <a:p>
                      <a:pPr algn="just" fontAlgn="ctr"/>
                      <a:r>
                        <a:rPr lang="tr-TR" sz="1050" u="none" strike="noStrike">
                          <a:effectLst/>
                          <a:latin typeface="Times New Roman" panose="02020603050405020304" pitchFamily="18" charset="0"/>
                          <a:cs typeface="Times New Roman" panose="02020603050405020304" pitchFamily="18" charset="0"/>
                        </a:rPr>
                        <a:t>Tekniker (Sözl) ( 3 kişi)</a:t>
                      </a:r>
                      <a:endParaRPr lang="tr-TR"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rgbClr val="D6E0E7"/>
                    </a:solidFill>
                  </a:tcPr>
                </a:tc>
                <a:tc>
                  <a:txBody>
                    <a:bodyPr/>
                    <a:lstStyle/>
                    <a:p>
                      <a:pPr algn="just" fontAlgn="ctr"/>
                      <a:r>
                        <a:rPr lang="tr-TR" sz="1050" u="none" strike="noStrike">
                          <a:effectLst/>
                          <a:latin typeface="Times New Roman" panose="02020603050405020304" pitchFamily="18" charset="0"/>
                          <a:cs typeface="Times New Roman" panose="02020603050405020304" pitchFamily="18" charset="0"/>
                        </a:rPr>
                        <a:t>Mimar (1 kişi)</a:t>
                      </a:r>
                      <a:endParaRPr lang="tr-TR"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rgbClr val="D6E0E7"/>
                    </a:solidFill>
                  </a:tcPr>
                </a:tc>
                <a:tc vMerge="1">
                  <a:txBody>
                    <a:bodyPr/>
                    <a:lstStyle/>
                    <a:p>
                      <a:endParaRPr lang="tr-TR"/>
                    </a:p>
                  </a:txBody>
                  <a:tcPr/>
                </a:tc>
                <a:extLst>
                  <a:ext uri="{0D108BD9-81ED-4DB2-BD59-A6C34878D82A}">
                    <a16:rowId xmlns:a16="http://schemas.microsoft.com/office/drawing/2014/main" val="2593505363"/>
                  </a:ext>
                </a:extLst>
              </a:tr>
              <a:tr h="301864">
                <a:tc>
                  <a:txBody>
                    <a:bodyPr/>
                    <a:lstStyle/>
                    <a:p>
                      <a:pPr algn="just" fontAlgn="ctr"/>
                      <a:r>
                        <a:rPr lang="tr-TR" sz="1050" u="none" strike="noStrike">
                          <a:effectLst/>
                          <a:latin typeface="Times New Roman" panose="02020603050405020304" pitchFamily="18" charset="0"/>
                          <a:cs typeface="Times New Roman" panose="02020603050405020304" pitchFamily="18" charset="0"/>
                        </a:rPr>
                        <a:t>Mühendis (1 kişi) </a:t>
                      </a:r>
                      <a:endParaRPr lang="tr-TR"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rgbClr val="D6E0E7"/>
                    </a:solidFill>
                  </a:tcPr>
                </a:tc>
                <a:tc>
                  <a:txBody>
                    <a:bodyPr/>
                    <a:lstStyle/>
                    <a:p>
                      <a:pPr algn="just" fontAlgn="ctr"/>
                      <a:r>
                        <a:rPr lang="tr-TR" sz="1050" u="none" strike="noStrike">
                          <a:effectLst/>
                          <a:latin typeface="Times New Roman" panose="02020603050405020304" pitchFamily="18" charset="0"/>
                          <a:cs typeface="Times New Roman" panose="02020603050405020304" pitchFamily="18" charset="0"/>
                        </a:rPr>
                        <a:t>Toplam 3 kişi</a:t>
                      </a:r>
                      <a:endParaRPr lang="tr-TR"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rgbClr val="D6E0E7"/>
                    </a:solidFill>
                  </a:tcPr>
                </a:tc>
                <a:tc>
                  <a:txBody>
                    <a:bodyPr/>
                    <a:lstStyle/>
                    <a:p>
                      <a:pPr algn="just" fontAlgn="ctr"/>
                      <a:r>
                        <a:rPr lang="tr-TR" sz="1050" u="none" strike="noStrike">
                          <a:effectLst/>
                          <a:latin typeface="Times New Roman" panose="02020603050405020304" pitchFamily="18" charset="0"/>
                          <a:cs typeface="Times New Roman" panose="02020603050405020304" pitchFamily="18" charset="0"/>
                        </a:rPr>
                        <a:t>Teknisyen (Sözl) (1 kişi)</a:t>
                      </a:r>
                      <a:endParaRPr lang="tr-TR"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rgbClr val="D6E0E7"/>
                    </a:solidFill>
                  </a:tcPr>
                </a:tc>
                <a:tc>
                  <a:txBody>
                    <a:bodyPr/>
                    <a:lstStyle/>
                    <a:p>
                      <a:pPr algn="just" fontAlgn="ctr"/>
                      <a:r>
                        <a:rPr lang="tr-TR" sz="1050" u="none" strike="noStrike">
                          <a:effectLst/>
                          <a:latin typeface="Times New Roman" panose="02020603050405020304" pitchFamily="18" charset="0"/>
                          <a:cs typeface="Times New Roman" panose="02020603050405020304" pitchFamily="18" charset="0"/>
                        </a:rPr>
                        <a:t>Toplam 3 kişi</a:t>
                      </a:r>
                      <a:endParaRPr lang="tr-TR"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rgbClr val="D6E0E7"/>
                    </a:solidFill>
                  </a:tcPr>
                </a:tc>
                <a:tc rowSpan="3">
                  <a:txBody>
                    <a:bodyPr/>
                    <a:lstStyle/>
                    <a:p>
                      <a:pPr algn="l" fontAlgn="ctr"/>
                      <a:r>
                        <a:rPr lang="tr-TR" sz="1050" u="none" strike="noStrike">
                          <a:effectLst/>
                          <a:latin typeface="Times New Roman" panose="02020603050405020304" pitchFamily="18" charset="0"/>
                          <a:cs typeface="Times New Roman" panose="02020603050405020304" pitchFamily="18" charset="0"/>
                        </a:rPr>
                        <a:t>* 3 kişi Daire Başkanlığımız Kadrosunda Yer Alıp, 30763 Sayılı Resmi Gazetede yayımlanan "Kurumlar Arası Geçici Görevlendirme Yönetmeliğinin 5. Maddesi Gereğince Başka Kurumlara Görevlendirilen Personel</a:t>
                      </a:r>
                      <a:endParaRPr lang="tr-TR"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rgbClr val="D6E0E7"/>
                    </a:solidFill>
                  </a:tcPr>
                </a:tc>
                <a:extLst>
                  <a:ext uri="{0D108BD9-81ED-4DB2-BD59-A6C34878D82A}">
                    <a16:rowId xmlns:a16="http://schemas.microsoft.com/office/drawing/2014/main" val="3106295051"/>
                  </a:ext>
                </a:extLst>
              </a:tr>
              <a:tr h="301864">
                <a:tc>
                  <a:txBody>
                    <a:bodyPr/>
                    <a:lstStyle/>
                    <a:p>
                      <a:pPr algn="just" fontAlgn="ctr"/>
                      <a:r>
                        <a:rPr lang="tr-TR" sz="1050" u="none" strike="noStrike" dirty="0">
                          <a:effectLst/>
                          <a:latin typeface="Times New Roman" panose="02020603050405020304" pitchFamily="18" charset="0"/>
                          <a:cs typeface="Times New Roman" panose="02020603050405020304" pitchFamily="18" charset="0"/>
                        </a:rPr>
                        <a:t>Toplam 3 kişi, </a:t>
                      </a:r>
                      <a:endParaRPr lang="tr-TR"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rgbClr val="D6E0E7"/>
                    </a:solidFill>
                  </a:tcPr>
                </a:tc>
                <a:tc>
                  <a:txBody>
                    <a:bodyPr/>
                    <a:lstStyle/>
                    <a:p>
                      <a:pPr algn="just" fontAlgn="ctr"/>
                      <a:r>
                        <a:rPr lang="tr-TR" sz="1050" u="none" strike="noStrike">
                          <a:effectLst/>
                          <a:latin typeface="Times New Roman" panose="02020603050405020304" pitchFamily="18" charset="0"/>
                          <a:cs typeface="Times New Roman" panose="02020603050405020304" pitchFamily="18" charset="0"/>
                        </a:rPr>
                        <a:t> </a:t>
                      </a:r>
                      <a:endParaRPr lang="tr-TR"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rgbClr val="D6E0E7"/>
                    </a:solidFill>
                  </a:tcPr>
                </a:tc>
                <a:tc>
                  <a:txBody>
                    <a:bodyPr/>
                    <a:lstStyle/>
                    <a:p>
                      <a:pPr algn="just" fontAlgn="ctr"/>
                      <a:r>
                        <a:rPr lang="tr-TR" sz="1050" u="none" strike="noStrike">
                          <a:effectLst/>
                          <a:latin typeface="Times New Roman" panose="02020603050405020304" pitchFamily="18" charset="0"/>
                          <a:cs typeface="Times New Roman" panose="02020603050405020304" pitchFamily="18" charset="0"/>
                        </a:rPr>
                        <a:t>Teknisyen  (1 kişi)</a:t>
                      </a:r>
                      <a:endParaRPr lang="tr-TR"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rgbClr val="D6E0E7"/>
                    </a:solidFill>
                  </a:tcPr>
                </a:tc>
                <a:tc>
                  <a:txBody>
                    <a:bodyPr/>
                    <a:lstStyle/>
                    <a:p>
                      <a:pPr algn="l" fontAlgn="b"/>
                      <a:endParaRPr lang="tr-TR"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rgbClr val="D6E0E7"/>
                    </a:solidFill>
                  </a:tcPr>
                </a:tc>
                <a:tc vMerge="1">
                  <a:txBody>
                    <a:bodyPr/>
                    <a:lstStyle/>
                    <a:p>
                      <a:endParaRPr lang="tr-TR"/>
                    </a:p>
                  </a:txBody>
                  <a:tcPr/>
                </a:tc>
                <a:extLst>
                  <a:ext uri="{0D108BD9-81ED-4DB2-BD59-A6C34878D82A}">
                    <a16:rowId xmlns:a16="http://schemas.microsoft.com/office/drawing/2014/main" val="715555061"/>
                  </a:ext>
                </a:extLst>
              </a:tr>
              <a:tr h="301864">
                <a:tc>
                  <a:txBody>
                    <a:bodyPr/>
                    <a:lstStyle/>
                    <a:p>
                      <a:pPr algn="l" fontAlgn="b"/>
                      <a:r>
                        <a:rPr lang="tr-TR" sz="1050" u="none" strike="noStrike">
                          <a:effectLst/>
                          <a:latin typeface="Times New Roman" panose="02020603050405020304" pitchFamily="18" charset="0"/>
                          <a:cs typeface="Times New Roman" panose="02020603050405020304" pitchFamily="18" charset="0"/>
                        </a:rPr>
                        <a:t> </a:t>
                      </a:r>
                      <a:endParaRPr lang="tr-TR"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rgbClr val="D6E0E7"/>
                    </a:solidFill>
                  </a:tcPr>
                </a:tc>
                <a:tc>
                  <a:txBody>
                    <a:bodyPr/>
                    <a:lstStyle/>
                    <a:p>
                      <a:pPr algn="just" fontAlgn="ctr"/>
                      <a:r>
                        <a:rPr lang="tr-TR" sz="1050" u="none" strike="noStrike">
                          <a:effectLst/>
                          <a:latin typeface="Times New Roman" panose="02020603050405020304" pitchFamily="18" charset="0"/>
                          <a:cs typeface="Times New Roman" panose="02020603050405020304" pitchFamily="18" charset="0"/>
                        </a:rPr>
                        <a:t> </a:t>
                      </a:r>
                      <a:endParaRPr lang="tr-TR"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rgbClr val="D6E0E7"/>
                    </a:solidFill>
                  </a:tcPr>
                </a:tc>
                <a:tc>
                  <a:txBody>
                    <a:bodyPr/>
                    <a:lstStyle/>
                    <a:p>
                      <a:pPr algn="just" fontAlgn="ctr"/>
                      <a:r>
                        <a:rPr lang="tr-TR" sz="1050" u="none" strike="noStrike">
                          <a:effectLst/>
                          <a:latin typeface="Times New Roman" panose="02020603050405020304" pitchFamily="18" charset="0"/>
                          <a:cs typeface="Times New Roman" panose="02020603050405020304" pitchFamily="18" charset="0"/>
                        </a:rPr>
                        <a:t>İşçi (13 kişi)</a:t>
                      </a:r>
                      <a:endParaRPr lang="tr-TR"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rgbClr val="D6E0E7"/>
                    </a:solidFill>
                  </a:tcPr>
                </a:tc>
                <a:tc>
                  <a:txBody>
                    <a:bodyPr/>
                    <a:lstStyle/>
                    <a:p>
                      <a:pPr algn="just" fontAlgn="ctr"/>
                      <a:r>
                        <a:rPr lang="tr-TR" sz="1050" u="none" strike="noStrike">
                          <a:effectLst/>
                          <a:latin typeface="Times New Roman" panose="02020603050405020304" pitchFamily="18" charset="0"/>
                          <a:cs typeface="Times New Roman" panose="02020603050405020304" pitchFamily="18" charset="0"/>
                        </a:rPr>
                        <a:t> </a:t>
                      </a:r>
                      <a:endParaRPr lang="tr-TR"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rgbClr val="D6E0E7"/>
                    </a:solidFill>
                  </a:tcPr>
                </a:tc>
                <a:tc vMerge="1">
                  <a:txBody>
                    <a:bodyPr/>
                    <a:lstStyle/>
                    <a:p>
                      <a:endParaRPr lang="tr-TR"/>
                    </a:p>
                  </a:txBody>
                  <a:tcPr/>
                </a:tc>
                <a:extLst>
                  <a:ext uri="{0D108BD9-81ED-4DB2-BD59-A6C34878D82A}">
                    <a16:rowId xmlns:a16="http://schemas.microsoft.com/office/drawing/2014/main" val="2635601250"/>
                  </a:ext>
                </a:extLst>
              </a:tr>
              <a:tr h="301864">
                <a:tc>
                  <a:txBody>
                    <a:bodyPr/>
                    <a:lstStyle/>
                    <a:p>
                      <a:pPr algn="l" fontAlgn="b"/>
                      <a:r>
                        <a:rPr lang="tr-TR" sz="1050" u="none" strike="noStrike" dirty="0">
                          <a:effectLst/>
                          <a:latin typeface="Times New Roman" panose="02020603050405020304" pitchFamily="18" charset="0"/>
                          <a:cs typeface="Times New Roman" panose="02020603050405020304" pitchFamily="18" charset="0"/>
                        </a:rPr>
                        <a:t> </a:t>
                      </a:r>
                      <a:endParaRPr lang="tr-TR"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rgbClr val="D6E0E7"/>
                    </a:solidFill>
                  </a:tcPr>
                </a:tc>
                <a:tc>
                  <a:txBody>
                    <a:bodyPr/>
                    <a:lstStyle/>
                    <a:p>
                      <a:pPr algn="l" fontAlgn="b"/>
                      <a:r>
                        <a:rPr lang="tr-TR" sz="1050" u="none" strike="noStrike">
                          <a:effectLst/>
                          <a:latin typeface="Times New Roman" panose="02020603050405020304" pitchFamily="18" charset="0"/>
                          <a:cs typeface="Times New Roman" panose="02020603050405020304" pitchFamily="18" charset="0"/>
                        </a:rPr>
                        <a:t> </a:t>
                      </a:r>
                      <a:endParaRPr lang="tr-TR"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rgbClr val="D6E0E7"/>
                    </a:solidFill>
                  </a:tcPr>
                </a:tc>
                <a:tc>
                  <a:txBody>
                    <a:bodyPr/>
                    <a:lstStyle/>
                    <a:p>
                      <a:pPr algn="just" fontAlgn="ctr"/>
                      <a:r>
                        <a:rPr lang="tr-TR" sz="1050" u="none" strike="noStrike">
                          <a:effectLst/>
                          <a:latin typeface="Times New Roman" panose="02020603050405020304" pitchFamily="18" charset="0"/>
                          <a:cs typeface="Times New Roman" panose="02020603050405020304" pitchFamily="18" charset="0"/>
                        </a:rPr>
                        <a:t>Toplam 19 kişi, </a:t>
                      </a:r>
                      <a:endParaRPr lang="tr-TR"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rgbClr val="D6E0E7"/>
                    </a:solidFill>
                  </a:tcPr>
                </a:tc>
                <a:tc>
                  <a:txBody>
                    <a:bodyPr/>
                    <a:lstStyle/>
                    <a:p>
                      <a:pPr algn="just" fontAlgn="ctr"/>
                      <a:r>
                        <a:rPr lang="tr-TR" sz="1050" u="none" strike="noStrike">
                          <a:effectLst/>
                          <a:latin typeface="Times New Roman" panose="02020603050405020304" pitchFamily="18" charset="0"/>
                          <a:cs typeface="Times New Roman" panose="02020603050405020304" pitchFamily="18" charset="0"/>
                        </a:rPr>
                        <a:t> </a:t>
                      </a:r>
                      <a:endParaRPr lang="tr-TR"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rgbClr val="D6E0E7"/>
                    </a:solidFill>
                  </a:tcPr>
                </a:tc>
                <a:tc rowSpan="2">
                  <a:txBody>
                    <a:bodyPr/>
                    <a:lstStyle/>
                    <a:p>
                      <a:pPr algn="l" fontAlgn="ctr"/>
                      <a:r>
                        <a:rPr lang="tr-TR" sz="1050" u="none" strike="noStrike">
                          <a:effectLst/>
                          <a:latin typeface="Times New Roman" panose="02020603050405020304" pitchFamily="18" charset="0"/>
                          <a:cs typeface="Times New Roman" panose="02020603050405020304" pitchFamily="18" charset="0"/>
                        </a:rPr>
                        <a:t>* 19 kişi Başka Birimlerden 13/B-4 Maddesi Gereğince Daire Başkanlığımıza Görevlendirilen Personel</a:t>
                      </a:r>
                      <a:endParaRPr lang="tr-TR"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rgbClr val="D6E0E7"/>
                    </a:solidFill>
                  </a:tcPr>
                </a:tc>
                <a:extLst>
                  <a:ext uri="{0D108BD9-81ED-4DB2-BD59-A6C34878D82A}">
                    <a16:rowId xmlns:a16="http://schemas.microsoft.com/office/drawing/2014/main" val="672835392"/>
                  </a:ext>
                </a:extLst>
              </a:tr>
              <a:tr h="204805">
                <a:tc rowSpan="2">
                  <a:txBody>
                    <a:bodyPr/>
                    <a:lstStyle/>
                    <a:p>
                      <a:pPr algn="l" fontAlgn="ctr"/>
                      <a:r>
                        <a:rPr lang="tr-TR" sz="1050" u="none" strike="noStrike" dirty="0">
                          <a:effectLst/>
                          <a:latin typeface="Times New Roman" panose="02020603050405020304" pitchFamily="18" charset="0"/>
                          <a:cs typeface="Times New Roman" panose="02020603050405020304" pitchFamily="18" charset="0"/>
                        </a:rPr>
                        <a:t>2547 sayılı Kanunun 13/b-4 maddesi gereğince başka birimlerde görevlidir.</a:t>
                      </a:r>
                      <a:endParaRPr lang="tr-TR"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rgbClr val="D6E0E7"/>
                    </a:solidFill>
                  </a:tcPr>
                </a:tc>
                <a:tc rowSpan="2">
                  <a:txBody>
                    <a:bodyPr/>
                    <a:lstStyle/>
                    <a:p>
                      <a:pPr algn="ctr" fontAlgn="ctr"/>
                      <a:r>
                        <a:rPr lang="tr-TR" sz="1050" u="none" strike="noStrike" dirty="0">
                          <a:effectLst/>
                          <a:latin typeface="Times New Roman" panose="02020603050405020304" pitchFamily="18" charset="0"/>
                          <a:cs typeface="Times New Roman" panose="02020603050405020304" pitchFamily="18" charset="0"/>
                        </a:rPr>
                        <a:t>30763 Sayılı Resmi Gazetede yayımlanan "Kurumlar Arası Geçici Görevlendirme Yönetmeliğinin 5. Maddesi Gereğince Başka Kurumlara Görevlendirilmiştir.</a:t>
                      </a:r>
                      <a:endParaRPr lang="tr-TR"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rgbClr val="D6E0E7"/>
                    </a:solidFill>
                  </a:tcPr>
                </a:tc>
                <a:tc rowSpan="2">
                  <a:txBody>
                    <a:bodyPr/>
                    <a:lstStyle/>
                    <a:p>
                      <a:pPr algn="l" fontAlgn="ctr"/>
                      <a:r>
                        <a:rPr lang="tr-TR" sz="1050" u="none" strike="noStrike" dirty="0">
                          <a:effectLst/>
                          <a:latin typeface="Times New Roman" panose="02020603050405020304" pitchFamily="18" charset="0"/>
                          <a:cs typeface="Times New Roman" panose="02020603050405020304" pitchFamily="18" charset="0"/>
                        </a:rPr>
                        <a:t>2547 sayılı Kanunun 13/b-4 maddesi gereğince Daire Başkanlığımızda görevlidir. </a:t>
                      </a:r>
                      <a:endParaRPr lang="tr-TR"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rgbClr val="D6E0E7"/>
                    </a:solidFill>
                  </a:tcPr>
                </a:tc>
                <a:tc rowSpan="2">
                  <a:txBody>
                    <a:bodyPr/>
                    <a:lstStyle/>
                    <a:p>
                      <a:pPr algn="l" fontAlgn="ctr"/>
                      <a:r>
                        <a:rPr lang="tr-TR" sz="1050" u="none" strike="noStrike" dirty="0">
                          <a:effectLst/>
                          <a:latin typeface="Times New Roman" panose="02020603050405020304" pitchFamily="18" charset="0"/>
                          <a:cs typeface="Times New Roman" panose="02020603050405020304" pitchFamily="18" charset="0"/>
                        </a:rPr>
                        <a:t> 657 Sayılı Devlet Memurları kanununun 108/B ve 108/E Maddesi gereğince ücretsiz izindedir.</a:t>
                      </a:r>
                      <a:endParaRPr lang="tr-TR"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rgbClr val="D6E0E7"/>
                    </a:solidFill>
                  </a:tcPr>
                </a:tc>
                <a:tc vMerge="1">
                  <a:txBody>
                    <a:bodyPr/>
                    <a:lstStyle/>
                    <a:p>
                      <a:endParaRPr lang="tr-TR"/>
                    </a:p>
                  </a:txBody>
                  <a:tcPr/>
                </a:tc>
                <a:extLst>
                  <a:ext uri="{0D108BD9-81ED-4DB2-BD59-A6C34878D82A}">
                    <a16:rowId xmlns:a16="http://schemas.microsoft.com/office/drawing/2014/main" val="3511988956"/>
                  </a:ext>
                </a:extLst>
              </a:tr>
              <a:tr h="675559">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fontAlgn="b"/>
                      <a:r>
                        <a:rPr lang="tr-TR" sz="1050" u="none" strike="noStrike" dirty="0">
                          <a:effectLst/>
                          <a:latin typeface="Times New Roman" panose="02020603050405020304" pitchFamily="18" charset="0"/>
                          <a:cs typeface="Times New Roman" panose="02020603050405020304" pitchFamily="18" charset="0"/>
                        </a:rPr>
                        <a:t>*3 kişi Daire Başkanlığımız kadrosunu kullanmakla birlikte 657 Sayılı Devlet Memurları kanununun 108/B ve 108/E Maddesi gereğince ücretsiz izindedir.</a:t>
                      </a:r>
                      <a:endParaRPr lang="tr-TR"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rgbClr val="D6E0E7"/>
                    </a:solidFill>
                  </a:tcPr>
                </a:tc>
                <a:extLst>
                  <a:ext uri="{0D108BD9-81ED-4DB2-BD59-A6C34878D82A}">
                    <a16:rowId xmlns:a16="http://schemas.microsoft.com/office/drawing/2014/main" val="2746216719"/>
                  </a:ext>
                </a:extLst>
              </a:tr>
              <a:tr h="258741">
                <a:tc gridSpan="3">
                  <a:txBody>
                    <a:bodyPr/>
                    <a:lstStyle/>
                    <a:p>
                      <a:pPr algn="l" fontAlgn="ctr"/>
                      <a:r>
                        <a:rPr lang="tr-TR" sz="1050" u="none" strike="noStrike">
                          <a:effectLst/>
                          <a:latin typeface="Times New Roman" panose="02020603050405020304" pitchFamily="18" charset="0"/>
                          <a:cs typeface="Times New Roman" panose="02020603050405020304" pitchFamily="18" charset="0"/>
                        </a:rPr>
                        <a:t>DOLU KADRO                                    </a:t>
                      </a:r>
                      <a:endParaRPr lang="tr-TR" sz="105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rgbClr val="D6E0E7"/>
                    </a:solidFill>
                  </a:tcPr>
                </a:tc>
                <a:tc hMerge="1">
                  <a:txBody>
                    <a:bodyPr/>
                    <a:lstStyle/>
                    <a:p>
                      <a:endParaRPr lang="tr-TR"/>
                    </a:p>
                  </a:txBody>
                  <a:tcPr/>
                </a:tc>
                <a:tc hMerge="1">
                  <a:txBody>
                    <a:bodyPr/>
                    <a:lstStyle/>
                    <a:p>
                      <a:endParaRPr lang="tr-TR"/>
                    </a:p>
                  </a:txBody>
                  <a:tcPr/>
                </a:tc>
                <a:tc>
                  <a:txBody>
                    <a:bodyPr/>
                    <a:lstStyle/>
                    <a:p>
                      <a:pPr algn="r" fontAlgn="b"/>
                      <a:r>
                        <a:rPr lang="tr-TR" sz="1050" u="none" strike="noStrike">
                          <a:effectLst/>
                          <a:latin typeface="Times New Roman" panose="02020603050405020304" pitchFamily="18" charset="0"/>
                          <a:cs typeface="Times New Roman" panose="02020603050405020304" pitchFamily="18" charset="0"/>
                        </a:rPr>
                        <a:t>43</a:t>
                      </a:r>
                      <a:endParaRPr lang="tr-TR" sz="105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rgbClr val="D6E0E7"/>
                    </a:solidFill>
                  </a:tcPr>
                </a:tc>
                <a:tc rowSpan="5">
                  <a:txBody>
                    <a:bodyPr/>
                    <a:lstStyle/>
                    <a:p>
                      <a:pPr algn="l" fontAlgn="ctr"/>
                      <a:r>
                        <a:rPr lang="tr-TR" sz="1050" u="none" strike="noStrike" dirty="0">
                          <a:effectLst/>
                          <a:latin typeface="Times New Roman" panose="02020603050405020304" pitchFamily="18" charset="0"/>
                          <a:cs typeface="Times New Roman" panose="02020603050405020304" pitchFamily="18" charset="0"/>
                        </a:rPr>
                        <a:t>2022 YILI DAİRE BAŞKANLIĞIMIZDA AKTİF GÖREV YAPAN PERSONEL SAYISI : 53</a:t>
                      </a:r>
                      <a:endParaRPr lang="tr-TR"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rgbClr val="D6E0E7"/>
                    </a:solidFill>
                  </a:tcPr>
                </a:tc>
                <a:extLst>
                  <a:ext uri="{0D108BD9-81ED-4DB2-BD59-A6C34878D82A}">
                    <a16:rowId xmlns:a16="http://schemas.microsoft.com/office/drawing/2014/main" val="158320980"/>
                  </a:ext>
                </a:extLst>
              </a:tr>
              <a:tr h="258741">
                <a:tc gridSpan="3">
                  <a:txBody>
                    <a:bodyPr/>
                    <a:lstStyle/>
                    <a:p>
                      <a:pPr algn="l" fontAlgn="ctr"/>
                      <a:r>
                        <a:rPr lang="tr-TR" sz="1050" u="none" strike="noStrike">
                          <a:effectLst/>
                          <a:latin typeface="Times New Roman" panose="02020603050405020304" pitchFamily="18" charset="0"/>
                          <a:cs typeface="Times New Roman" panose="02020603050405020304" pitchFamily="18" charset="0"/>
                        </a:rPr>
                        <a:t>KADROMUZDA YER ALIP BAŞKA BİRİMLERDE GÖREVLİ      </a:t>
                      </a:r>
                      <a:endParaRPr lang="tr-TR" sz="105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rgbClr val="D6E0E7"/>
                    </a:solidFill>
                  </a:tcPr>
                </a:tc>
                <a:tc hMerge="1">
                  <a:txBody>
                    <a:bodyPr/>
                    <a:lstStyle/>
                    <a:p>
                      <a:endParaRPr lang="tr-TR"/>
                    </a:p>
                  </a:txBody>
                  <a:tcPr/>
                </a:tc>
                <a:tc hMerge="1">
                  <a:txBody>
                    <a:bodyPr/>
                    <a:lstStyle/>
                    <a:p>
                      <a:endParaRPr lang="tr-TR"/>
                    </a:p>
                  </a:txBody>
                  <a:tcPr/>
                </a:tc>
                <a:tc>
                  <a:txBody>
                    <a:bodyPr/>
                    <a:lstStyle/>
                    <a:p>
                      <a:pPr algn="r" fontAlgn="b"/>
                      <a:r>
                        <a:rPr lang="tr-TR" sz="1050" u="none" strike="noStrike" dirty="0">
                          <a:effectLst/>
                          <a:latin typeface="Times New Roman" panose="02020603050405020304" pitchFamily="18" charset="0"/>
                          <a:cs typeface="Times New Roman" panose="02020603050405020304" pitchFamily="18" charset="0"/>
                        </a:rPr>
                        <a:t>-3</a:t>
                      </a:r>
                      <a:endParaRPr lang="tr-TR"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rgbClr val="D6E0E7"/>
                    </a:solidFill>
                  </a:tcPr>
                </a:tc>
                <a:tc vMerge="1">
                  <a:txBody>
                    <a:bodyPr/>
                    <a:lstStyle/>
                    <a:p>
                      <a:endParaRPr lang="tr-TR"/>
                    </a:p>
                  </a:txBody>
                  <a:tcPr/>
                </a:tc>
                <a:extLst>
                  <a:ext uri="{0D108BD9-81ED-4DB2-BD59-A6C34878D82A}">
                    <a16:rowId xmlns:a16="http://schemas.microsoft.com/office/drawing/2014/main" val="1526484929"/>
                  </a:ext>
                </a:extLst>
              </a:tr>
              <a:tr h="258741">
                <a:tc gridSpan="3">
                  <a:txBody>
                    <a:bodyPr/>
                    <a:lstStyle/>
                    <a:p>
                      <a:pPr algn="l" fontAlgn="ctr"/>
                      <a:r>
                        <a:rPr lang="tr-TR" sz="1050" u="none" strike="noStrike">
                          <a:effectLst/>
                          <a:latin typeface="Times New Roman" panose="02020603050405020304" pitchFamily="18" charset="0"/>
                          <a:cs typeface="Times New Roman" panose="02020603050405020304" pitchFamily="18" charset="0"/>
                        </a:rPr>
                        <a:t>KADROMUZDA YER ALIP BAŞKA KURUMLARDA GÖREVLİ      </a:t>
                      </a:r>
                      <a:endParaRPr lang="tr-TR" sz="105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rgbClr val="D6E0E7"/>
                    </a:solidFill>
                  </a:tcPr>
                </a:tc>
                <a:tc hMerge="1">
                  <a:txBody>
                    <a:bodyPr/>
                    <a:lstStyle/>
                    <a:p>
                      <a:endParaRPr lang="tr-TR"/>
                    </a:p>
                  </a:txBody>
                  <a:tcPr/>
                </a:tc>
                <a:tc hMerge="1">
                  <a:txBody>
                    <a:bodyPr/>
                    <a:lstStyle/>
                    <a:p>
                      <a:endParaRPr lang="tr-TR"/>
                    </a:p>
                  </a:txBody>
                  <a:tcPr/>
                </a:tc>
                <a:tc>
                  <a:txBody>
                    <a:bodyPr/>
                    <a:lstStyle/>
                    <a:p>
                      <a:pPr algn="r" fontAlgn="b"/>
                      <a:r>
                        <a:rPr lang="tr-TR" sz="1050" u="none" strike="noStrike" dirty="0">
                          <a:effectLst/>
                          <a:latin typeface="Times New Roman" panose="02020603050405020304" pitchFamily="18" charset="0"/>
                          <a:cs typeface="Times New Roman" panose="02020603050405020304" pitchFamily="18" charset="0"/>
                        </a:rPr>
                        <a:t>-3</a:t>
                      </a:r>
                      <a:endParaRPr lang="tr-TR"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rgbClr val="D6E0E7"/>
                    </a:solidFill>
                  </a:tcPr>
                </a:tc>
                <a:tc vMerge="1">
                  <a:txBody>
                    <a:bodyPr/>
                    <a:lstStyle/>
                    <a:p>
                      <a:endParaRPr lang="tr-TR"/>
                    </a:p>
                  </a:txBody>
                  <a:tcPr/>
                </a:tc>
                <a:extLst>
                  <a:ext uri="{0D108BD9-81ED-4DB2-BD59-A6C34878D82A}">
                    <a16:rowId xmlns:a16="http://schemas.microsoft.com/office/drawing/2014/main" val="765615095"/>
                  </a:ext>
                </a:extLst>
              </a:tr>
              <a:tr h="258741">
                <a:tc gridSpan="3">
                  <a:txBody>
                    <a:bodyPr/>
                    <a:lstStyle/>
                    <a:p>
                      <a:pPr algn="l" fontAlgn="ctr"/>
                      <a:r>
                        <a:rPr lang="tr-TR" sz="1050" u="none" strike="noStrike">
                          <a:effectLst/>
                          <a:latin typeface="Times New Roman" panose="02020603050405020304" pitchFamily="18" charset="0"/>
                          <a:cs typeface="Times New Roman" panose="02020603050405020304" pitchFamily="18" charset="0"/>
                        </a:rPr>
                        <a:t>ÜCRETSİZ İZİNLİ;</a:t>
                      </a:r>
                      <a:endParaRPr lang="tr-TR" sz="105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rgbClr val="D6E0E7"/>
                    </a:solidFill>
                  </a:tcPr>
                </a:tc>
                <a:tc hMerge="1">
                  <a:txBody>
                    <a:bodyPr/>
                    <a:lstStyle/>
                    <a:p>
                      <a:endParaRPr lang="tr-TR"/>
                    </a:p>
                  </a:txBody>
                  <a:tcPr/>
                </a:tc>
                <a:tc hMerge="1">
                  <a:txBody>
                    <a:bodyPr/>
                    <a:lstStyle/>
                    <a:p>
                      <a:endParaRPr lang="tr-TR"/>
                    </a:p>
                  </a:txBody>
                  <a:tcPr/>
                </a:tc>
                <a:tc>
                  <a:txBody>
                    <a:bodyPr/>
                    <a:lstStyle/>
                    <a:p>
                      <a:pPr algn="r" fontAlgn="b"/>
                      <a:r>
                        <a:rPr lang="tr-TR" sz="1050" u="none" strike="noStrike" dirty="0">
                          <a:effectLst/>
                          <a:latin typeface="Times New Roman" panose="02020603050405020304" pitchFamily="18" charset="0"/>
                          <a:cs typeface="Times New Roman" panose="02020603050405020304" pitchFamily="18" charset="0"/>
                        </a:rPr>
                        <a:t>-3</a:t>
                      </a:r>
                      <a:endParaRPr lang="tr-TR"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rgbClr val="D6E0E7"/>
                    </a:solidFill>
                  </a:tcPr>
                </a:tc>
                <a:tc vMerge="1">
                  <a:txBody>
                    <a:bodyPr/>
                    <a:lstStyle/>
                    <a:p>
                      <a:endParaRPr lang="tr-TR"/>
                    </a:p>
                  </a:txBody>
                  <a:tcPr/>
                </a:tc>
                <a:extLst>
                  <a:ext uri="{0D108BD9-81ED-4DB2-BD59-A6C34878D82A}">
                    <a16:rowId xmlns:a16="http://schemas.microsoft.com/office/drawing/2014/main" val="1201800290"/>
                  </a:ext>
                </a:extLst>
              </a:tr>
              <a:tr h="189743">
                <a:tc gridSpan="3">
                  <a:txBody>
                    <a:bodyPr/>
                    <a:lstStyle/>
                    <a:p>
                      <a:pPr algn="l" fontAlgn="b"/>
                      <a:r>
                        <a:rPr lang="tr-TR" sz="1050" u="none" strike="noStrike">
                          <a:effectLst/>
                          <a:latin typeface="Times New Roman" panose="02020603050405020304" pitchFamily="18" charset="0"/>
                          <a:cs typeface="Times New Roman" panose="02020603050405020304" pitchFamily="18" charset="0"/>
                        </a:rPr>
                        <a:t>BAŞKA BİRİMLERDEN YTDB’na GÖREVLİ </a:t>
                      </a:r>
                      <a:endParaRPr lang="tr-TR" sz="105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rgbClr val="D6E0E7"/>
                    </a:solidFill>
                  </a:tcPr>
                </a:tc>
                <a:tc hMerge="1">
                  <a:txBody>
                    <a:bodyPr/>
                    <a:lstStyle/>
                    <a:p>
                      <a:endParaRPr lang="tr-TR"/>
                    </a:p>
                  </a:txBody>
                  <a:tcPr/>
                </a:tc>
                <a:tc hMerge="1">
                  <a:txBody>
                    <a:bodyPr/>
                    <a:lstStyle/>
                    <a:p>
                      <a:endParaRPr lang="tr-TR"/>
                    </a:p>
                  </a:txBody>
                  <a:tcPr/>
                </a:tc>
                <a:tc>
                  <a:txBody>
                    <a:bodyPr/>
                    <a:lstStyle/>
                    <a:p>
                      <a:pPr algn="r" fontAlgn="b"/>
                      <a:r>
                        <a:rPr lang="tr-TR" sz="1050" u="none" strike="noStrike" dirty="0">
                          <a:effectLst/>
                          <a:latin typeface="Times New Roman" panose="02020603050405020304" pitchFamily="18" charset="0"/>
                          <a:cs typeface="Times New Roman" panose="02020603050405020304" pitchFamily="18" charset="0"/>
                        </a:rPr>
                        <a:t>19</a:t>
                      </a:r>
                      <a:endParaRPr lang="tr-TR"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rgbClr val="D6E0E7"/>
                    </a:solidFill>
                  </a:tcPr>
                </a:tc>
                <a:tc vMerge="1">
                  <a:txBody>
                    <a:bodyPr/>
                    <a:lstStyle/>
                    <a:p>
                      <a:endParaRPr lang="tr-TR"/>
                    </a:p>
                  </a:txBody>
                  <a:tcPr/>
                </a:tc>
                <a:extLst>
                  <a:ext uri="{0D108BD9-81ED-4DB2-BD59-A6C34878D82A}">
                    <a16:rowId xmlns:a16="http://schemas.microsoft.com/office/drawing/2014/main" val="2086255629"/>
                  </a:ext>
                </a:extLst>
              </a:tr>
            </a:tbl>
          </a:graphicData>
        </a:graphic>
      </p:graphicFrame>
    </p:spTree>
    <p:extLst>
      <p:ext uri="{BB962C8B-B14F-4D97-AF65-F5344CB8AC3E}">
        <p14:creationId xmlns:p14="http://schemas.microsoft.com/office/powerpoint/2010/main" val="4089129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8CDF760-F5DB-46C4-A6F5-1BA9E22D32CE}"/>
              </a:ext>
            </a:extLst>
          </p:cNvPr>
          <p:cNvSpPr>
            <a:spLocks noGrp="1"/>
          </p:cNvSpPr>
          <p:nvPr>
            <p:ph type="title"/>
          </p:nvPr>
        </p:nvSpPr>
        <p:spPr>
          <a:xfrm>
            <a:off x="942622" y="98778"/>
            <a:ext cx="9601200" cy="488244"/>
          </a:xfrm>
        </p:spPr>
        <p:txBody>
          <a:bodyPr/>
          <a:lstStyle/>
          <a:p>
            <a:r>
              <a:rPr lang="en-GB" sz="1800" b="1" i="0" dirty="0">
                <a:effectLst/>
                <a:latin typeface="Times New Roman" panose="02020603050405020304" pitchFamily="18" charset="0"/>
                <a:ea typeface="Times New Roman" panose="02020603050405020304" pitchFamily="18" charset="0"/>
              </a:rPr>
              <a:t>4-2- </a:t>
            </a:r>
            <a:r>
              <a:rPr lang="en-GB" sz="1800" b="1" i="0" dirty="0" err="1">
                <a:effectLst/>
                <a:latin typeface="Times New Roman" panose="02020603050405020304" pitchFamily="18" charset="0"/>
                <a:ea typeface="Times New Roman" panose="02020603050405020304" pitchFamily="18" charset="0"/>
              </a:rPr>
              <a:t>İdari</a:t>
            </a:r>
            <a:r>
              <a:rPr lang="en-GB" sz="1800" b="1" i="0" dirty="0">
                <a:effectLst/>
                <a:latin typeface="Times New Roman" panose="02020603050405020304" pitchFamily="18" charset="0"/>
                <a:ea typeface="Times New Roman" panose="02020603050405020304" pitchFamily="18" charset="0"/>
              </a:rPr>
              <a:t> </a:t>
            </a:r>
            <a:r>
              <a:rPr lang="en-GB" sz="1800" b="1" i="0" dirty="0" err="1">
                <a:effectLst/>
                <a:latin typeface="Times New Roman" panose="02020603050405020304" pitchFamily="18" charset="0"/>
                <a:ea typeface="Times New Roman" panose="02020603050405020304" pitchFamily="18" charset="0"/>
              </a:rPr>
              <a:t>Personelin</a:t>
            </a:r>
            <a:r>
              <a:rPr lang="en-GB" sz="1800" b="1" i="0" dirty="0">
                <a:effectLst/>
                <a:latin typeface="Times New Roman" panose="02020603050405020304" pitchFamily="18" charset="0"/>
                <a:ea typeface="Times New Roman" panose="02020603050405020304" pitchFamily="18" charset="0"/>
              </a:rPr>
              <a:t> </a:t>
            </a:r>
            <a:r>
              <a:rPr lang="en-GB" sz="1800" b="1" i="0" dirty="0" err="1">
                <a:effectLst/>
                <a:latin typeface="Times New Roman" panose="02020603050405020304" pitchFamily="18" charset="0"/>
                <a:ea typeface="Times New Roman" panose="02020603050405020304" pitchFamily="18" charset="0"/>
              </a:rPr>
              <a:t>Eğitim</a:t>
            </a:r>
            <a:r>
              <a:rPr lang="en-GB" sz="1800" b="1" i="0" dirty="0">
                <a:effectLst/>
                <a:latin typeface="Times New Roman" panose="02020603050405020304" pitchFamily="18" charset="0"/>
                <a:ea typeface="Times New Roman" panose="02020603050405020304" pitchFamily="18" charset="0"/>
              </a:rPr>
              <a:t> Durumu </a:t>
            </a:r>
            <a:endParaRPr lang="tr-TR" dirty="0"/>
          </a:p>
        </p:txBody>
      </p:sp>
      <p:sp>
        <p:nvSpPr>
          <p:cNvPr id="3" name="İçerik Yer Tutucusu 2">
            <a:extLst>
              <a:ext uri="{FF2B5EF4-FFF2-40B4-BE49-F238E27FC236}">
                <a16:creationId xmlns:a16="http://schemas.microsoft.com/office/drawing/2014/main" id="{A65AEC4E-50BE-4531-87CE-497A2EB673CE}"/>
              </a:ext>
            </a:extLst>
          </p:cNvPr>
          <p:cNvSpPr>
            <a:spLocks noGrp="1"/>
          </p:cNvSpPr>
          <p:nvPr>
            <p:ph idx="1"/>
          </p:nvPr>
        </p:nvSpPr>
        <p:spPr>
          <a:xfrm>
            <a:off x="1066800" y="587022"/>
            <a:ext cx="9601200" cy="993422"/>
          </a:xfrm>
        </p:spPr>
        <p:txBody>
          <a:bodyPr/>
          <a:lstStyle/>
          <a:p>
            <a:pPr marL="0" indent="0" algn="just">
              <a:buNone/>
            </a:pPr>
            <a:r>
              <a:rPr lang="tr-TR"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Başkanlığımızda</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fiilen</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çalışan</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personelin</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eğitim</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durumu</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aşağıdaki</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tabloda</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gösterilmiştir</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Daire</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Başkanlığımız</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eğitim</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durumu</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itibariyle</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en</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yüksek</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payı</a:t>
            </a:r>
            <a:r>
              <a:rPr lang="en-GB" sz="1800" dirty="0">
                <a:effectLst/>
                <a:latin typeface="Times New Roman" panose="02020603050405020304" pitchFamily="18" charset="0"/>
                <a:ea typeface="Times New Roman" panose="02020603050405020304" pitchFamily="18" charset="0"/>
              </a:rPr>
              <a:t> %25 </a:t>
            </a:r>
            <a:r>
              <a:rPr lang="en-GB" sz="1800" dirty="0" err="1">
                <a:effectLst/>
                <a:latin typeface="Times New Roman" panose="02020603050405020304" pitchFamily="18" charset="0"/>
                <a:ea typeface="Times New Roman" panose="02020603050405020304" pitchFamily="18" charset="0"/>
              </a:rPr>
              <a:t>ile</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Önlisans</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ve</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Lisans</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mezunu</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personel</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oluşturmaktadır</a:t>
            </a:r>
            <a:r>
              <a:rPr lang="en-GB" sz="1800" dirty="0">
                <a:effectLst/>
                <a:latin typeface="Times New Roman" panose="02020603050405020304" pitchFamily="18" charset="0"/>
                <a:ea typeface="Times New Roman" panose="02020603050405020304" pitchFamily="18" charset="0"/>
              </a:rPr>
              <a:t>. </a:t>
            </a:r>
            <a:endParaRPr lang="tr-TR" sz="1800" dirty="0">
              <a:effectLst/>
              <a:latin typeface="Times New Roman" panose="02020603050405020304" pitchFamily="18" charset="0"/>
              <a:ea typeface="Times New Roman" panose="02020603050405020304" pitchFamily="18" charset="0"/>
            </a:endParaRPr>
          </a:p>
          <a:p>
            <a:pPr algn="just"/>
            <a:endParaRPr lang="tr-TR" dirty="0"/>
          </a:p>
        </p:txBody>
      </p:sp>
      <p:graphicFrame>
        <p:nvGraphicFramePr>
          <p:cNvPr id="6" name="Tablo 5">
            <a:extLst>
              <a:ext uri="{FF2B5EF4-FFF2-40B4-BE49-F238E27FC236}">
                <a16:creationId xmlns:a16="http://schemas.microsoft.com/office/drawing/2014/main" id="{5477D940-79C8-4AB6-896F-1C03AE6A1F4B}"/>
              </a:ext>
            </a:extLst>
          </p:cNvPr>
          <p:cNvGraphicFramePr>
            <a:graphicFrameLocks noGrp="1"/>
          </p:cNvGraphicFramePr>
          <p:nvPr>
            <p:extLst>
              <p:ext uri="{D42A27DB-BD31-4B8C-83A1-F6EECF244321}">
                <p14:modId xmlns:p14="http://schemas.microsoft.com/office/powerpoint/2010/main" val="1197309693"/>
              </p:ext>
            </p:extLst>
          </p:nvPr>
        </p:nvGraphicFramePr>
        <p:xfrm>
          <a:off x="1174263" y="2132535"/>
          <a:ext cx="4502471" cy="3068122"/>
        </p:xfrm>
        <a:graphic>
          <a:graphicData uri="http://schemas.openxmlformats.org/drawingml/2006/table">
            <a:tbl>
              <a:tblPr>
                <a:tableStyleId>{E8B1032C-EA38-4F05-BA0D-38AFFFC7BED3}</a:tableStyleId>
              </a:tblPr>
              <a:tblGrid>
                <a:gridCol w="2305093">
                  <a:extLst>
                    <a:ext uri="{9D8B030D-6E8A-4147-A177-3AD203B41FA5}">
                      <a16:colId xmlns:a16="http://schemas.microsoft.com/office/drawing/2014/main" val="3170869115"/>
                    </a:ext>
                  </a:extLst>
                </a:gridCol>
                <a:gridCol w="1034060">
                  <a:extLst>
                    <a:ext uri="{9D8B030D-6E8A-4147-A177-3AD203B41FA5}">
                      <a16:colId xmlns:a16="http://schemas.microsoft.com/office/drawing/2014/main" val="1203327127"/>
                    </a:ext>
                  </a:extLst>
                </a:gridCol>
                <a:gridCol w="1163318">
                  <a:extLst>
                    <a:ext uri="{9D8B030D-6E8A-4147-A177-3AD203B41FA5}">
                      <a16:colId xmlns:a16="http://schemas.microsoft.com/office/drawing/2014/main" val="1239051943"/>
                    </a:ext>
                  </a:extLst>
                </a:gridCol>
              </a:tblGrid>
              <a:tr h="531643">
                <a:tc gridSpan="3">
                  <a:txBody>
                    <a:bodyPr/>
                    <a:lstStyle/>
                    <a:p>
                      <a:pPr algn="ctr" fontAlgn="ctr"/>
                      <a:r>
                        <a:rPr lang="tr-TR" sz="1200" b="1" u="none" strike="noStrike" dirty="0">
                          <a:effectLst/>
                          <a:latin typeface="Times New Roman" panose="02020603050405020304" pitchFamily="18" charset="0"/>
                          <a:cs typeface="Times New Roman" panose="02020603050405020304" pitchFamily="18" charset="0"/>
                        </a:rPr>
                        <a:t>İdari Personelin Eğitim Durumu</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rgbClr val="F9E6EA"/>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553500284"/>
                  </a:ext>
                </a:extLst>
              </a:tr>
              <a:tr h="440266">
                <a:tc>
                  <a:txBody>
                    <a:bodyPr/>
                    <a:lstStyle/>
                    <a:p>
                      <a:pPr algn="ctr" fontAlgn="ctr"/>
                      <a:r>
                        <a:rPr lang="tr-TR" sz="1200" u="none" strike="noStrike" dirty="0">
                          <a:effectLst/>
                          <a:latin typeface="Times New Roman" panose="02020603050405020304" pitchFamily="18" charset="0"/>
                          <a:cs typeface="Times New Roman" panose="02020603050405020304" pitchFamily="18" charset="0"/>
                        </a:rPr>
                        <a:t>Eğitim Durumu</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rgbClr val="F9E6EA"/>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Kişi Sayısı</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rgbClr val="F9E6EA"/>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Yüzde</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rgbClr val="F9E6EA"/>
                    </a:solidFill>
                  </a:tcPr>
                </a:tc>
                <a:extLst>
                  <a:ext uri="{0D108BD9-81ED-4DB2-BD59-A6C34878D82A}">
                    <a16:rowId xmlns:a16="http://schemas.microsoft.com/office/drawing/2014/main" val="3486100977"/>
                  </a:ext>
                </a:extLst>
              </a:tr>
              <a:tr h="293512">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İlkokul</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rgbClr val="F9E6EA"/>
                    </a:solidFill>
                  </a:tcPr>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4</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rgbClr val="F9E6EA"/>
                    </a:solidFill>
                  </a:tcPr>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7%</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rgbClr val="F9E6EA"/>
                    </a:solidFill>
                  </a:tcPr>
                </a:tc>
                <a:extLst>
                  <a:ext uri="{0D108BD9-81ED-4DB2-BD59-A6C34878D82A}">
                    <a16:rowId xmlns:a16="http://schemas.microsoft.com/office/drawing/2014/main" val="2888541606"/>
                  </a:ext>
                </a:extLst>
              </a:tr>
              <a:tr h="282222">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Ortaokul</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rgbClr val="F9E6EA"/>
                    </a:solidFill>
                  </a:tcPr>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6</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rgbClr val="F9E6EA"/>
                    </a:solidFill>
                  </a:tcPr>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11%</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rgbClr val="F9E6EA"/>
                    </a:solidFill>
                  </a:tcPr>
                </a:tc>
                <a:extLst>
                  <a:ext uri="{0D108BD9-81ED-4DB2-BD59-A6C34878D82A}">
                    <a16:rowId xmlns:a16="http://schemas.microsoft.com/office/drawing/2014/main" val="4082411438"/>
                  </a:ext>
                </a:extLst>
              </a:tr>
              <a:tr h="301227">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Lise</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rgbClr val="F9E6EA"/>
                    </a:solidFill>
                  </a:tcPr>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9</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rgbClr val="F9E6EA"/>
                    </a:solidFill>
                  </a:tcPr>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16%</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rgbClr val="F9E6EA"/>
                    </a:solidFill>
                  </a:tcPr>
                </a:tc>
                <a:extLst>
                  <a:ext uri="{0D108BD9-81ED-4DB2-BD59-A6C34878D82A}">
                    <a16:rowId xmlns:a16="http://schemas.microsoft.com/office/drawing/2014/main" val="1645206564"/>
                  </a:ext>
                </a:extLst>
              </a:tr>
              <a:tr h="301227">
                <a:tc>
                  <a:txBody>
                    <a:bodyPr/>
                    <a:lstStyle/>
                    <a:p>
                      <a:pPr algn="ctr" fontAlgn="b"/>
                      <a:r>
                        <a:rPr lang="tr-TR" sz="1200" u="none" strike="noStrike">
                          <a:effectLst/>
                          <a:latin typeface="Times New Roman" panose="02020603050405020304" pitchFamily="18" charset="0"/>
                          <a:cs typeface="Times New Roman" panose="02020603050405020304" pitchFamily="18" charset="0"/>
                        </a:rPr>
                        <a:t>Ön Lisans</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rgbClr val="F9E6EA"/>
                    </a:solidFill>
                  </a:tcPr>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14</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rgbClr val="F9E6EA"/>
                    </a:solidFill>
                  </a:tcPr>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25%</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rgbClr val="F9E6EA"/>
                    </a:solidFill>
                  </a:tcPr>
                </a:tc>
                <a:extLst>
                  <a:ext uri="{0D108BD9-81ED-4DB2-BD59-A6C34878D82A}">
                    <a16:rowId xmlns:a16="http://schemas.microsoft.com/office/drawing/2014/main" val="626330730"/>
                  </a:ext>
                </a:extLst>
              </a:tr>
              <a:tr h="301227">
                <a:tc>
                  <a:txBody>
                    <a:bodyPr/>
                    <a:lstStyle/>
                    <a:p>
                      <a:pPr algn="ctr" fontAlgn="b"/>
                      <a:r>
                        <a:rPr lang="tr-TR" sz="1200" u="none" strike="noStrike">
                          <a:effectLst/>
                          <a:latin typeface="Times New Roman" panose="02020603050405020304" pitchFamily="18" charset="0"/>
                          <a:cs typeface="Times New Roman" panose="02020603050405020304" pitchFamily="18" charset="0"/>
                        </a:rPr>
                        <a:t>Lisans</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rgbClr val="F9E6EA"/>
                    </a:solidFill>
                  </a:tcPr>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14</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rgbClr val="F9E6EA"/>
                    </a:solidFill>
                  </a:tcPr>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25%</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rgbClr val="F9E6EA"/>
                    </a:solidFill>
                  </a:tcPr>
                </a:tc>
                <a:extLst>
                  <a:ext uri="{0D108BD9-81ED-4DB2-BD59-A6C34878D82A}">
                    <a16:rowId xmlns:a16="http://schemas.microsoft.com/office/drawing/2014/main" val="2126385180"/>
                  </a:ext>
                </a:extLst>
              </a:tr>
              <a:tr h="301227">
                <a:tc>
                  <a:txBody>
                    <a:bodyPr/>
                    <a:lstStyle/>
                    <a:p>
                      <a:pPr algn="ctr" fontAlgn="b"/>
                      <a:r>
                        <a:rPr lang="tr-TR" sz="1200" u="none" strike="noStrike">
                          <a:effectLst/>
                          <a:latin typeface="Times New Roman" panose="02020603050405020304" pitchFamily="18" charset="0"/>
                          <a:cs typeface="Times New Roman" panose="02020603050405020304" pitchFamily="18" charset="0"/>
                        </a:rPr>
                        <a:t>Y.L. Ve Dokt.</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rgbClr val="F9E6EA"/>
                    </a:solidFill>
                  </a:tcPr>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9</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rgbClr val="F9E6EA"/>
                    </a:solidFill>
                  </a:tcPr>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16%</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rgbClr val="F9E6EA"/>
                    </a:solidFill>
                  </a:tcPr>
                </a:tc>
                <a:extLst>
                  <a:ext uri="{0D108BD9-81ED-4DB2-BD59-A6C34878D82A}">
                    <a16:rowId xmlns:a16="http://schemas.microsoft.com/office/drawing/2014/main" val="1369265800"/>
                  </a:ext>
                </a:extLst>
              </a:tr>
              <a:tr h="315571">
                <a:tc>
                  <a:txBody>
                    <a:bodyPr/>
                    <a:lstStyle/>
                    <a:p>
                      <a:pPr algn="ctr" fontAlgn="ctr"/>
                      <a:r>
                        <a:rPr lang="tr-TR" sz="1200" b="1" u="none" strike="noStrike" dirty="0">
                          <a:effectLst/>
                          <a:latin typeface="Times New Roman" panose="02020603050405020304" pitchFamily="18" charset="0"/>
                          <a:cs typeface="Times New Roman" panose="02020603050405020304" pitchFamily="18" charset="0"/>
                        </a:rPr>
                        <a:t>Toplam Personel</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rgbClr val="F9E6EA"/>
                    </a:solidFill>
                  </a:tcPr>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56</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rgbClr val="F9E6EA"/>
                    </a:solidFill>
                  </a:tcPr>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100%</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rgbClr val="F9E6EA"/>
                    </a:solidFill>
                  </a:tcPr>
                </a:tc>
                <a:extLst>
                  <a:ext uri="{0D108BD9-81ED-4DB2-BD59-A6C34878D82A}">
                    <a16:rowId xmlns:a16="http://schemas.microsoft.com/office/drawing/2014/main" val="47387737"/>
                  </a:ext>
                </a:extLst>
              </a:tr>
            </a:tbl>
          </a:graphicData>
        </a:graphic>
      </p:graphicFrame>
      <p:graphicFrame>
        <p:nvGraphicFramePr>
          <p:cNvPr id="7" name="Grafik 6">
            <a:extLst>
              <a:ext uri="{FF2B5EF4-FFF2-40B4-BE49-F238E27FC236}">
                <a16:creationId xmlns:a16="http://schemas.microsoft.com/office/drawing/2014/main" id="{1E4A96D3-7C7F-4B4C-A89F-7B01F208A99B}"/>
              </a:ext>
            </a:extLst>
          </p:cNvPr>
          <p:cNvGraphicFramePr>
            <a:graphicFrameLocks/>
          </p:cNvGraphicFramePr>
          <p:nvPr>
            <p:extLst>
              <p:ext uri="{D42A27DB-BD31-4B8C-83A1-F6EECF244321}">
                <p14:modId xmlns:p14="http://schemas.microsoft.com/office/powerpoint/2010/main" val="1869458422"/>
              </p:ext>
            </p:extLst>
          </p:nvPr>
        </p:nvGraphicFramePr>
        <p:xfrm>
          <a:off x="5784196" y="1580443"/>
          <a:ext cx="6280830" cy="46905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43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9728F7-9005-4E47-B7B8-D0EABDC405D2}"/>
              </a:ext>
            </a:extLst>
          </p:cNvPr>
          <p:cNvSpPr>
            <a:spLocks noGrp="1"/>
          </p:cNvSpPr>
          <p:nvPr>
            <p:ph type="title"/>
          </p:nvPr>
        </p:nvSpPr>
        <p:spPr>
          <a:xfrm>
            <a:off x="920045" y="110067"/>
            <a:ext cx="9601200" cy="601133"/>
          </a:xfrm>
        </p:spPr>
        <p:txBody>
          <a:bodyPr/>
          <a:lstStyle/>
          <a:p>
            <a:r>
              <a:rPr lang="en-GB" sz="1800" b="1" i="0" dirty="0">
                <a:effectLst/>
                <a:latin typeface="Arial" panose="020B0604020202020204" pitchFamily="34" charset="0"/>
                <a:ea typeface="Times New Roman" panose="02020603050405020304" pitchFamily="18" charset="0"/>
              </a:rPr>
              <a:t>4-3- </a:t>
            </a:r>
            <a:r>
              <a:rPr lang="en-GB" sz="1800" b="1" i="0" dirty="0" err="1">
                <a:effectLst/>
                <a:latin typeface="Arial" panose="020B0604020202020204" pitchFamily="34" charset="0"/>
                <a:ea typeface="Times New Roman" panose="02020603050405020304" pitchFamily="18" charset="0"/>
              </a:rPr>
              <a:t>İdari</a:t>
            </a:r>
            <a:r>
              <a:rPr lang="en-GB" sz="1800" b="1" i="0" dirty="0">
                <a:effectLst/>
                <a:latin typeface="Arial" panose="020B0604020202020204" pitchFamily="34" charset="0"/>
                <a:ea typeface="Times New Roman" panose="02020603050405020304" pitchFamily="18" charset="0"/>
              </a:rPr>
              <a:t> </a:t>
            </a:r>
            <a:r>
              <a:rPr lang="en-GB" sz="1800" b="1" i="0" dirty="0" err="1">
                <a:effectLst/>
                <a:latin typeface="Arial" panose="020B0604020202020204" pitchFamily="34" charset="0"/>
                <a:ea typeface="Times New Roman" panose="02020603050405020304" pitchFamily="18" charset="0"/>
              </a:rPr>
              <a:t>Personelin</a:t>
            </a:r>
            <a:r>
              <a:rPr lang="en-GB" sz="1800" b="1" i="0" dirty="0">
                <a:effectLst/>
                <a:latin typeface="Arial" panose="020B0604020202020204" pitchFamily="34" charset="0"/>
                <a:ea typeface="Times New Roman" panose="02020603050405020304" pitchFamily="18" charset="0"/>
              </a:rPr>
              <a:t> </a:t>
            </a:r>
            <a:r>
              <a:rPr lang="en-GB" sz="1800" b="1" i="0" dirty="0" err="1">
                <a:effectLst/>
                <a:latin typeface="Arial" panose="020B0604020202020204" pitchFamily="34" charset="0"/>
                <a:ea typeface="Times New Roman" panose="02020603050405020304" pitchFamily="18" charset="0"/>
              </a:rPr>
              <a:t>Yıl</a:t>
            </a:r>
            <a:r>
              <a:rPr lang="en-GB" sz="1800" b="1" i="0" dirty="0">
                <a:effectLst/>
                <a:latin typeface="Arial" panose="020B0604020202020204" pitchFamily="34" charset="0"/>
                <a:ea typeface="Times New Roman" panose="02020603050405020304" pitchFamily="18" charset="0"/>
              </a:rPr>
              <a:t> </a:t>
            </a:r>
            <a:r>
              <a:rPr lang="en-GB" sz="1800" b="1" i="0" dirty="0" err="1">
                <a:effectLst/>
                <a:latin typeface="Arial" panose="020B0604020202020204" pitchFamily="34" charset="0"/>
                <a:ea typeface="Times New Roman" panose="02020603050405020304" pitchFamily="18" charset="0"/>
              </a:rPr>
              <a:t>İçinde</a:t>
            </a:r>
            <a:r>
              <a:rPr lang="en-GB" sz="1800" b="1" i="0" dirty="0">
                <a:effectLst/>
                <a:latin typeface="Arial" panose="020B0604020202020204" pitchFamily="34" charset="0"/>
                <a:ea typeface="Times New Roman" panose="02020603050405020304" pitchFamily="18" charset="0"/>
              </a:rPr>
              <a:t> </a:t>
            </a:r>
            <a:r>
              <a:rPr lang="en-GB" sz="1800" b="1" i="0" dirty="0" err="1">
                <a:effectLst/>
                <a:latin typeface="Arial" panose="020B0604020202020204" pitchFamily="34" charset="0"/>
                <a:ea typeface="Times New Roman" panose="02020603050405020304" pitchFamily="18" charset="0"/>
              </a:rPr>
              <a:t>Katıldığı</a:t>
            </a:r>
            <a:r>
              <a:rPr lang="en-GB" sz="1800" b="1" i="0" dirty="0">
                <a:effectLst/>
                <a:latin typeface="Arial" panose="020B0604020202020204" pitchFamily="34" charset="0"/>
                <a:ea typeface="Times New Roman" panose="02020603050405020304" pitchFamily="18" charset="0"/>
              </a:rPr>
              <a:t> </a:t>
            </a:r>
            <a:r>
              <a:rPr lang="en-GB" sz="1800" b="1" i="0" dirty="0" err="1">
                <a:effectLst/>
                <a:latin typeface="Arial" panose="020B0604020202020204" pitchFamily="34" charset="0"/>
                <a:ea typeface="Times New Roman" panose="02020603050405020304" pitchFamily="18" charset="0"/>
              </a:rPr>
              <a:t>Eğitimler</a:t>
            </a:r>
            <a:r>
              <a:rPr lang="en-GB" sz="1800" b="1" i="0" dirty="0">
                <a:effectLst/>
                <a:latin typeface="Arial" panose="020B0604020202020204" pitchFamily="34" charset="0"/>
                <a:ea typeface="Times New Roman" panose="02020603050405020304" pitchFamily="18" charset="0"/>
              </a:rPr>
              <a:t> </a:t>
            </a:r>
            <a:endParaRPr lang="tr-TR" dirty="0"/>
          </a:p>
        </p:txBody>
      </p:sp>
      <p:graphicFrame>
        <p:nvGraphicFramePr>
          <p:cNvPr id="6" name="İçerik Yer Tutucusu 5">
            <a:extLst>
              <a:ext uri="{FF2B5EF4-FFF2-40B4-BE49-F238E27FC236}">
                <a16:creationId xmlns:a16="http://schemas.microsoft.com/office/drawing/2014/main" id="{B5495041-9786-4E43-851B-88D42C7087B5}"/>
              </a:ext>
            </a:extLst>
          </p:cNvPr>
          <p:cNvGraphicFramePr>
            <a:graphicFrameLocks noGrp="1"/>
          </p:cNvGraphicFramePr>
          <p:nvPr>
            <p:ph idx="1"/>
            <p:extLst>
              <p:ext uri="{D42A27DB-BD31-4B8C-83A1-F6EECF244321}">
                <p14:modId xmlns:p14="http://schemas.microsoft.com/office/powerpoint/2010/main" val="1004661089"/>
              </p:ext>
            </p:extLst>
          </p:nvPr>
        </p:nvGraphicFramePr>
        <p:xfrm>
          <a:off x="1099595" y="520861"/>
          <a:ext cx="10787606" cy="5932524"/>
        </p:xfrm>
        <a:graphic>
          <a:graphicData uri="http://schemas.openxmlformats.org/drawingml/2006/table">
            <a:tbl>
              <a:tblPr>
                <a:tableStyleId>{5940675A-B579-460E-94D1-54222C63F5DA}</a:tableStyleId>
              </a:tblPr>
              <a:tblGrid>
                <a:gridCol w="607961">
                  <a:extLst>
                    <a:ext uri="{9D8B030D-6E8A-4147-A177-3AD203B41FA5}">
                      <a16:colId xmlns:a16="http://schemas.microsoft.com/office/drawing/2014/main" val="1639261255"/>
                    </a:ext>
                  </a:extLst>
                </a:gridCol>
                <a:gridCol w="3681131">
                  <a:extLst>
                    <a:ext uri="{9D8B030D-6E8A-4147-A177-3AD203B41FA5}">
                      <a16:colId xmlns:a16="http://schemas.microsoft.com/office/drawing/2014/main" val="1586273147"/>
                    </a:ext>
                  </a:extLst>
                </a:gridCol>
                <a:gridCol w="711761">
                  <a:extLst>
                    <a:ext uri="{9D8B030D-6E8A-4147-A177-3AD203B41FA5}">
                      <a16:colId xmlns:a16="http://schemas.microsoft.com/office/drawing/2014/main" val="3906687993"/>
                    </a:ext>
                  </a:extLst>
                </a:gridCol>
                <a:gridCol w="2031481">
                  <a:extLst>
                    <a:ext uri="{9D8B030D-6E8A-4147-A177-3AD203B41FA5}">
                      <a16:colId xmlns:a16="http://schemas.microsoft.com/office/drawing/2014/main" val="1533004203"/>
                    </a:ext>
                  </a:extLst>
                </a:gridCol>
                <a:gridCol w="1990703">
                  <a:extLst>
                    <a:ext uri="{9D8B030D-6E8A-4147-A177-3AD203B41FA5}">
                      <a16:colId xmlns:a16="http://schemas.microsoft.com/office/drawing/2014/main" val="1079288221"/>
                    </a:ext>
                  </a:extLst>
                </a:gridCol>
                <a:gridCol w="1764569">
                  <a:extLst>
                    <a:ext uri="{9D8B030D-6E8A-4147-A177-3AD203B41FA5}">
                      <a16:colId xmlns:a16="http://schemas.microsoft.com/office/drawing/2014/main" val="1814672355"/>
                    </a:ext>
                  </a:extLst>
                </a:gridCol>
              </a:tblGrid>
              <a:tr h="889184">
                <a:tc>
                  <a:txBody>
                    <a:bodyPr/>
                    <a:lstStyle/>
                    <a:p>
                      <a:pPr algn="ctr" fontAlgn="ctr"/>
                      <a:r>
                        <a:rPr lang="tr-TR" sz="1200" b="1" u="none" strike="noStrike" dirty="0">
                          <a:effectLst/>
                        </a:rPr>
                        <a:t>Sıra </a:t>
                      </a:r>
                      <a:br>
                        <a:rPr lang="tr-TR" sz="1200" b="1" u="none" strike="noStrike" dirty="0">
                          <a:effectLst/>
                        </a:rPr>
                      </a:br>
                      <a:r>
                        <a:rPr lang="tr-TR" sz="1200" b="1" u="none" strike="noStrike" dirty="0">
                          <a:effectLst/>
                        </a:rPr>
                        <a:t>No</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accent4">
                        <a:lumMod val="40000"/>
                        <a:lumOff val="60000"/>
                      </a:schemeClr>
                    </a:solidFill>
                  </a:tcPr>
                </a:tc>
                <a:tc>
                  <a:txBody>
                    <a:bodyPr/>
                    <a:lstStyle/>
                    <a:p>
                      <a:pPr algn="ctr" fontAlgn="ctr"/>
                      <a:r>
                        <a:rPr lang="tr-TR" sz="1200" b="1" u="none" strike="noStrike" dirty="0">
                          <a:effectLst/>
                        </a:rPr>
                        <a:t>Eğitimin Konusu</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accent4">
                        <a:lumMod val="40000"/>
                        <a:lumOff val="60000"/>
                      </a:schemeClr>
                    </a:solidFill>
                  </a:tcPr>
                </a:tc>
                <a:tc>
                  <a:txBody>
                    <a:bodyPr/>
                    <a:lstStyle/>
                    <a:p>
                      <a:pPr algn="ctr" fontAlgn="ctr"/>
                      <a:r>
                        <a:rPr lang="tr-TR" sz="1200" b="1" u="none" strike="noStrike" dirty="0">
                          <a:effectLst/>
                        </a:rPr>
                        <a:t>Katılan</a:t>
                      </a:r>
                      <a:br>
                        <a:rPr lang="tr-TR" sz="1200" b="1" u="none" strike="noStrike" dirty="0">
                          <a:effectLst/>
                        </a:rPr>
                      </a:br>
                      <a:r>
                        <a:rPr lang="tr-TR" sz="1200" b="1" u="none" strike="noStrike" dirty="0">
                          <a:effectLst/>
                        </a:rPr>
                        <a:t>Kişi</a:t>
                      </a:r>
                      <a:br>
                        <a:rPr lang="tr-TR" sz="1200" b="1" u="none" strike="noStrike" dirty="0">
                          <a:effectLst/>
                        </a:rPr>
                      </a:br>
                      <a:r>
                        <a:rPr lang="tr-TR" sz="1200" b="1" u="none" strike="noStrike" dirty="0">
                          <a:effectLst/>
                        </a:rPr>
                        <a:t>Sayısı</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accent4">
                        <a:lumMod val="40000"/>
                        <a:lumOff val="60000"/>
                      </a:schemeClr>
                    </a:solidFill>
                  </a:tcPr>
                </a:tc>
                <a:tc>
                  <a:txBody>
                    <a:bodyPr/>
                    <a:lstStyle/>
                    <a:p>
                      <a:pPr algn="ctr" fontAlgn="ctr"/>
                      <a:r>
                        <a:rPr lang="tr-TR" sz="1200" b="1" u="none" strike="noStrike" dirty="0">
                          <a:effectLst/>
                        </a:rPr>
                        <a:t>Düzenleyen Kuruluş</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accent4">
                        <a:lumMod val="40000"/>
                        <a:lumOff val="60000"/>
                      </a:schemeClr>
                    </a:solidFill>
                  </a:tcPr>
                </a:tc>
                <a:tc>
                  <a:txBody>
                    <a:bodyPr/>
                    <a:lstStyle/>
                    <a:p>
                      <a:pPr algn="ctr" fontAlgn="ctr"/>
                      <a:r>
                        <a:rPr lang="tr-TR" sz="1200" b="1" u="none" strike="noStrike" dirty="0">
                          <a:effectLst/>
                        </a:rPr>
                        <a:t>Düzenlendiği </a:t>
                      </a:r>
                      <a:br>
                        <a:rPr lang="tr-TR" sz="1200" b="1" u="none" strike="noStrike" dirty="0">
                          <a:effectLst/>
                        </a:rPr>
                      </a:br>
                      <a:r>
                        <a:rPr lang="tr-TR" sz="1200" b="1" u="none" strike="noStrike" dirty="0">
                          <a:effectLst/>
                        </a:rPr>
                        <a:t>Yer</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accent4">
                        <a:lumMod val="40000"/>
                        <a:lumOff val="60000"/>
                      </a:schemeClr>
                    </a:solidFill>
                  </a:tcPr>
                </a:tc>
                <a:tc>
                  <a:txBody>
                    <a:bodyPr/>
                    <a:lstStyle/>
                    <a:p>
                      <a:pPr algn="ctr" fontAlgn="ctr"/>
                      <a:r>
                        <a:rPr lang="tr-TR" sz="1200" b="1" u="none" strike="noStrike" dirty="0">
                          <a:effectLst/>
                        </a:rPr>
                        <a:t>Tarih</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756757336"/>
                  </a:ext>
                </a:extLst>
              </a:tr>
              <a:tr h="1180947">
                <a:tc>
                  <a:txBody>
                    <a:bodyPr/>
                    <a:lstStyle/>
                    <a:p>
                      <a:pPr algn="ctr" fontAlgn="ctr"/>
                      <a:r>
                        <a:rPr lang="tr-TR" sz="1200" u="none" strike="noStrike">
                          <a:effectLst/>
                        </a:rPr>
                        <a:t>1</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accent4">
                        <a:lumMod val="40000"/>
                        <a:lumOff val="60000"/>
                      </a:schemeClr>
                    </a:solidFill>
                  </a:tcPr>
                </a:tc>
                <a:tc>
                  <a:txBody>
                    <a:bodyPr/>
                    <a:lstStyle/>
                    <a:p>
                      <a:pPr algn="l" fontAlgn="ctr"/>
                      <a:r>
                        <a:rPr lang="tr-TR" sz="1200" u="none" strike="noStrike" dirty="0">
                          <a:effectLst/>
                        </a:rPr>
                        <a:t>1- 657 Sayılı Devlet Memurları Kanunu,</a:t>
                      </a:r>
                      <a:br>
                        <a:rPr lang="tr-TR" sz="1200" u="none" strike="noStrike" dirty="0">
                          <a:effectLst/>
                        </a:rPr>
                      </a:br>
                      <a:r>
                        <a:rPr lang="tr-TR" sz="1200" u="none" strike="noStrike" dirty="0">
                          <a:effectLst/>
                        </a:rPr>
                        <a:t>2- Resmi Yazışma Usul ve Esasları</a:t>
                      </a:r>
                      <a:br>
                        <a:rPr lang="tr-TR" sz="1200" u="none" strike="noStrike" dirty="0">
                          <a:effectLst/>
                        </a:rPr>
                      </a:br>
                      <a:r>
                        <a:rPr lang="tr-TR" sz="1200" u="none" strike="noStrike" dirty="0">
                          <a:effectLst/>
                        </a:rPr>
                        <a:t>3- Kalite Yönetim Sistemi ve PUKÖ Döngüsü</a:t>
                      </a:r>
                      <a:br>
                        <a:rPr lang="tr-TR" sz="1200" u="none" strike="noStrike" dirty="0">
                          <a:effectLst/>
                        </a:rPr>
                      </a:br>
                      <a:r>
                        <a:rPr lang="tr-TR" sz="1200" u="none" strike="noStrike" dirty="0">
                          <a:effectLst/>
                        </a:rPr>
                        <a:t>4- 3071 sayılı Dilekçe Hakkının Kullanılmasına Dair Kanun ve 4982 sayılı Bilgi Edinme Hakkı Kanunu</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accent4">
                        <a:lumMod val="40000"/>
                        <a:lumOff val="60000"/>
                      </a:schemeClr>
                    </a:solidFill>
                  </a:tcPr>
                </a:tc>
                <a:tc>
                  <a:txBody>
                    <a:bodyPr/>
                    <a:lstStyle/>
                    <a:p>
                      <a:pPr algn="ctr" fontAlgn="ctr"/>
                      <a:r>
                        <a:rPr lang="tr-TR" sz="1200" u="none" strike="noStrike">
                          <a:effectLst/>
                        </a:rPr>
                        <a:t>53</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accent4">
                        <a:lumMod val="40000"/>
                        <a:lumOff val="60000"/>
                      </a:schemeClr>
                    </a:solidFill>
                  </a:tcPr>
                </a:tc>
                <a:tc>
                  <a:txBody>
                    <a:bodyPr/>
                    <a:lstStyle/>
                    <a:p>
                      <a:pPr algn="ctr" fontAlgn="ctr"/>
                      <a:r>
                        <a:rPr lang="tr-TR" sz="1200" u="none" strike="noStrike">
                          <a:effectLst/>
                        </a:rPr>
                        <a:t>Cumhurbaşkanlığı İnsan Kaynakları Ofisi</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accent4">
                        <a:lumMod val="40000"/>
                        <a:lumOff val="60000"/>
                      </a:schemeClr>
                    </a:solidFill>
                  </a:tcPr>
                </a:tc>
                <a:tc>
                  <a:txBody>
                    <a:bodyPr/>
                    <a:lstStyle/>
                    <a:p>
                      <a:pPr algn="ctr" fontAlgn="ctr"/>
                      <a:r>
                        <a:rPr lang="tr-TR" sz="1200" u="none" strike="noStrike">
                          <a:effectLst/>
                        </a:rPr>
                        <a:t>Online</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accent4">
                        <a:lumMod val="40000"/>
                        <a:lumOff val="60000"/>
                      </a:schemeClr>
                    </a:solidFill>
                  </a:tcPr>
                </a:tc>
                <a:tc>
                  <a:txBody>
                    <a:bodyPr/>
                    <a:lstStyle/>
                    <a:p>
                      <a:pPr algn="ctr" fontAlgn="ctr"/>
                      <a:r>
                        <a:rPr lang="tr-TR" sz="1200" u="none" strike="noStrike">
                          <a:effectLst/>
                        </a:rPr>
                        <a:t>14.05.2022-31.05.2022 </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661996587"/>
                  </a:ext>
                </a:extLst>
              </a:tr>
              <a:tr h="1833943">
                <a:tc>
                  <a:txBody>
                    <a:bodyPr/>
                    <a:lstStyle/>
                    <a:p>
                      <a:pPr algn="ctr" fontAlgn="ctr"/>
                      <a:r>
                        <a:rPr lang="tr-TR" sz="1200" u="none" strike="noStrike">
                          <a:effectLst/>
                        </a:rPr>
                        <a:t>2</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accent4">
                        <a:lumMod val="40000"/>
                        <a:lumOff val="60000"/>
                      </a:schemeClr>
                    </a:solidFill>
                  </a:tcPr>
                </a:tc>
                <a:tc>
                  <a:txBody>
                    <a:bodyPr/>
                    <a:lstStyle/>
                    <a:p>
                      <a:pPr algn="l" fontAlgn="ctr"/>
                      <a:r>
                        <a:rPr lang="tr-TR" sz="1200" u="none" strike="noStrike" dirty="0">
                          <a:effectLst/>
                        </a:rPr>
                        <a:t>1- Dijital Bağımlılık- Ünitesiz</a:t>
                      </a:r>
                      <a:br>
                        <a:rPr lang="tr-TR" sz="1200" u="none" strike="noStrike" dirty="0">
                          <a:effectLst/>
                        </a:rPr>
                      </a:br>
                      <a:r>
                        <a:rPr lang="tr-TR" sz="1200" u="none" strike="noStrike" dirty="0">
                          <a:effectLst/>
                        </a:rPr>
                        <a:t>2- Dijital Bağımlılık -Üniteli</a:t>
                      </a:r>
                      <a:br>
                        <a:rPr lang="tr-TR" sz="1200" u="none" strike="noStrike" dirty="0">
                          <a:effectLst/>
                        </a:rPr>
                      </a:br>
                      <a:r>
                        <a:rPr lang="tr-TR" sz="1200" u="none" strike="noStrike" dirty="0">
                          <a:effectLst/>
                        </a:rPr>
                        <a:t>3- Bağımlılık Farkındalık Eğitimleri / Yeşilay-Kumar Bağımlılığı Eğitimi</a:t>
                      </a:r>
                      <a:br>
                        <a:rPr lang="tr-TR" sz="1200" u="none" strike="noStrike" dirty="0">
                          <a:effectLst/>
                        </a:rPr>
                      </a:br>
                      <a:r>
                        <a:rPr lang="tr-TR" sz="1200" u="none" strike="noStrike" dirty="0">
                          <a:effectLst/>
                        </a:rPr>
                        <a:t>4- Bağımlılık Farkındalık Eğitimleri / Yeşilay-Alkol Kullanım Bozuklukları</a:t>
                      </a:r>
                      <a:br>
                        <a:rPr lang="tr-TR" sz="1200" u="none" strike="noStrike" dirty="0">
                          <a:effectLst/>
                        </a:rPr>
                      </a:br>
                      <a:r>
                        <a:rPr lang="tr-TR" sz="1200" u="none" strike="noStrike" dirty="0">
                          <a:effectLst/>
                        </a:rPr>
                        <a:t>5- Bağımlılık Farkındalık Eğitimleri / Yeşilay-Tütün Bağımlılığı Eğitimi</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accent4">
                        <a:lumMod val="40000"/>
                        <a:lumOff val="60000"/>
                      </a:schemeClr>
                    </a:solidFill>
                  </a:tcPr>
                </a:tc>
                <a:tc>
                  <a:txBody>
                    <a:bodyPr/>
                    <a:lstStyle/>
                    <a:p>
                      <a:pPr algn="ctr" fontAlgn="ctr"/>
                      <a:r>
                        <a:rPr lang="tr-TR" sz="1200" u="none" strike="noStrike">
                          <a:effectLst/>
                        </a:rPr>
                        <a:t>53</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accent4">
                        <a:lumMod val="40000"/>
                        <a:lumOff val="60000"/>
                      </a:schemeClr>
                    </a:solidFill>
                  </a:tcPr>
                </a:tc>
                <a:tc>
                  <a:txBody>
                    <a:bodyPr/>
                    <a:lstStyle/>
                    <a:p>
                      <a:pPr algn="ctr" fontAlgn="ctr"/>
                      <a:r>
                        <a:rPr lang="tr-TR" sz="1200" u="none" strike="noStrike">
                          <a:effectLst/>
                        </a:rPr>
                        <a:t>Cumhurbaşkanlığı İnsan Kaynakları Ofisi</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accent4">
                        <a:lumMod val="40000"/>
                        <a:lumOff val="60000"/>
                      </a:schemeClr>
                    </a:solidFill>
                  </a:tcPr>
                </a:tc>
                <a:tc>
                  <a:txBody>
                    <a:bodyPr/>
                    <a:lstStyle/>
                    <a:p>
                      <a:pPr algn="ctr" fontAlgn="ctr"/>
                      <a:r>
                        <a:rPr lang="tr-TR" sz="1200" u="none" strike="noStrike">
                          <a:effectLst/>
                        </a:rPr>
                        <a:t>Online</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accent4">
                        <a:lumMod val="40000"/>
                        <a:lumOff val="60000"/>
                      </a:schemeClr>
                    </a:solidFill>
                  </a:tcPr>
                </a:tc>
                <a:tc>
                  <a:txBody>
                    <a:bodyPr/>
                    <a:lstStyle/>
                    <a:p>
                      <a:pPr algn="ctr" fontAlgn="ctr"/>
                      <a:r>
                        <a:rPr lang="tr-TR" sz="1200" u="none" strike="noStrike">
                          <a:effectLst/>
                        </a:rPr>
                        <a:t>09.09.2022-30.09.2022</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4294567594"/>
                  </a:ext>
                </a:extLst>
              </a:tr>
              <a:tr h="833610">
                <a:tc>
                  <a:txBody>
                    <a:bodyPr/>
                    <a:lstStyle/>
                    <a:p>
                      <a:pPr algn="ctr" fontAlgn="ctr"/>
                      <a:r>
                        <a:rPr lang="tr-TR" sz="1200" u="none" strike="noStrike">
                          <a:effectLst/>
                        </a:rPr>
                        <a:t>3</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accent4">
                        <a:lumMod val="40000"/>
                        <a:lumOff val="60000"/>
                      </a:schemeClr>
                    </a:solidFill>
                  </a:tcPr>
                </a:tc>
                <a:tc>
                  <a:txBody>
                    <a:bodyPr/>
                    <a:lstStyle/>
                    <a:p>
                      <a:pPr algn="l" fontAlgn="ctr"/>
                      <a:r>
                        <a:rPr lang="tr-TR" sz="1200" u="none" strike="noStrike" dirty="0">
                          <a:effectLst/>
                        </a:rPr>
                        <a:t>Batı Karadeniz Ormancılık Araştırma </a:t>
                      </a:r>
                      <a:r>
                        <a:rPr lang="tr-TR" sz="1200" u="none" strike="noStrike" dirty="0" err="1">
                          <a:effectLst/>
                        </a:rPr>
                        <a:t>Enstütüsü</a:t>
                      </a:r>
                      <a:r>
                        <a:rPr lang="tr-TR" sz="1200" u="none" strike="noStrike" dirty="0">
                          <a:effectLst/>
                        </a:rPr>
                        <a:t> Müdürlüğü 2022 Yılı Olağan Teknik Kurul Toplantısı</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accent4">
                        <a:lumMod val="40000"/>
                        <a:lumOff val="60000"/>
                      </a:schemeClr>
                    </a:solidFill>
                  </a:tcPr>
                </a:tc>
                <a:tc>
                  <a:txBody>
                    <a:bodyPr/>
                    <a:lstStyle/>
                    <a:p>
                      <a:pPr algn="ctr" fontAlgn="ctr"/>
                      <a:r>
                        <a:rPr lang="tr-TR" sz="1200" u="none" strike="noStrike">
                          <a:effectLst/>
                        </a:rPr>
                        <a:t>1</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accent4">
                        <a:lumMod val="40000"/>
                        <a:lumOff val="60000"/>
                      </a:schemeClr>
                    </a:solidFill>
                  </a:tcPr>
                </a:tc>
                <a:tc>
                  <a:txBody>
                    <a:bodyPr/>
                    <a:lstStyle/>
                    <a:p>
                      <a:pPr algn="ctr" fontAlgn="ctr"/>
                      <a:r>
                        <a:rPr lang="tr-TR" sz="1200" u="none" strike="noStrike">
                          <a:effectLst/>
                        </a:rPr>
                        <a:t>Batı Karadeniz Ormancılık Araştırma Enstitüsü Müdürlüğü </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accent4">
                        <a:lumMod val="40000"/>
                        <a:lumOff val="60000"/>
                      </a:schemeClr>
                    </a:solidFill>
                  </a:tcPr>
                </a:tc>
                <a:tc>
                  <a:txBody>
                    <a:bodyPr/>
                    <a:lstStyle/>
                    <a:p>
                      <a:pPr algn="l" fontAlgn="ctr"/>
                      <a:r>
                        <a:rPr lang="tr-TR" sz="1200" u="none" strike="noStrike">
                          <a:effectLst/>
                        </a:rPr>
                        <a:t>Batı Karadeniz Ormancılık Araştırma Enstitüsü Müdürlüğü Toplantı salonu</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accent4">
                        <a:lumMod val="40000"/>
                        <a:lumOff val="60000"/>
                      </a:schemeClr>
                    </a:solidFill>
                  </a:tcPr>
                </a:tc>
                <a:tc>
                  <a:txBody>
                    <a:bodyPr/>
                    <a:lstStyle/>
                    <a:p>
                      <a:pPr algn="ctr" fontAlgn="ctr"/>
                      <a:r>
                        <a:rPr lang="tr-TR" sz="1200" u="none" strike="noStrike">
                          <a:effectLst/>
                        </a:rPr>
                        <a:t>29 Kasım 2022</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3500391535"/>
                  </a:ext>
                </a:extLst>
              </a:tr>
              <a:tr h="472379">
                <a:tc>
                  <a:txBody>
                    <a:bodyPr/>
                    <a:lstStyle/>
                    <a:p>
                      <a:pPr algn="ctr" fontAlgn="ctr"/>
                      <a:r>
                        <a:rPr lang="tr-TR" sz="1200" u="none" strike="noStrike">
                          <a:effectLst/>
                        </a:rPr>
                        <a:t>4</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accent4">
                        <a:lumMod val="40000"/>
                        <a:lumOff val="60000"/>
                      </a:schemeClr>
                    </a:solidFill>
                  </a:tcPr>
                </a:tc>
                <a:tc>
                  <a:txBody>
                    <a:bodyPr/>
                    <a:lstStyle/>
                    <a:p>
                      <a:pPr algn="l" fontAlgn="ctr"/>
                      <a:r>
                        <a:rPr lang="tr-TR" sz="1200" u="none" strike="noStrike">
                          <a:effectLst/>
                        </a:rPr>
                        <a:t>Sözleşmeli Personel Uyum Eğitimi </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accent4">
                        <a:lumMod val="40000"/>
                        <a:lumOff val="60000"/>
                      </a:schemeClr>
                    </a:solidFill>
                  </a:tcPr>
                </a:tc>
                <a:tc>
                  <a:txBody>
                    <a:bodyPr/>
                    <a:lstStyle/>
                    <a:p>
                      <a:pPr algn="ctr" fontAlgn="ctr"/>
                      <a:r>
                        <a:rPr lang="tr-TR" sz="1200" u="none" strike="noStrike" dirty="0">
                          <a:effectLst/>
                        </a:rPr>
                        <a:t>6</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accent4">
                        <a:lumMod val="40000"/>
                        <a:lumOff val="60000"/>
                      </a:schemeClr>
                    </a:solidFill>
                  </a:tcPr>
                </a:tc>
                <a:tc>
                  <a:txBody>
                    <a:bodyPr/>
                    <a:lstStyle/>
                    <a:p>
                      <a:pPr algn="ctr" fontAlgn="ctr"/>
                      <a:r>
                        <a:rPr lang="tr-TR" sz="1200" u="none" strike="noStrike">
                          <a:effectLst/>
                        </a:rPr>
                        <a:t>Personel Dairesi Başkanlığı</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accent4">
                        <a:lumMod val="40000"/>
                        <a:lumOff val="60000"/>
                      </a:schemeClr>
                    </a:solidFill>
                  </a:tcPr>
                </a:tc>
                <a:tc>
                  <a:txBody>
                    <a:bodyPr/>
                    <a:lstStyle/>
                    <a:p>
                      <a:pPr algn="l" fontAlgn="ctr"/>
                      <a:r>
                        <a:rPr lang="tr-TR" sz="1200" u="none" strike="noStrike" dirty="0">
                          <a:effectLst/>
                        </a:rPr>
                        <a:t>BAİBÜ Kongre Merkezi Yeşil Salon</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accent4">
                        <a:lumMod val="40000"/>
                        <a:lumOff val="60000"/>
                      </a:schemeClr>
                    </a:solidFill>
                  </a:tcPr>
                </a:tc>
                <a:tc>
                  <a:txBody>
                    <a:bodyPr/>
                    <a:lstStyle/>
                    <a:p>
                      <a:pPr algn="ctr" fontAlgn="ctr"/>
                      <a:r>
                        <a:rPr lang="tr-TR" sz="1200" u="none" strike="noStrike" dirty="0">
                          <a:effectLst/>
                        </a:rPr>
                        <a:t>12.12.2022-16.12.2022</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283963544"/>
                  </a:ext>
                </a:extLst>
              </a:tr>
              <a:tr h="722461">
                <a:tc>
                  <a:txBody>
                    <a:bodyPr/>
                    <a:lstStyle/>
                    <a:p>
                      <a:pPr algn="ctr" fontAlgn="ctr"/>
                      <a:r>
                        <a:rPr lang="tr-TR" sz="1200" u="none" strike="noStrike">
                          <a:effectLst/>
                        </a:rPr>
                        <a:t>5</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accent4">
                        <a:lumMod val="40000"/>
                        <a:lumOff val="60000"/>
                      </a:schemeClr>
                    </a:solidFill>
                  </a:tcPr>
                </a:tc>
                <a:tc>
                  <a:txBody>
                    <a:bodyPr/>
                    <a:lstStyle/>
                    <a:p>
                      <a:pPr algn="l" fontAlgn="ctr"/>
                      <a:r>
                        <a:rPr lang="tr-TR" sz="1200" u="none" strike="noStrike">
                          <a:effectLst/>
                        </a:rPr>
                        <a:t>Sağlık ve İletişim Eğitimleri</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accent4">
                        <a:lumMod val="40000"/>
                        <a:lumOff val="60000"/>
                      </a:schemeClr>
                    </a:solidFill>
                  </a:tcPr>
                </a:tc>
                <a:tc>
                  <a:txBody>
                    <a:bodyPr/>
                    <a:lstStyle/>
                    <a:p>
                      <a:pPr algn="ctr" fontAlgn="ctr"/>
                      <a:r>
                        <a:rPr lang="tr-TR" sz="1200" u="none" strike="noStrike">
                          <a:effectLst/>
                        </a:rPr>
                        <a:t>4</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accent4">
                        <a:lumMod val="40000"/>
                        <a:lumOff val="60000"/>
                      </a:schemeClr>
                    </a:solidFill>
                  </a:tcPr>
                </a:tc>
                <a:tc>
                  <a:txBody>
                    <a:bodyPr/>
                    <a:lstStyle/>
                    <a:p>
                      <a:pPr algn="ctr" fontAlgn="ctr"/>
                      <a:r>
                        <a:rPr lang="tr-TR" sz="1200" u="none" strike="noStrike" dirty="0">
                          <a:effectLst/>
                        </a:rPr>
                        <a:t>Personel Dairesi Başkanlığı</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accent4">
                        <a:lumMod val="40000"/>
                        <a:lumOff val="60000"/>
                      </a:schemeClr>
                    </a:solidFill>
                  </a:tcPr>
                </a:tc>
                <a:tc>
                  <a:txBody>
                    <a:bodyPr/>
                    <a:lstStyle/>
                    <a:p>
                      <a:pPr algn="l" fontAlgn="ctr"/>
                      <a:r>
                        <a:rPr lang="tr-TR" sz="1200" u="none" strike="noStrike">
                          <a:effectLst/>
                        </a:rPr>
                        <a:t>BAİBÜ Kongre Merkezi Yeşil Salon</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accent4">
                        <a:lumMod val="40000"/>
                        <a:lumOff val="60000"/>
                      </a:schemeClr>
                    </a:solidFill>
                  </a:tcPr>
                </a:tc>
                <a:tc>
                  <a:txBody>
                    <a:bodyPr/>
                    <a:lstStyle/>
                    <a:p>
                      <a:pPr algn="ctr" fontAlgn="ctr"/>
                      <a:r>
                        <a:rPr lang="tr-TR" sz="1200" u="none" strike="noStrike" dirty="0">
                          <a:effectLst/>
                        </a:rPr>
                        <a:t>2022 Yılı Aralık ayının her Cuma günü eğitim devam etmiştir.</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150090018"/>
                  </a:ext>
                </a:extLst>
              </a:tr>
            </a:tbl>
          </a:graphicData>
        </a:graphic>
      </p:graphicFrame>
    </p:spTree>
    <p:extLst>
      <p:ext uri="{BB962C8B-B14F-4D97-AF65-F5344CB8AC3E}">
        <p14:creationId xmlns:p14="http://schemas.microsoft.com/office/powerpoint/2010/main" val="1627522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FFDB83C-C307-4A7B-BC9D-B3AC8636B5E7}"/>
              </a:ext>
            </a:extLst>
          </p:cNvPr>
          <p:cNvSpPr>
            <a:spLocks noGrp="1"/>
          </p:cNvSpPr>
          <p:nvPr>
            <p:ph type="title"/>
          </p:nvPr>
        </p:nvSpPr>
        <p:spPr>
          <a:xfrm>
            <a:off x="818444" y="121356"/>
            <a:ext cx="9601200" cy="420511"/>
          </a:xfrm>
        </p:spPr>
        <p:txBody>
          <a:bodyPr/>
          <a:lstStyle/>
          <a:p>
            <a:r>
              <a:rPr lang="en-GB" sz="1800" b="1" i="0" dirty="0">
                <a:effectLst/>
                <a:latin typeface="Times New Roman" panose="02020603050405020304" pitchFamily="18" charset="0"/>
                <a:ea typeface="Times New Roman" panose="02020603050405020304" pitchFamily="18" charset="0"/>
              </a:rPr>
              <a:t>4-4- </a:t>
            </a:r>
            <a:r>
              <a:rPr lang="en-GB" sz="1800" b="1" i="0" dirty="0" err="1">
                <a:effectLst/>
                <a:latin typeface="Times New Roman" panose="02020603050405020304" pitchFamily="18" charset="0"/>
                <a:ea typeface="Times New Roman" panose="02020603050405020304" pitchFamily="18" charset="0"/>
              </a:rPr>
              <a:t>İdari</a:t>
            </a:r>
            <a:r>
              <a:rPr lang="en-GB" sz="1800" b="1" i="0" dirty="0">
                <a:effectLst/>
                <a:latin typeface="Times New Roman" panose="02020603050405020304" pitchFamily="18" charset="0"/>
                <a:ea typeface="Times New Roman" panose="02020603050405020304" pitchFamily="18" charset="0"/>
              </a:rPr>
              <a:t> </a:t>
            </a:r>
            <a:r>
              <a:rPr lang="en-GB" sz="1800" b="1" i="0" dirty="0" err="1">
                <a:effectLst/>
                <a:latin typeface="Times New Roman" panose="02020603050405020304" pitchFamily="18" charset="0"/>
                <a:ea typeface="Times New Roman" panose="02020603050405020304" pitchFamily="18" charset="0"/>
              </a:rPr>
              <a:t>Personelin</a:t>
            </a:r>
            <a:r>
              <a:rPr lang="en-GB" sz="1800" b="1" i="0" dirty="0">
                <a:effectLst/>
                <a:latin typeface="Times New Roman" panose="02020603050405020304" pitchFamily="18" charset="0"/>
                <a:ea typeface="Times New Roman" panose="02020603050405020304" pitchFamily="18" charset="0"/>
              </a:rPr>
              <a:t> </a:t>
            </a:r>
            <a:r>
              <a:rPr lang="en-GB" sz="1800" b="1" i="0" dirty="0" err="1">
                <a:effectLst/>
                <a:latin typeface="Times New Roman" panose="02020603050405020304" pitchFamily="18" charset="0"/>
                <a:ea typeface="Times New Roman" panose="02020603050405020304" pitchFamily="18" charset="0"/>
              </a:rPr>
              <a:t>Hizmet</a:t>
            </a:r>
            <a:r>
              <a:rPr lang="en-GB" sz="1800" b="1" i="0" dirty="0">
                <a:effectLst/>
                <a:latin typeface="Times New Roman" panose="02020603050405020304" pitchFamily="18" charset="0"/>
                <a:ea typeface="Times New Roman" panose="02020603050405020304" pitchFamily="18" charset="0"/>
              </a:rPr>
              <a:t> </a:t>
            </a:r>
            <a:r>
              <a:rPr lang="en-GB" sz="1800" b="1" i="0" dirty="0" err="1">
                <a:effectLst/>
                <a:latin typeface="Times New Roman" panose="02020603050405020304" pitchFamily="18" charset="0"/>
                <a:ea typeface="Times New Roman" panose="02020603050405020304" pitchFamily="18" charset="0"/>
              </a:rPr>
              <a:t>Süresi</a:t>
            </a:r>
            <a:endParaRPr lang="tr-TR" dirty="0"/>
          </a:p>
        </p:txBody>
      </p:sp>
      <p:sp>
        <p:nvSpPr>
          <p:cNvPr id="3" name="İçerik Yer Tutucusu 2">
            <a:extLst>
              <a:ext uri="{FF2B5EF4-FFF2-40B4-BE49-F238E27FC236}">
                <a16:creationId xmlns:a16="http://schemas.microsoft.com/office/drawing/2014/main" id="{1AFC9A11-4A98-4C62-99BB-F83EB0EF9A17}"/>
              </a:ext>
            </a:extLst>
          </p:cNvPr>
          <p:cNvSpPr>
            <a:spLocks noGrp="1"/>
          </p:cNvSpPr>
          <p:nvPr>
            <p:ph idx="1"/>
          </p:nvPr>
        </p:nvSpPr>
        <p:spPr>
          <a:xfrm>
            <a:off x="1001209" y="541868"/>
            <a:ext cx="10967013" cy="754498"/>
          </a:xfrm>
        </p:spPr>
        <p:txBody>
          <a:bodyPr/>
          <a:lstStyle/>
          <a:p>
            <a:pPr marL="0" indent="0" algn="just">
              <a:buNone/>
            </a:pPr>
            <a:r>
              <a:rPr lang="tr-TR"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Başkanlığımızda</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fiilen</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çalışan</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personelin</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hizmet</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süresi</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bazında</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hazırlanan</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tablo</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aşağıda</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gösterilmiştir</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Genel</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olarak</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personel</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yapımız</a:t>
            </a:r>
            <a:r>
              <a:rPr lang="en-GB" sz="1800" dirty="0">
                <a:effectLst/>
                <a:latin typeface="Times New Roman" panose="02020603050405020304" pitchFamily="18" charset="0"/>
                <a:ea typeface="Times New Roman" panose="02020603050405020304" pitchFamily="18" charset="0"/>
              </a:rPr>
              <a:t> %25 </a:t>
            </a:r>
            <a:r>
              <a:rPr lang="en-GB" sz="1800" dirty="0" err="1">
                <a:effectLst/>
                <a:latin typeface="Times New Roman" panose="02020603050405020304" pitchFamily="18" charset="0"/>
                <a:ea typeface="Times New Roman" panose="02020603050405020304" pitchFamily="18" charset="0"/>
              </a:rPr>
              <a:t>oranında</a:t>
            </a:r>
            <a:r>
              <a:rPr lang="en-GB" sz="1800" dirty="0">
                <a:effectLst/>
                <a:latin typeface="Times New Roman" panose="02020603050405020304" pitchFamily="18" charset="0"/>
                <a:ea typeface="Times New Roman" panose="02020603050405020304" pitchFamily="18" charset="0"/>
              </a:rPr>
              <a:t> 8-14 </a:t>
            </a:r>
            <a:r>
              <a:rPr lang="en-GB" sz="1800" dirty="0" err="1">
                <a:effectLst/>
                <a:latin typeface="Times New Roman" panose="02020603050405020304" pitchFamily="18" charset="0"/>
                <a:ea typeface="Times New Roman" panose="02020603050405020304" pitchFamily="18" charset="0"/>
              </a:rPr>
              <a:t>yıl</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arası</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hizmet</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yılına</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sahip</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personelden</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oluşmaktadır</a:t>
            </a:r>
            <a:r>
              <a:rPr lang="en-GB" sz="1800" dirty="0">
                <a:effectLst/>
                <a:latin typeface="Times New Roman" panose="02020603050405020304" pitchFamily="18" charset="0"/>
                <a:ea typeface="Times New Roman" panose="02020603050405020304" pitchFamily="18" charset="0"/>
              </a:rPr>
              <a:t>. </a:t>
            </a:r>
            <a:endParaRPr lang="tr-TR" dirty="0"/>
          </a:p>
        </p:txBody>
      </p:sp>
      <p:graphicFrame>
        <p:nvGraphicFramePr>
          <p:cNvPr id="6" name="Grafik 5">
            <a:extLst>
              <a:ext uri="{FF2B5EF4-FFF2-40B4-BE49-F238E27FC236}">
                <a16:creationId xmlns:a16="http://schemas.microsoft.com/office/drawing/2014/main" id="{B1296EE2-0462-4C34-A20C-4AA8553F9943}"/>
              </a:ext>
            </a:extLst>
          </p:cNvPr>
          <p:cNvGraphicFramePr>
            <a:graphicFrameLocks/>
          </p:cNvGraphicFramePr>
          <p:nvPr>
            <p:extLst>
              <p:ext uri="{D42A27DB-BD31-4B8C-83A1-F6EECF244321}">
                <p14:modId xmlns:p14="http://schemas.microsoft.com/office/powerpoint/2010/main" val="3336377901"/>
              </p:ext>
            </p:extLst>
          </p:nvPr>
        </p:nvGraphicFramePr>
        <p:xfrm>
          <a:off x="1001209" y="1296366"/>
          <a:ext cx="6709102" cy="51570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o 6">
            <a:extLst>
              <a:ext uri="{FF2B5EF4-FFF2-40B4-BE49-F238E27FC236}">
                <a16:creationId xmlns:a16="http://schemas.microsoft.com/office/drawing/2014/main" id="{5A04EBDA-2223-4332-BE60-B7EF96CBD3B8}"/>
              </a:ext>
            </a:extLst>
          </p:cNvPr>
          <p:cNvGraphicFramePr>
            <a:graphicFrameLocks noGrp="1"/>
          </p:cNvGraphicFramePr>
          <p:nvPr>
            <p:extLst>
              <p:ext uri="{D42A27DB-BD31-4B8C-83A1-F6EECF244321}">
                <p14:modId xmlns:p14="http://schemas.microsoft.com/office/powerpoint/2010/main" val="2263352845"/>
              </p:ext>
            </p:extLst>
          </p:nvPr>
        </p:nvGraphicFramePr>
        <p:xfrm>
          <a:off x="7969955" y="2113725"/>
          <a:ext cx="3775786" cy="3406542"/>
        </p:xfrm>
        <a:graphic>
          <a:graphicData uri="http://schemas.openxmlformats.org/drawingml/2006/table">
            <a:tbl>
              <a:tblPr>
                <a:tableStyleId>{93296810-A885-4BE3-A3E7-6D5BEEA58F35}</a:tableStyleId>
              </a:tblPr>
              <a:tblGrid>
                <a:gridCol w="1489996">
                  <a:extLst>
                    <a:ext uri="{9D8B030D-6E8A-4147-A177-3AD203B41FA5}">
                      <a16:colId xmlns:a16="http://schemas.microsoft.com/office/drawing/2014/main" val="2206872776"/>
                    </a:ext>
                  </a:extLst>
                </a:gridCol>
                <a:gridCol w="1083634">
                  <a:extLst>
                    <a:ext uri="{9D8B030D-6E8A-4147-A177-3AD203B41FA5}">
                      <a16:colId xmlns:a16="http://schemas.microsoft.com/office/drawing/2014/main" val="3854276784"/>
                    </a:ext>
                  </a:extLst>
                </a:gridCol>
                <a:gridCol w="1202156">
                  <a:extLst>
                    <a:ext uri="{9D8B030D-6E8A-4147-A177-3AD203B41FA5}">
                      <a16:colId xmlns:a16="http://schemas.microsoft.com/office/drawing/2014/main" val="1578104007"/>
                    </a:ext>
                  </a:extLst>
                </a:gridCol>
              </a:tblGrid>
              <a:tr h="710158">
                <a:tc gridSpan="3">
                  <a:txBody>
                    <a:bodyPr/>
                    <a:lstStyle/>
                    <a:p>
                      <a:pPr algn="ctr" fontAlgn="ctr"/>
                      <a:r>
                        <a:rPr lang="tr-TR" sz="1200" b="1" u="none" strike="noStrike" dirty="0">
                          <a:effectLst/>
                        </a:rPr>
                        <a:t>İdari Personelin Hizmet Süresi</a:t>
                      </a:r>
                      <a:endParaRPr lang="tr-TR" sz="1200" b="1" i="0" u="none" strike="noStrike" dirty="0">
                        <a:solidFill>
                          <a:srgbClr val="000000"/>
                        </a:solidFill>
                        <a:effectLst/>
                        <a:latin typeface="Times New Roman" panose="02020603050405020304" pitchFamily="18" charset="0"/>
                      </a:endParaRPr>
                    </a:p>
                  </a:txBody>
                  <a:tcPr marL="0" marR="0" marT="0" marB="0" anchor="ctr">
                    <a:solidFill>
                      <a:srgbClr val="F9E6EA"/>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564927361"/>
                  </a:ext>
                </a:extLst>
              </a:tr>
              <a:tr h="710158">
                <a:tc>
                  <a:txBody>
                    <a:bodyPr/>
                    <a:lstStyle/>
                    <a:p>
                      <a:pPr algn="ctr" fontAlgn="ctr"/>
                      <a:r>
                        <a:rPr lang="tr-TR" sz="1200" u="none" strike="noStrike">
                          <a:effectLst/>
                        </a:rPr>
                        <a:t>Hizmet Süresi</a:t>
                      </a:r>
                      <a:endParaRPr lang="tr-TR" sz="1200" b="1" i="0" u="none" strike="noStrike">
                        <a:solidFill>
                          <a:srgbClr val="000000"/>
                        </a:solidFill>
                        <a:effectLst/>
                        <a:latin typeface="Times New Roman" panose="02020603050405020304" pitchFamily="18" charset="0"/>
                      </a:endParaRPr>
                    </a:p>
                  </a:txBody>
                  <a:tcPr marL="0" marR="0" marT="0" marB="0" anchor="ctr"/>
                </a:tc>
                <a:tc>
                  <a:txBody>
                    <a:bodyPr/>
                    <a:lstStyle/>
                    <a:p>
                      <a:pPr algn="ctr" fontAlgn="ctr"/>
                      <a:r>
                        <a:rPr lang="tr-TR" sz="1200" u="none" strike="noStrike" dirty="0">
                          <a:effectLst/>
                        </a:rPr>
                        <a:t>Kişi Sayısı</a:t>
                      </a:r>
                      <a:endParaRPr lang="tr-TR" sz="12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fontAlgn="ctr"/>
                      <a:r>
                        <a:rPr lang="tr-TR" sz="1200" u="none" strike="noStrike">
                          <a:effectLst/>
                        </a:rPr>
                        <a:t>Yüzde </a:t>
                      </a:r>
                      <a:endParaRPr lang="tr-TR" sz="1200" b="0" i="0" u="none" strike="noStrike">
                        <a:solidFill>
                          <a:srgbClr val="000000"/>
                        </a:solidFill>
                        <a:effectLst/>
                        <a:latin typeface="Times New Roman" panose="02020603050405020304" pitchFamily="18" charset="0"/>
                      </a:endParaRPr>
                    </a:p>
                  </a:txBody>
                  <a:tcPr marL="0" marR="0" marT="0" marB="0" anchor="ctr"/>
                </a:tc>
                <a:extLst>
                  <a:ext uri="{0D108BD9-81ED-4DB2-BD59-A6C34878D82A}">
                    <a16:rowId xmlns:a16="http://schemas.microsoft.com/office/drawing/2014/main" val="586148264"/>
                  </a:ext>
                </a:extLst>
              </a:tr>
              <a:tr h="346821">
                <a:tc>
                  <a:txBody>
                    <a:bodyPr/>
                    <a:lstStyle/>
                    <a:p>
                      <a:pPr algn="ctr" fontAlgn="ctr"/>
                      <a:r>
                        <a:rPr lang="tr-TR" sz="1200" u="none" strike="noStrike">
                          <a:effectLst/>
                        </a:rPr>
                        <a:t>0-7 Yıl</a:t>
                      </a:r>
                      <a:endParaRPr lang="tr-TR" sz="1200" b="0" i="0" u="none" strike="noStrike">
                        <a:solidFill>
                          <a:srgbClr val="000000"/>
                        </a:solidFill>
                        <a:effectLst/>
                        <a:latin typeface="Times New Roman" panose="02020603050405020304" pitchFamily="18" charset="0"/>
                      </a:endParaRPr>
                    </a:p>
                  </a:txBody>
                  <a:tcPr marL="0" marR="0" marT="0" marB="0" anchor="ctr"/>
                </a:tc>
                <a:tc>
                  <a:txBody>
                    <a:bodyPr/>
                    <a:lstStyle/>
                    <a:p>
                      <a:pPr algn="ctr" fontAlgn="b"/>
                      <a:r>
                        <a:rPr lang="tr-TR" sz="1100" u="none" strike="noStrike">
                          <a:effectLst/>
                        </a:rPr>
                        <a:t>13</a:t>
                      </a:r>
                      <a:endParaRPr lang="tr-TR" sz="11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tr-TR" sz="1100" u="none" strike="noStrike">
                          <a:effectLst/>
                        </a:rPr>
                        <a:t>12%</a:t>
                      </a:r>
                      <a:endParaRPr lang="tr-TR" sz="11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258581884"/>
                  </a:ext>
                </a:extLst>
              </a:tr>
              <a:tr h="346821">
                <a:tc>
                  <a:txBody>
                    <a:bodyPr/>
                    <a:lstStyle/>
                    <a:p>
                      <a:pPr algn="ctr" fontAlgn="b"/>
                      <a:r>
                        <a:rPr lang="tr-TR" sz="1100" u="none" strike="noStrike">
                          <a:effectLst/>
                        </a:rPr>
                        <a:t>8-14 Yıl</a:t>
                      </a:r>
                      <a:endParaRPr lang="tr-TR" sz="11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tr-TR" sz="1100" u="none" strike="noStrike">
                          <a:effectLst/>
                        </a:rPr>
                        <a:t>14</a:t>
                      </a:r>
                      <a:endParaRPr lang="tr-TR" sz="11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tr-TR" sz="1100" u="none" strike="noStrike">
                          <a:effectLst/>
                        </a:rPr>
                        <a:t>25%</a:t>
                      </a:r>
                      <a:endParaRPr lang="tr-TR" sz="11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318254486"/>
                  </a:ext>
                </a:extLst>
              </a:tr>
              <a:tr h="330306">
                <a:tc>
                  <a:txBody>
                    <a:bodyPr/>
                    <a:lstStyle/>
                    <a:p>
                      <a:pPr algn="ctr" fontAlgn="b"/>
                      <a:r>
                        <a:rPr lang="tr-TR" sz="1100" u="none" strike="noStrike">
                          <a:effectLst/>
                        </a:rPr>
                        <a:t>15-19 Yıl</a:t>
                      </a:r>
                      <a:endParaRPr lang="tr-TR" sz="11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tr-TR" sz="1100" u="none" strike="noStrike">
                          <a:effectLst/>
                        </a:rPr>
                        <a:t>10</a:t>
                      </a:r>
                      <a:endParaRPr lang="tr-TR" sz="11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tr-TR" sz="1100" u="none" strike="noStrike">
                          <a:effectLst/>
                        </a:rPr>
                        <a:t>21%</a:t>
                      </a:r>
                      <a:endParaRPr lang="tr-TR" sz="11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2024805781"/>
                  </a:ext>
                </a:extLst>
              </a:tr>
              <a:tr h="330306">
                <a:tc>
                  <a:txBody>
                    <a:bodyPr/>
                    <a:lstStyle/>
                    <a:p>
                      <a:pPr algn="ctr" fontAlgn="b"/>
                      <a:r>
                        <a:rPr lang="tr-TR" sz="1100" u="none" strike="noStrike">
                          <a:effectLst/>
                        </a:rPr>
                        <a:t>20-26 Yıl</a:t>
                      </a:r>
                      <a:endParaRPr lang="tr-TR" sz="11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tr-TR" sz="1100" u="none" strike="noStrike" dirty="0">
                          <a:effectLst/>
                        </a:rPr>
                        <a:t>11</a:t>
                      </a:r>
                      <a:endParaRPr lang="tr-TR" sz="1100" b="0"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tr-TR" sz="1100" u="none" strike="noStrike">
                          <a:effectLst/>
                        </a:rPr>
                        <a:t>25%</a:t>
                      </a:r>
                      <a:endParaRPr lang="tr-TR" sz="11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1050893"/>
                  </a:ext>
                </a:extLst>
              </a:tr>
              <a:tr h="330306">
                <a:tc>
                  <a:txBody>
                    <a:bodyPr/>
                    <a:lstStyle/>
                    <a:p>
                      <a:pPr algn="ctr" fontAlgn="b"/>
                      <a:r>
                        <a:rPr lang="tr-TR" sz="1100" u="none" strike="noStrike">
                          <a:effectLst/>
                        </a:rPr>
                        <a:t>27-35 Yıl</a:t>
                      </a:r>
                      <a:endParaRPr lang="tr-TR" sz="11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tr-TR" sz="1100" u="none" strike="noStrike">
                          <a:effectLst/>
                        </a:rPr>
                        <a:t>8</a:t>
                      </a:r>
                      <a:endParaRPr lang="tr-TR" sz="1100" b="0" i="0" u="none" strike="noStrike">
                        <a:solidFill>
                          <a:srgbClr val="000000"/>
                        </a:solidFill>
                        <a:effectLst/>
                        <a:latin typeface="Times New Roman" panose="02020603050405020304" pitchFamily="18" charset="0"/>
                      </a:endParaRPr>
                    </a:p>
                  </a:txBody>
                  <a:tcPr marL="0" marR="0" marT="0" marB="0" anchor="b"/>
                </a:tc>
                <a:tc>
                  <a:txBody>
                    <a:bodyPr/>
                    <a:lstStyle/>
                    <a:p>
                      <a:pPr algn="ctr" fontAlgn="b"/>
                      <a:r>
                        <a:rPr lang="tr-TR" sz="1100" u="none" strike="noStrike">
                          <a:effectLst/>
                        </a:rPr>
                        <a:t>17%</a:t>
                      </a:r>
                      <a:endParaRPr lang="tr-TR" sz="1100" b="0" i="0" u="none" strike="noStrike">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637493786"/>
                  </a:ext>
                </a:extLst>
              </a:tr>
              <a:tr h="301666">
                <a:tc>
                  <a:txBody>
                    <a:bodyPr/>
                    <a:lstStyle/>
                    <a:p>
                      <a:pPr algn="ctr" fontAlgn="b"/>
                      <a:r>
                        <a:rPr lang="tr-TR" sz="1100" b="1" u="none" strike="noStrike" dirty="0">
                          <a:effectLst/>
                        </a:rPr>
                        <a:t>TOPLAM</a:t>
                      </a:r>
                      <a:endParaRPr lang="tr-TR" sz="1100" b="1"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tr-TR" sz="1100" b="1" u="none" strike="noStrike" dirty="0">
                          <a:effectLst/>
                        </a:rPr>
                        <a:t>56</a:t>
                      </a:r>
                      <a:endParaRPr lang="tr-TR" sz="1100" b="1" i="0" u="none" strike="noStrike" dirty="0">
                        <a:solidFill>
                          <a:srgbClr val="000000"/>
                        </a:solidFill>
                        <a:effectLst/>
                        <a:latin typeface="Times New Roman" panose="02020603050405020304" pitchFamily="18" charset="0"/>
                      </a:endParaRPr>
                    </a:p>
                  </a:txBody>
                  <a:tcPr marL="0" marR="0" marT="0" marB="0" anchor="b"/>
                </a:tc>
                <a:tc>
                  <a:txBody>
                    <a:bodyPr/>
                    <a:lstStyle/>
                    <a:p>
                      <a:pPr algn="ctr" fontAlgn="b"/>
                      <a:r>
                        <a:rPr lang="tr-TR" sz="1100" b="1" u="none" strike="noStrike" dirty="0">
                          <a:effectLst/>
                        </a:rPr>
                        <a:t>100%</a:t>
                      </a:r>
                      <a:endParaRPr lang="tr-TR" sz="1100" b="1" i="0" u="none" strike="noStrike" dirty="0">
                        <a:solidFill>
                          <a:srgbClr val="000000"/>
                        </a:solidFill>
                        <a:effectLst/>
                        <a:latin typeface="Times New Roman" panose="02020603050405020304" pitchFamily="18" charset="0"/>
                      </a:endParaRPr>
                    </a:p>
                  </a:txBody>
                  <a:tcPr marL="0" marR="0" marT="0" marB="0" anchor="b"/>
                </a:tc>
                <a:extLst>
                  <a:ext uri="{0D108BD9-81ED-4DB2-BD59-A6C34878D82A}">
                    <a16:rowId xmlns:a16="http://schemas.microsoft.com/office/drawing/2014/main" val="1835452814"/>
                  </a:ext>
                </a:extLst>
              </a:tr>
            </a:tbl>
          </a:graphicData>
        </a:graphic>
      </p:graphicFrame>
    </p:spTree>
    <p:extLst>
      <p:ext uri="{BB962C8B-B14F-4D97-AF65-F5344CB8AC3E}">
        <p14:creationId xmlns:p14="http://schemas.microsoft.com/office/powerpoint/2010/main" val="3804522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DC40814-D42F-4B1E-8C51-4097BA5E1660}"/>
              </a:ext>
            </a:extLst>
          </p:cNvPr>
          <p:cNvSpPr>
            <a:spLocks noGrp="1"/>
          </p:cNvSpPr>
          <p:nvPr>
            <p:ph type="title"/>
          </p:nvPr>
        </p:nvSpPr>
        <p:spPr>
          <a:xfrm>
            <a:off x="2595222" y="1169043"/>
            <a:ext cx="8743244" cy="3183038"/>
          </a:xfrm>
        </p:spPr>
        <p:txBody>
          <a:bodyPr>
            <a:normAutofit/>
          </a:bodyPr>
          <a:lstStyle/>
          <a:p>
            <a:pPr algn="ctr"/>
            <a:r>
              <a:rPr lang="tr-TR" sz="4400" dirty="0">
                <a:solidFill>
                  <a:schemeClr val="accent1">
                    <a:lumMod val="50000"/>
                  </a:schemeClr>
                </a:solidFill>
                <a:latin typeface="Times New Roman" panose="02020603050405020304" pitchFamily="18" charset="0"/>
                <a:cs typeface="Times New Roman" pitchFamily="18" charset="0"/>
              </a:rPr>
              <a:t>BAİBÜ YAPI İŞLERİ VE TEKNİK DAİRE BAŞKANLIĞI</a:t>
            </a:r>
            <a:br>
              <a:rPr lang="tr-TR" sz="4400" dirty="0">
                <a:solidFill>
                  <a:schemeClr val="accent1">
                    <a:lumMod val="50000"/>
                  </a:schemeClr>
                </a:solidFill>
                <a:latin typeface="Times New Roman" panose="02020603050405020304" pitchFamily="18" charset="0"/>
                <a:cs typeface="Times New Roman" pitchFamily="18" charset="0"/>
              </a:rPr>
            </a:br>
            <a:r>
              <a:rPr lang="tr-TR" sz="4400" dirty="0">
                <a:solidFill>
                  <a:schemeClr val="accent1">
                    <a:lumMod val="50000"/>
                  </a:schemeClr>
                </a:solidFill>
                <a:latin typeface="Times New Roman" panose="02020603050405020304" pitchFamily="18" charset="0"/>
                <a:cs typeface="Times New Roman" pitchFamily="18" charset="0"/>
              </a:rPr>
              <a:t> </a:t>
            </a:r>
            <a:br>
              <a:rPr lang="tr-TR" sz="4400" b="1" dirty="0">
                <a:solidFill>
                  <a:schemeClr val="accent1">
                    <a:lumMod val="50000"/>
                  </a:schemeClr>
                </a:solidFill>
                <a:latin typeface="Times New Roman" panose="02020603050405020304" pitchFamily="18" charset="0"/>
                <a:cs typeface="Times New Roman" panose="02020603050405020304" pitchFamily="18" charset="0"/>
              </a:rPr>
            </a:br>
            <a:r>
              <a:rPr lang="tr-TR" sz="4400" dirty="0">
                <a:solidFill>
                  <a:schemeClr val="accent1">
                    <a:lumMod val="50000"/>
                  </a:schemeClr>
                </a:solidFill>
                <a:latin typeface="Times New Roman" panose="02020603050405020304" pitchFamily="18" charset="0"/>
                <a:cs typeface="Times New Roman" pitchFamily="18" charset="0"/>
              </a:rPr>
              <a:t>2022 Yılı (01 Ocak-31 Aralık 2022) </a:t>
            </a:r>
            <a:br>
              <a:rPr lang="tr-TR" sz="4400" dirty="0">
                <a:solidFill>
                  <a:schemeClr val="accent1">
                    <a:lumMod val="50000"/>
                  </a:schemeClr>
                </a:solidFill>
                <a:latin typeface="Times New Roman" panose="02020603050405020304" pitchFamily="18" charset="0"/>
                <a:cs typeface="Times New Roman" pitchFamily="18" charset="0"/>
              </a:rPr>
            </a:br>
            <a:r>
              <a:rPr lang="tr-TR" sz="4400" dirty="0">
                <a:solidFill>
                  <a:schemeClr val="accent1">
                    <a:lumMod val="50000"/>
                  </a:schemeClr>
                </a:solidFill>
                <a:latin typeface="Times New Roman" panose="02020603050405020304" pitchFamily="18" charset="0"/>
                <a:cs typeface="Times New Roman" pitchFamily="18" charset="0"/>
              </a:rPr>
              <a:t>Faaliyet Rapor Sunumu</a:t>
            </a:r>
            <a:endParaRPr lang="tr-TR" dirty="0"/>
          </a:p>
        </p:txBody>
      </p:sp>
      <p:sp>
        <p:nvSpPr>
          <p:cNvPr id="3" name="İçerik Yer Tutucusu 2">
            <a:extLst>
              <a:ext uri="{FF2B5EF4-FFF2-40B4-BE49-F238E27FC236}">
                <a16:creationId xmlns:a16="http://schemas.microsoft.com/office/drawing/2014/main" id="{3BCE9222-6D50-4DFA-AD60-3B99A719CF0F}"/>
              </a:ext>
            </a:extLst>
          </p:cNvPr>
          <p:cNvSpPr>
            <a:spLocks noGrp="1"/>
          </p:cNvSpPr>
          <p:nvPr>
            <p:ph idx="1"/>
          </p:nvPr>
        </p:nvSpPr>
        <p:spPr>
          <a:xfrm>
            <a:off x="2595222" y="4884855"/>
            <a:ext cx="8743244" cy="1035756"/>
          </a:xfrm>
        </p:spPr>
        <p:txBody>
          <a:bodyPr>
            <a:normAutofit fontScale="85000" lnSpcReduction="20000"/>
          </a:bodyPr>
          <a:lstStyle/>
          <a:p>
            <a:pPr marL="0" indent="0" algn="ctr">
              <a:buNone/>
            </a:pPr>
            <a:r>
              <a:rPr lang="tr-TR" sz="2000" b="1" dirty="0" err="1">
                <a:solidFill>
                  <a:schemeClr val="accent1">
                    <a:lumMod val="75000"/>
                  </a:schemeClr>
                </a:solidFill>
                <a:latin typeface="Times New Roman" pitchFamily="18" charset="0"/>
                <a:cs typeface="Times New Roman" pitchFamily="18" charset="0"/>
              </a:rPr>
              <a:t>Öğr</a:t>
            </a:r>
            <a:r>
              <a:rPr lang="tr-TR" sz="2000" b="1" dirty="0">
                <a:solidFill>
                  <a:schemeClr val="accent1">
                    <a:lumMod val="75000"/>
                  </a:schemeClr>
                </a:solidFill>
                <a:latin typeface="Times New Roman" pitchFamily="18" charset="0"/>
                <a:cs typeface="Times New Roman" pitchFamily="18" charset="0"/>
              </a:rPr>
              <a:t>. Gör. Bülent BALOĞLU</a:t>
            </a:r>
          </a:p>
          <a:p>
            <a:pPr marL="0" indent="0" algn="ctr">
              <a:buNone/>
            </a:pPr>
            <a:r>
              <a:rPr lang="tr-TR" sz="2000" b="1" dirty="0">
                <a:solidFill>
                  <a:schemeClr val="accent1">
                    <a:lumMod val="75000"/>
                  </a:schemeClr>
                </a:solidFill>
                <a:latin typeface="Times New Roman" pitchFamily="18" charset="0"/>
                <a:cs typeface="Times New Roman" pitchFamily="18" charset="0"/>
              </a:rPr>
              <a:t>     Yapı İşleri ve Teknik Daire Başkanı V.</a:t>
            </a:r>
          </a:p>
          <a:p>
            <a:pPr marL="0" indent="0" algn="ctr">
              <a:buNone/>
            </a:pPr>
            <a:r>
              <a:rPr lang="tr-TR" b="1" dirty="0">
                <a:solidFill>
                  <a:schemeClr val="accent1">
                    <a:lumMod val="75000"/>
                  </a:schemeClr>
                </a:solidFill>
                <a:latin typeface="Times New Roman" pitchFamily="18" charset="0"/>
                <a:cs typeface="Times New Roman" pitchFamily="18" charset="0"/>
              </a:rPr>
              <a:t>14</a:t>
            </a:r>
            <a:r>
              <a:rPr lang="tr-TR" sz="2000" b="1" dirty="0">
                <a:solidFill>
                  <a:schemeClr val="accent1">
                    <a:lumMod val="75000"/>
                  </a:schemeClr>
                </a:solidFill>
                <a:latin typeface="Times New Roman" pitchFamily="18" charset="0"/>
                <a:cs typeface="Times New Roman" pitchFamily="18" charset="0"/>
              </a:rPr>
              <a:t>.03.2023</a:t>
            </a:r>
            <a:endParaRPr lang="tr-TR" sz="2000" dirty="0">
              <a:solidFill>
                <a:schemeClr val="accent1">
                  <a:lumMod val="75000"/>
                </a:schemeClr>
              </a:solidFill>
              <a:latin typeface="Times New Roman" pitchFamily="18" charset="0"/>
              <a:cs typeface="Times New Roman" pitchFamily="18" charset="0"/>
            </a:endParaRPr>
          </a:p>
          <a:p>
            <a:pPr algn="ctr"/>
            <a:endParaRPr lang="tr-TR" dirty="0"/>
          </a:p>
        </p:txBody>
      </p:sp>
      <p:pic>
        <p:nvPicPr>
          <p:cNvPr id="6" name="Resim 5">
            <a:extLst>
              <a:ext uri="{FF2B5EF4-FFF2-40B4-BE49-F238E27FC236}">
                <a16:creationId xmlns:a16="http://schemas.microsoft.com/office/drawing/2014/main" id="{178C8793-E801-4442-A546-3FEE8793DDAD}"/>
              </a:ext>
            </a:extLst>
          </p:cNvPr>
          <p:cNvPicPr>
            <a:picLocks noChangeAspect="1"/>
          </p:cNvPicPr>
          <p:nvPr/>
        </p:nvPicPr>
        <p:blipFill>
          <a:blip r:embed="rId2"/>
          <a:stretch>
            <a:fillRect/>
          </a:stretch>
        </p:blipFill>
        <p:spPr>
          <a:xfrm>
            <a:off x="432342" y="0"/>
            <a:ext cx="2461222" cy="2461222"/>
          </a:xfrm>
          <a:prstGeom prst="rect">
            <a:avLst/>
          </a:prstGeom>
        </p:spPr>
      </p:pic>
    </p:spTree>
    <p:extLst>
      <p:ext uri="{BB962C8B-B14F-4D97-AF65-F5344CB8AC3E}">
        <p14:creationId xmlns:p14="http://schemas.microsoft.com/office/powerpoint/2010/main" val="2072640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A5E6F1B-4890-4A1E-834A-E61F328AE6F6}"/>
              </a:ext>
            </a:extLst>
          </p:cNvPr>
          <p:cNvSpPr>
            <a:spLocks noGrp="1"/>
          </p:cNvSpPr>
          <p:nvPr>
            <p:ph type="title"/>
          </p:nvPr>
        </p:nvSpPr>
        <p:spPr>
          <a:xfrm>
            <a:off x="852311" y="166511"/>
            <a:ext cx="9601200" cy="431800"/>
          </a:xfrm>
        </p:spPr>
        <p:txBody>
          <a:bodyPr/>
          <a:lstStyle/>
          <a:p>
            <a:r>
              <a:rPr lang="en-GB" sz="1800" b="1" i="0" dirty="0">
                <a:effectLst/>
                <a:latin typeface="Times New Roman" panose="02020603050405020304" pitchFamily="18" charset="0"/>
                <a:ea typeface="Times New Roman" panose="02020603050405020304" pitchFamily="18" charset="0"/>
              </a:rPr>
              <a:t>4-5-İdari </a:t>
            </a:r>
            <a:r>
              <a:rPr lang="en-GB" sz="1800" b="1" i="0" dirty="0" err="1">
                <a:effectLst/>
                <a:latin typeface="Times New Roman" panose="02020603050405020304" pitchFamily="18" charset="0"/>
                <a:ea typeface="Times New Roman" panose="02020603050405020304" pitchFamily="18" charset="0"/>
              </a:rPr>
              <a:t>Personelin</a:t>
            </a:r>
            <a:r>
              <a:rPr lang="en-GB" sz="1800" b="1" i="0" dirty="0">
                <a:effectLst/>
                <a:latin typeface="Times New Roman" panose="02020603050405020304" pitchFamily="18" charset="0"/>
                <a:ea typeface="Times New Roman" panose="02020603050405020304" pitchFamily="18" charset="0"/>
              </a:rPr>
              <a:t> </a:t>
            </a:r>
            <a:r>
              <a:rPr lang="en-GB" sz="1800" b="1" i="0" dirty="0" err="1">
                <a:effectLst/>
                <a:latin typeface="Times New Roman" panose="02020603050405020304" pitchFamily="18" charset="0"/>
                <a:ea typeface="Times New Roman" panose="02020603050405020304" pitchFamily="18" charset="0"/>
              </a:rPr>
              <a:t>Yaş</a:t>
            </a:r>
            <a:r>
              <a:rPr lang="en-GB" sz="1800" b="1" i="0" dirty="0">
                <a:effectLst/>
                <a:latin typeface="Times New Roman" panose="02020603050405020304" pitchFamily="18" charset="0"/>
                <a:ea typeface="Times New Roman" panose="02020603050405020304" pitchFamily="18" charset="0"/>
              </a:rPr>
              <a:t> </a:t>
            </a:r>
            <a:r>
              <a:rPr lang="en-GB" sz="1800" b="1" i="0" dirty="0" err="1">
                <a:effectLst/>
                <a:latin typeface="Times New Roman" panose="02020603050405020304" pitchFamily="18" charset="0"/>
                <a:ea typeface="Times New Roman" panose="02020603050405020304" pitchFamily="18" charset="0"/>
              </a:rPr>
              <a:t>Dağılımı</a:t>
            </a:r>
            <a:r>
              <a:rPr lang="en-GB" sz="1800" b="1" i="0" dirty="0">
                <a:effectLst/>
                <a:latin typeface="Times New Roman" panose="02020603050405020304" pitchFamily="18" charset="0"/>
                <a:ea typeface="Times New Roman" panose="02020603050405020304" pitchFamily="18" charset="0"/>
              </a:rPr>
              <a:t> </a:t>
            </a:r>
            <a:endParaRPr lang="tr-TR" dirty="0"/>
          </a:p>
        </p:txBody>
      </p:sp>
      <p:sp>
        <p:nvSpPr>
          <p:cNvPr id="3" name="İçerik Yer Tutucusu 2">
            <a:extLst>
              <a:ext uri="{FF2B5EF4-FFF2-40B4-BE49-F238E27FC236}">
                <a16:creationId xmlns:a16="http://schemas.microsoft.com/office/drawing/2014/main" id="{C8673D7A-8D98-4AB1-8A67-572A3F17E7A3}"/>
              </a:ext>
            </a:extLst>
          </p:cNvPr>
          <p:cNvSpPr>
            <a:spLocks noGrp="1"/>
          </p:cNvSpPr>
          <p:nvPr>
            <p:ph idx="1"/>
          </p:nvPr>
        </p:nvSpPr>
        <p:spPr>
          <a:xfrm>
            <a:off x="976488" y="598312"/>
            <a:ext cx="10888133" cy="835378"/>
          </a:xfrm>
        </p:spPr>
        <p:txBody>
          <a:bodyPr/>
          <a:lstStyle/>
          <a:p>
            <a:pPr marL="0" indent="0" algn="just">
              <a:buNone/>
            </a:pPr>
            <a:r>
              <a:rPr lang="tr-TR"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Başkanlığımızda</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fiilen</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çalışan</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personelin</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yaş</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dağılımı</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aşağıdaki</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tabloda</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gösterilmiştir</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Yaş</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dağılımı</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itibariyle</a:t>
            </a:r>
            <a:r>
              <a:rPr lang="en-GB" sz="1800" dirty="0">
                <a:effectLst/>
                <a:latin typeface="Times New Roman" panose="02020603050405020304" pitchFamily="18" charset="0"/>
                <a:ea typeface="Times New Roman" panose="02020603050405020304" pitchFamily="18" charset="0"/>
              </a:rPr>
              <a:t> 2022 </a:t>
            </a:r>
            <a:r>
              <a:rPr lang="en-GB" sz="1800" dirty="0" err="1">
                <a:effectLst/>
                <a:latin typeface="Times New Roman" panose="02020603050405020304" pitchFamily="18" charset="0"/>
                <a:ea typeface="Times New Roman" panose="02020603050405020304" pitchFamily="18" charset="0"/>
              </a:rPr>
              <a:t>yılında</a:t>
            </a:r>
            <a:r>
              <a:rPr lang="en-GB" sz="1800" dirty="0">
                <a:effectLst/>
                <a:latin typeface="Times New Roman" panose="02020603050405020304" pitchFamily="18" charset="0"/>
                <a:ea typeface="Times New Roman" panose="02020603050405020304" pitchFamily="18" charset="0"/>
              </a:rPr>
              <a:t> 40-49 </a:t>
            </a:r>
            <a:r>
              <a:rPr lang="en-GB" sz="1800" dirty="0" err="1">
                <a:effectLst/>
                <a:latin typeface="Times New Roman" panose="02020603050405020304" pitchFamily="18" charset="0"/>
                <a:ea typeface="Times New Roman" panose="02020603050405020304" pitchFamily="18" charset="0"/>
              </a:rPr>
              <a:t>yaşlarında</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bulunan</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personel</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sayılısı</a:t>
            </a:r>
            <a:r>
              <a:rPr lang="en-GB" sz="1800" dirty="0">
                <a:effectLst/>
                <a:latin typeface="Times New Roman" panose="02020603050405020304" pitchFamily="18" charset="0"/>
                <a:ea typeface="Times New Roman" panose="02020603050405020304" pitchFamily="18" charset="0"/>
              </a:rPr>
              <a:t> %35 </a:t>
            </a:r>
            <a:r>
              <a:rPr lang="en-GB" sz="1800" dirty="0" err="1">
                <a:effectLst/>
                <a:latin typeface="Times New Roman" panose="02020603050405020304" pitchFamily="18" charset="0"/>
                <a:ea typeface="Times New Roman" panose="02020603050405020304" pitchFamily="18" charset="0"/>
              </a:rPr>
              <a:t>oranı</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ile</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çoğunluğu</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oluşturmaktadır</a:t>
            </a:r>
            <a:r>
              <a:rPr lang="en-GB" sz="1800" dirty="0">
                <a:effectLst/>
                <a:latin typeface="Times New Roman" panose="02020603050405020304" pitchFamily="18" charset="0"/>
                <a:ea typeface="Times New Roman" panose="02020603050405020304" pitchFamily="18" charset="0"/>
              </a:rPr>
              <a:t>.</a:t>
            </a:r>
            <a:endParaRPr lang="tr-TR" sz="1800" dirty="0">
              <a:effectLst/>
              <a:latin typeface="Times New Roman" panose="02020603050405020304" pitchFamily="18" charset="0"/>
              <a:ea typeface="Times New Roman" panose="02020603050405020304" pitchFamily="18" charset="0"/>
            </a:endParaRPr>
          </a:p>
          <a:p>
            <a:endParaRPr lang="tr-TR" dirty="0"/>
          </a:p>
        </p:txBody>
      </p:sp>
      <p:graphicFrame>
        <p:nvGraphicFramePr>
          <p:cNvPr id="6" name="Tablo 5">
            <a:extLst>
              <a:ext uri="{FF2B5EF4-FFF2-40B4-BE49-F238E27FC236}">
                <a16:creationId xmlns:a16="http://schemas.microsoft.com/office/drawing/2014/main" id="{7435504E-BDBA-4B37-858B-407C88FF470B}"/>
              </a:ext>
            </a:extLst>
          </p:cNvPr>
          <p:cNvGraphicFramePr>
            <a:graphicFrameLocks noGrp="1"/>
          </p:cNvGraphicFramePr>
          <p:nvPr>
            <p:extLst>
              <p:ext uri="{D42A27DB-BD31-4B8C-83A1-F6EECF244321}">
                <p14:modId xmlns:p14="http://schemas.microsoft.com/office/powerpoint/2010/main" val="2135525604"/>
              </p:ext>
            </p:extLst>
          </p:nvPr>
        </p:nvGraphicFramePr>
        <p:xfrm>
          <a:off x="7485888" y="2400488"/>
          <a:ext cx="4133089" cy="3719898"/>
        </p:xfrm>
        <a:graphic>
          <a:graphicData uri="http://schemas.openxmlformats.org/drawingml/2006/table">
            <a:tbl>
              <a:tblPr>
                <a:tableStyleId>{C4B1156A-380E-4F78-BDF5-A606A8083BF9}</a:tableStyleId>
              </a:tblPr>
              <a:tblGrid>
                <a:gridCol w="1371833">
                  <a:extLst>
                    <a:ext uri="{9D8B030D-6E8A-4147-A177-3AD203B41FA5}">
                      <a16:colId xmlns:a16="http://schemas.microsoft.com/office/drawing/2014/main" val="2447093755"/>
                    </a:ext>
                  </a:extLst>
                </a:gridCol>
                <a:gridCol w="1319071">
                  <a:extLst>
                    <a:ext uri="{9D8B030D-6E8A-4147-A177-3AD203B41FA5}">
                      <a16:colId xmlns:a16="http://schemas.microsoft.com/office/drawing/2014/main" val="929358864"/>
                    </a:ext>
                  </a:extLst>
                </a:gridCol>
                <a:gridCol w="1442185">
                  <a:extLst>
                    <a:ext uri="{9D8B030D-6E8A-4147-A177-3AD203B41FA5}">
                      <a16:colId xmlns:a16="http://schemas.microsoft.com/office/drawing/2014/main" val="2483367561"/>
                    </a:ext>
                  </a:extLst>
                </a:gridCol>
              </a:tblGrid>
              <a:tr h="482208">
                <a:tc gridSpan="3">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İdari Personelin Yaş Dağılımı</a:t>
                      </a:r>
                    </a:p>
                    <a:p>
                      <a:pPr algn="ctr" fontAlgn="b"/>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rgbClr val="EFEDE3"/>
                    </a:solidFill>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449917774"/>
                  </a:ext>
                </a:extLst>
              </a:tr>
              <a:tr h="459247">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Yaş Aralığı</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rgbClr val="EFEDE3"/>
                    </a:solidFill>
                  </a:tcPr>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Kişi Sayısı</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rgbClr val="EFEDE3"/>
                    </a:solidFill>
                  </a:tcPr>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Yüzde</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rgbClr val="EFEDE3"/>
                    </a:solidFill>
                  </a:tcPr>
                </a:tc>
                <a:extLst>
                  <a:ext uri="{0D108BD9-81ED-4DB2-BD59-A6C34878D82A}">
                    <a16:rowId xmlns:a16="http://schemas.microsoft.com/office/drawing/2014/main" val="1155451304"/>
                  </a:ext>
                </a:extLst>
              </a:tr>
              <a:tr h="459247">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20-29</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rgbClr val="EFEDE3"/>
                    </a:solidFill>
                  </a:tcPr>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7</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rgbClr val="EFEDE3"/>
                    </a:solidFill>
                  </a:tcPr>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13%</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rgbClr val="EFEDE3"/>
                    </a:solidFill>
                  </a:tcPr>
                </a:tc>
                <a:extLst>
                  <a:ext uri="{0D108BD9-81ED-4DB2-BD59-A6C34878D82A}">
                    <a16:rowId xmlns:a16="http://schemas.microsoft.com/office/drawing/2014/main" val="2304807909"/>
                  </a:ext>
                </a:extLst>
              </a:tr>
              <a:tr h="459247">
                <a:tc>
                  <a:txBody>
                    <a:bodyPr/>
                    <a:lstStyle/>
                    <a:p>
                      <a:pPr algn="ctr" fontAlgn="b"/>
                      <a:r>
                        <a:rPr lang="tr-TR" sz="1200" u="none" strike="noStrike">
                          <a:effectLst/>
                          <a:latin typeface="Times New Roman" panose="02020603050405020304" pitchFamily="18" charset="0"/>
                          <a:cs typeface="Times New Roman" panose="02020603050405020304" pitchFamily="18" charset="0"/>
                        </a:rPr>
                        <a:t>30-39</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rgbClr val="EFEDE3"/>
                    </a:solidFill>
                  </a:tcPr>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14</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rgbClr val="EFEDE3"/>
                    </a:solidFill>
                  </a:tcPr>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25%</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rgbClr val="EFEDE3"/>
                    </a:solidFill>
                  </a:tcPr>
                </a:tc>
                <a:extLst>
                  <a:ext uri="{0D108BD9-81ED-4DB2-BD59-A6C34878D82A}">
                    <a16:rowId xmlns:a16="http://schemas.microsoft.com/office/drawing/2014/main" val="2183902061"/>
                  </a:ext>
                </a:extLst>
              </a:tr>
              <a:tr h="459247">
                <a:tc>
                  <a:txBody>
                    <a:bodyPr/>
                    <a:lstStyle/>
                    <a:p>
                      <a:pPr algn="ctr" fontAlgn="b"/>
                      <a:r>
                        <a:rPr lang="tr-TR" sz="1200" u="none" strike="noStrike">
                          <a:effectLst/>
                          <a:latin typeface="Times New Roman" panose="02020603050405020304" pitchFamily="18" charset="0"/>
                          <a:cs typeface="Times New Roman" panose="02020603050405020304" pitchFamily="18" charset="0"/>
                        </a:rPr>
                        <a:t>40-49</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rgbClr val="EFEDE3"/>
                    </a:solidFill>
                  </a:tcPr>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18</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rgbClr val="EFEDE3"/>
                    </a:solidFill>
                  </a:tcPr>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32%</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rgbClr val="EFEDE3"/>
                    </a:solidFill>
                  </a:tcPr>
                </a:tc>
                <a:extLst>
                  <a:ext uri="{0D108BD9-81ED-4DB2-BD59-A6C34878D82A}">
                    <a16:rowId xmlns:a16="http://schemas.microsoft.com/office/drawing/2014/main" val="3396169264"/>
                  </a:ext>
                </a:extLst>
              </a:tr>
              <a:tr h="459247">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50-59</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rgbClr val="EFEDE3"/>
                    </a:solidFill>
                  </a:tcPr>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17</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rgbClr val="EFEDE3"/>
                    </a:solidFill>
                  </a:tcPr>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30%</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rgbClr val="EFEDE3"/>
                    </a:solidFill>
                  </a:tcPr>
                </a:tc>
                <a:extLst>
                  <a:ext uri="{0D108BD9-81ED-4DB2-BD59-A6C34878D82A}">
                    <a16:rowId xmlns:a16="http://schemas.microsoft.com/office/drawing/2014/main" val="2609212534"/>
                  </a:ext>
                </a:extLst>
              </a:tr>
              <a:tr h="459247">
                <a:tc>
                  <a:txBody>
                    <a:bodyPr/>
                    <a:lstStyle/>
                    <a:p>
                      <a:pPr algn="ctr" fontAlgn="b"/>
                      <a:r>
                        <a:rPr lang="tr-TR" sz="1200" u="none" strike="noStrike">
                          <a:effectLst/>
                          <a:latin typeface="Times New Roman" panose="02020603050405020304" pitchFamily="18" charset="0"/>
                          <a:cs typeface="Times New Roman" panose="02020603050405020304" pitchFamily="18" charset="0"/>
                        </a:rPr>
                        <a:t>60+</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rgbClr val="EFEDE3"/>
                    </a:solidFill>
                  </a:tcPr>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0</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rgbClr val="EFEDE3"/>
                    </a:solidFill>
                  </a:tcPr>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0%</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rgbClr val="EFEDE3"/>
                    </a:solidFill>
                  </a:tcPr>
                </a:tc>
                <a:extLst>
                  <a:ext uri="{0D108BD9-81ED-4DB2-BD59-A6C34878D82A}">
                    <a16:rowId xmlns:a16="http://schemas.microsoft.com/office/drawing/2014/main" val="2762861599"/>
                  </a:ext>
                </a:extLst>
              </a:tr>
              <a:tr h="482208">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TOPLAM</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rgbClr val="EFEDE3"/>
                    </a:solidFill>
                  </a:tcPr>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56</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rgbClr val="EFEDE3"/>
                    </a:solidFill>
                  </a:tcPr>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100%</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solidFill>
                      <a:srgbClr val="EFEDE3"/>
                    </a:solidFill>
                  </a:tcPr>
                </a:tc>
                <a:extLst>
                  <a:ext uri="{0D108BD9-81ED-4DB2-BD59-A6C34878D82A}">
                    <a16:rowId xmlns:a16="http://schemas.microsoft.com/office/drawing/2014/main" val="1129276172"/>
                  </a:ext>
                </a:extLst>
              </a:tr>
            </a:tbl>
          </a:graphicData>
        </a:graphic>
      </p:graphicFrame>
      <p:graphicFrame>
        <p:nvGraphicFramePr>
          <p:cNvPr id="7" name="Grafik 6">
            <a:extLst>
              <a:ext uri="{FF2B5EF4-FFF2-40B4-BE49-F238E27FC236}">
                <a16:creationId xmlns:a16="http://schemas.microsoft.com/office/drawing/2014/main" id="{BBEC5D9C-8679-4E76-B607-61B784363691}"/>
              </a:ext>
            </a:extLst>
          </p:cNvPr>
          <p:cNvGraphicFramePr>
            <a:graphicFrameLocks/>
          </p:cNvGraphicFramePr>
          <p:nvPr>
            <p:extLst>
              <p:ext uri="{D42A27DB-BD31-4B8C-83A1-F6EECF244321}">
                <p14:modId xmlns:p14="http://schemas.microsoft.com/office/powerpoint/2010/main" val="4258445403"/>
              </p:ext>
            </p:extLst>
          </p:nvPr>
        </p:nvGraphicFramePr>
        <p:xfrm>
          <a:off x="976487" y="1433690"/>
          <a:ext cx="6280829" cy="501969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17468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099CA0-275F-4F79-A79A-A2FDE8293246}"/>
              </a:ext>
            </a:extLst>
          </p:cNvPr>
          <p:cNvSpPr>
            <a:spLocks noGrp="1"/>
          </p:cNvSpPr>
          <p:nvPr>
            <p:ph type="title"/>
          </p:nvPr>
        </p:nvSpPr>
        <p:spPr>
          <a:xfrm>
            <a:off x="1371600" y="685800"/>
            <a:ext cx="9601200" cy="1485900"/>
          </a:xfrm>
        </p:spPr>
        <p:txBody>
          <a:bodyPr>
            <a:normAutofit/>
          </a:bodyPr>
          <a:lstStyle/>
          <a:p>
            <a:r>
              <a:rPr lang="en-GB" b="1" i="0" dirty="0">
                <a:effectLst/>
                <a:latin typeface="Times New Roman" panose="02020603050405020304" pitchFamily="18" charset="0"/>
                <a:ea typeface="Times New Roman" panose="02020603050405020304" pitchFamily="18" charset="0"/>
              </a:rPr>
              <a:t>5- SUNULAN HIZMETLER</a:t>
            </a:r>
            <a:endParaRPr lang="tr-TR" dirty="0"/>
          </a:p>
        </p:txBody>
      </p:sp>
      <p:graphicFrame>
        <p:nvGraphicFramePr>
          <p:cNvPr id="9" name="İçerik Yer Tutucusu 2">
            <a:extLst>
              <a:ext uri="{FF2B5EF4-FFF2-40B4-BE49-F238E27FC236}">
                <a16:creationId xmlns:a16="http://schemas.microsoft.com/office/drawing/2014/main" id="{0E12C923-BBCD-2741-9000-0415497FD5CB}"/>
              </a:ext>
            </a:extLst>
          </p:cNvPr>
          <p:cNvGraphicFramePr>
            <a:graphicFrameLocks noGrp="1"/>
          </p:cNvGraphicFramePr>
          <p:nvPr>
            <p:ph idx="1"/>
            <p:extLst>
              <p:ext uri="{D42A27DB-BD31-4B8C-83A1-F6EECF244321}">
                <p14:modId xmlns:p14="http://schemas.microsoft.com/office/powerpoint/2010/main" val="987255262"/>
              </p:ext>
            </p:extLst>
          </p:nvPr>
        </p:nvGraphicFramePr>
        <p:xfrm>
          <a:off x="1371600" y="2286000"/>
          <a:ext cx="10539984"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Oval 2">
            <a:extLst>
              <a:ext uri="{FF2B5EF4-FFF2-40B4-BE49-F238E27FC236}">
                <a16:creationId xmlns:a16="http://schemas.microsoft.com/office/drawing/2014/main" id="{AC496BDF-E7A8-34EE-088E-6EFE24F32E52}"/>
              </a:ext>
            </a:extLst>
          </p:cNvPr>
          <p:cNvSpPr/>
          <p:nvPr/>
        </p:nvSpPr>
        <p:spPr>
          <a:xfrm>
            <a:off x="6641592" y="2286000"/>
            <a:ext cx="2636322" cy="1889661"/>
          </a:xfrm>
          <a:prstGeom prst="ellipse">
            <a:avLst/>
          </a:prstGeom>
          <a:noFill/>
          <a:ln>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tr-TR" dirty="0"/>
          </a:p>
        </p:txBody>
      </p:sp>
    </p:spTree>
    <p:extLst>
      <p:ext uri="{BB962C8B-B14F-4D97-AF65-F5344CB8AC3E}">
        <p14:creationId xmlns:p14="http://schemas.microsoft.com/office/powerpoint/2010/main" val="20006032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F985330-7A42-43A0-B53A-0568BFE0A680}"/>
              </a:ext>
            </a:extLst>
          </p:cNvPr>
          <p:cNvSpPr>
            <a:spLocks noGrp="1"/>
          </p:cNvSpPr>
          <p:nvPr>
            <p:ph type="title"/>
          </p:nvPr>
        </p:nvSpPr>
        <p:spPr>
          <a:xfrm>
            <a:off x="976489" y="166511"/>
            <a:ext cx="9601200" cy="522111"/>
          </a:xfrm>
        </p:spPr>
        <p:txBody>
          <a:bodyPr>
            <a:normAutofit/>
          </a:bodyPr>
          <a:lstStyle/>
          <a:p>
            <a:r>
              <a:rPr lang="en-GB" sz="2000" b="1" i="0" dirty="0">
                <a:effectLst/>
                <a:latin typeface="Times New Roman" panose="02020603050405020304" pitchFamily="18" charset="0"/>
                <a:ea typeface="Times New Roman" panose="02020603050405020304" pitchFamily="18" charset="0"/>
              </a:rPr>
              <a:t>5- SUNULAN HIZMETLER</a:t>
            </a:r>
            <a:endParaRPr lang="tr-TR" sz="2000" dirty="0"/>
          </a:p>
        </p:txBody>
      </p:sp>
      <p:sp>
        <p:nvSpPr>
          <p:cNvPr id="3" name="İçerik Yer Tutucusu 2">
            <a:extLst>
              <a:ext uri="{FF2B5EF4-FFF2-40B4-BE49-F238E27FC236}">
                <a16:creationId xmlns:a16="http://schemas.microsoft.com/office/drawing/2014/main" id="{0F144D87-E2BE-4265-9A1C-20DF8796FB93}"/>
              </a:ext>
            </a:extLst>
          </p:cNvPr>
          <p:cNvSpPr>
            <a:spLocks noGrp="1"/>
          </p:cNvSpPr>
          <p:nvPr>
            <p:ph idx="1"/>
          </p:nvPr>
        </p:nvSpPr>
        <p:spPr>
          <a:xfrm>
            <a:off x="976489" y="688622"/>
            <a:ext cx="9996311" cy="5178778"/>
          </a:xfrm>
        </p:spPr>
        <p:txBody>
          <a:bodyPr>
            <a:normAutofit lnSpcReduction="10000"/>
          </a:bodyPr>
          <a:lstStyle/>
          <a:p>
            <a:pPr indent="0" algn="just">
              <a:lnSpc>
                <a:spcPct val="150000"/>
              </a:lnSpc>
              <a:buNone/>
            </a:pPr>
            <a:r>
              <a:rPr lang="tr-TR" sz="1800" dirty="0">
                <a:effectLst/>
                <a:latin typeface="Times New Roman" panose="02020603050405020304" pitchFamily="18" charset="0"/>
                <a:ea typeface="Times New Roman" panose="02020603050405020304" pitchFamily="18" charset="0"/>
              </a:rPr>
              <a:t> 	2022 yılında 4734 sayılı Kamu İhale Kanunu’na göre 7 açık ihale (4 tanesi çeşitli nedenlerden dolayı iptal edilmiştir.), 1 adet 21-b maddesine göre yapılan ihale ve 55 doğrudan temin yöntemiyle imalatlar gerçekleştirilmiştir.  Ayrıca 2022 mali yılında uygulanmak üzere </a:t>
            </a:r>
            <a:r>
              <a:rPr lang="tr-TR" sz="1800" dirty="0">
                <a:latin typeface="Times New Roman" panose="02020603050405020304" pitchFamily="18" charset="0"/>
              </a:rPr>
              <a:t>“BAİBÜ Asansör Periyodik Bakım” 2021 mali yılında yapılarak uygulaması 2022 mali yılında gerçekleştirilmiştir.</a:t>
            </a:r>
          </a:p>
          <a:p>
            <a:pPr marL="0" indent="0">
              <a:buNone/>
            </a:pPr>
            <a:r>
              <a:rPr lang="en-GB" sz="1800" dirty="0">
                <a:effectLst/>
                <a:latin typeface="Times New Roman" panose="02020603050405020304" pitchFamily="18" charset="0"/>
                <a:ea typeface="Times New Roman" panose="02020603050405020304" pitchFamily="18" charset="0"/>
              </a:rPr>
              <a:t> </a:t>
            </a:r>
            <a:endParaRPr lang="tr-TR" sz="1800" dirty="0">
              <a:effectLst/>
              <a:latin typeface="Times New Roman" panose="02020603050405020304" pitchFamily="18" charset="0"/>
              <a:ea typeface="Times New Roman" panose="02020603050405020304" pitchFamily="18" charset="0"/>
            </a:endParaRPr>
          </a:p>
          <a:p>
            <a:pPr marL="0" indent="0">
              <a:spcBef>
                <a:spcPts val="1200"/>
              </a:spcBef>
              <a:spcAft>
                <a:spcPts val="300"/>
              </a:spcAft>
              <a:buNone/>
            </a:pPr>
            <a:r>
              <a:rPr lang="en-GB" sz="1800" b="1" i="0" dirty="0">
                <a:effectLst/>
                <a:latin typeface="Arial" panose="020B0604020202020204" pitchFamily="34" charset="0"/>
                <a:ea typeface="Times New Roman" panose="02020603050405020304" pitchFamily="18" charset="0"/>
              </a:rPr>
              <a:t>5-1- YATIRIM VE PROJELER</a:t>
            </a:r>
            <a:r>
              <a:rPr lang="tr-TR" sz="1800" dirty="0">
                <a:effectLst/>
                <a:latin typeface="Times New Roman" panose="02020603050405020304" pitchFamily="18" charset="0"/>
                <a:ea typeface="Times New Roman" panose="02020603050405020304" pitchFamily="18" charset="0"/>
              </a:rPr>
              <a:t> </a:t>
            </a:r>
          </a:p>
          <a:p>
            <a:pPr indent="0" algn="just">
              <a:lnSpc>
                <a:spcPct val="150000"/>
              </a:lnSpc>
              <a:buNone/>
            </a:pPr>
            <a:r>
              <a:rPr lang="tr-TR" sz="1800" dirty="0">
                <a:effectLst/>
                <a:latin typeface="Times New Roman" panose="02020603050405020304" pitchFamily="18" charset="0"/>
                <a:ea typeface="Times New Roman" panose="02020603050405020304" pitchFamily="18" charset="0"/>
              </a:rPr>
              <a:t>	Üniversitemiz 2022 yılı Yatırım Programında 10 adet projesi bulunmaktadır. Yapı İşleri ve Teknik Daire Başkanlığı bu projelerin 6 tanesini yürütmüştür. </a:t>
            </a:r>
            <a:r>
              <a:rPr lang="tr-TR" sz="1800" b="0" i="0" dirty="0">
                <a:effectLst/>
                <a:latin typeface="Times New Roman" panose="02020603050405020304" pitchFamily="18" charset="0"/>
                <a:ea typeface="Times New Roman" panose="02020603050405020304" pitchFamily="18" charset="0"/>
              </a:rPr>
              <a:t>Yatırım programında yer alan projelerimize ek olarak Üniversitemiz İzzet Baysal Vakfı tarafından yaptırılan ve inşaatı devam etmekte olan Gölköy Kampüste Hukuk Fakültesi ve Mengen İlçemizde </a:t>
            </a:r>
            <a:r>
              <a:rPr lang="en-GB" sz="1800" b="0" i="0" dirty="0">
                <a:effectLst/>
                <a:latin typeface="Times New Roman" panose="02020603050405020304" pitchFamily="18" charset="0"/>
                <a:ea typeface="Times New Roman" panose="02020603050405020304" pitchFamily="18" charset="0"/>
              </a:rPr>
              <a:t>Mengen </a:t>
            </a:r>
            <a:r>
              <a:rPr lang="en-GB" sz="1800" b="0" i="0" dirty="0" err="1">
                <a:effectLst/>
                <a:latin typeface="Times New Roman" panose="02020603050405020304" pitchFamily="18" charset="0"/>
                <a:ea typeface="Times New Roman" panose="02020603050405020304" pitchFamily="18" charset="0"/>
              </a:rPr>
              <a:t>İzzet</a:t>
            </a:r>
            <a:r>
              <a:rPr lang="en-GB" sz="1800" b="0" i="0" dirty="0">
                <a:effectLst/>
                <a:latin typeface="Times New Roman" panose="02020603050405020304" pitchFamily="18" charset="0"/>
                <a:ea typeface="Times New Roman" panose="02020603050405020304" pitchFamily="18" charset="0"/>
              </a:rPr>
              <a:t> </a:t>
            </a:r>
            <a:r>
              <a:rPr lang="en-GB" sz="1800" b="0" i="0" dirty="0" err="1">
                <a:effectLst/>
                <a:latin typeface="Times New Roman" panose="02020603050405020304" pitchFamily="18" charset="0"/>
                <a:ea typeface="Times New Roman" panose="02020603050405020304" pitchFamily="18" charset="0"/>
              </a:rPr>
              <a:t>Baysal</a:t>
            </a:r>
            <a:r>
              <a:rPr lang="en-GB" sz="1800" b="0" i="0" dirty="0">
                <a:effectLst/>
                <a:latin typeface="Times New Roman" panose="02020603050405020304" pitchFamily="18" charset="0"/>
                <a:ea typeface="Times New Roman" panose="02020603050405020304" pitchFamily="18" charset="0"/>
              </a:rPr>
              <a:t> </a:t>
            </a:r>
            <a:r>
              <a:rPr lang="en-GB" sz="1800" b="0" i="0" dirty="0" err="1">
                <a:effectLst/>
                <a:latin typeface="Times New Roman" panose="02020603050405020304" pitchFamily="18" charset="0"/>
                <a:ea typeface="Times New Roman" panose="02020603050405020304" pitchFamily="18" charset="0"/>
              </a:rPr>
              <a:t>Aşçılık</a:t>
            </a:r>
            <a:r>
              <a:rPr lang="en-GB" sz="1800" b="0" i="0" dirty="0">
                <a:effectLst/>
                <a:latin typeface="Times New Roman" panose="02020603050405020304" pitchFamily="18" charset="0"/>
                <a:ea typeface="Times New Roman" panose="02020603050405020304" pitchFamily="18" charset="0"/>
              </a:rPr>
              <a:t> </a:t>
            </a:r>
            <a:r>
              <a:rPr lang="en-GB" sz="1800" b="0" i="0" dirty="0" err="1">
                <a:effectLst/>
                <a:latin typeface="Times New Roman" panose="02020603050405020304" pitchFamily="18" charset="0"/>
                <a:ea typeface="Times New Roman" panose="02020603050405020304" pitchFamily="18" charset="0"/>
              </a:rPr>
              <a:t>ve</a:t>
            </a:r>
            <a:r>
              <a:rPr lang="en-GB" sz="1800" b="0" i="0" dirty="0">
                <a:effectLst/>
                <a:latin typeface="Times New Roman" panose="02020603050405020304" pitchFamily="18" charset="0"/>
                <a:ea typeface="Times New Roman" panose="02020603050405020304" pitchFamily="18" charset="0"/>
              </a:rPr>
              <a:t> </a:t>
            </a:r>
            <a:r>
              <a:rPr lang="en-GB" sz="1800" b="0" i="0" dirty="0" err="1">
                <a:effectLst/>
                <a:latin typeface="Times New Roman" panose="02020603050405020304" pitchFamily="18" charset="0"/>
                <a:ea typeface="Times New Roman" panose="02020603050405020304" pitchFamily="18" charset="0"/>
              </a:rPr>
              <a:t>Gastronomi</a:t>
            </a:r>
            <a:r>
              <a:rPr lang="en-GB" sz="1800" b="0" i="0" dirty="0">
                <a:effectLst/>
                <a:latin typeface="Times New Roman" panose="02020603050405020304" pitchFamily="18" charset="0"/>
                <a:ea typeface="Times New Roman" panose="02020603050405020304" pitchFamily="18" charset="0"/>
              </a:rPr>
              <a:t> </a:t>
            </a:r>
            <a:r>
              <a:rPr lang="en-GB" sz="1800" b="0" i="0" dirty="0" err="1">
                <a:effectLst/>
                <a:latin typeface="Times New Roman" panose="02020603050405020304" pitchFamily="18" charset="0"/>
                <a:ea typeface="Times New Roman" panose="02020603050405020304" pitchFamily="18" charset="0"/>
              </a:rPr>
              <a:t>Kampüsü</a:t>
            </a:r>
            <a:r>
              <a:rPr lang="en-GB" sz="1800" b="0" i="0" dirty="0">
                <a:effectLst/>
                <a:latin typeface="Times New Roman" panose="02020603050405020304" pitchFamily="18" charset="0"/>
                <a:ea typeface="Times New Roman" panose="02020603050405020304" pitchFamily="18" charset="0"/>
              </a:rPr>
              <a:t> </a:t>
            </a:r>
            <a:r>
              <a:rPr lang="tr-TR" sz="1800" b="0" i="0" dirty="0">
                <a:effectLst/>
                <a:latin typeface="Times New Roman" panose="02020603050405020304" pitchFamily="18" charset="0"/>
                <a:ea typeface="Times New Roman" panose="02020603050405020304" pitchFamily="18" charset="0"/>
              </a:rPr>
              <a:t>projeleri yer almaktadır. Projelere ait harcama ve işlemler vakıf tarafından yürütülmektedir. </a:t>
            </a:r>
            <a:endParaRPr lang="tr-TR" sz="1800" dirty="0">
              <a:effectLst/>
              <a:latin typeface="Times New Roman" panose="02020603050405020304" pitchFamily="18" charset="0"/>
              <a:ea typeface="Times New Roman" panose="02020603050405020304" pitchFamily="18" charset="0"/>
            </a:endParaRPr>
          </a:p>
          <a:p>
            <a:endParaRPr lang="tr-TR" dirty="0"/>
          </a:p>
        </p:txBody>
      </p:sp>
    </p:spTree>
    <p:extLst>
      <p:ext uri="{BB962C8B-B14F-4D97-AF65-F5344CB8AC3E}">
        <p14:creationId xmlns:p14="http://schemas.microsoft.com/office/powerpoint/2010/main" val="278009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D868099-6145-4BC0-A5EA-74BEF1776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6919980-82DD-4971-88CE-6A3EC7EB9F24}"/>
              </a:ext>
            </a:extLst>
          </p:cNvPr>
          <p:cNvSpPr>
            <a:spLocks noGrp="1"/>
          </p:cNvSpPr>
          <p:nvPr>
            <p:ph type="title"/>
          </p:nvPr>
        </p:nvSpPr>
        <p:spPr>
          <a:xfrm>
            <a:off x="8471424" y="1110882"/>
            <a:ext cx="3531523" cy="1060817"/>
          </a:xfrm>
        </p:spPr>
        <p:txBody>
          <a:bodyPr anchor="b">
            <a:normAutofit/>
          </a:bodyPr>
          <a:lstStyle/>
          <a:p>
            <a:r>
              <a:rPr lang="en-GB" sz="1800" b="1" i="0" dirty="0">
                <a:effectLst/>
                <a:latin typeface="Times New Roman" panose="02020603050405020304" pitchFamily="18" charset="0"/>
                <a:ea typeface="Times New Roman" panose="02020603050405020304" pitchFamily="18" charset="0"/>
              </a:rPr>
              <a:t>5-1-1- ÇEŞİTLİ ÜNİTELERİN ETÜT PROJESİ</a:t>
            </a:r>
            <a:endParaRPr lang="tr-TR" sz="1800" dirty="0"/>
          </a:p>
        </p:txBody>
      </p:sp>
      <p:sp>
        <p:nvSpPr>
          <p:cNvPr id="16" name="Freeform 6">
            <a:extLst>
              <a:ext uri="{FF2B5EF4-FFF2-40B4-BE49-F238E27FC236}">
                <a16:creationId xmlns:a16="http://schemas.microsoft.com/office/drawing/2014/main" id="{CC1026F7-DECB-49B4-A565-518BBA445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aphicFrame>
        <p:nvGraphicFramePr>
          <p:cNvPr id="9" name="İçerik Yer Tutucusu 5">
            <a:extLst>
              <a:ext uri="{FF2B5EF4-FFF2-40B4-BE49-F238E27FC236}">
                <a16:creationId xmlns:a16="http://schemas.microsoft.com/office/drawing/2014/main" id="{557AC259-AFB5-4473-AB05-EE44AEB22379}"/>
              </a:ext>
            </a:extLst>
          </p:cNvPr>
          <p:cNvGraphicFramePr>
            <a:graphicFrameLocks/>
          </p:cNvGraphicFramePr>
          <p:nvPr>
            <p:extLst>
              <p:ext uri="{D42A27DB-BD31-4B8C-83A1-F6EECF244321}">
                <p14:modId xmlns:p14="http://schemas.microsoft.com/office/powerpoint/2010/main" val="1565996440"/>
              </p:ext>
            </p:extLst>
          </p:nvPr>
        </p:nvGraphicFramePr>
        <p:xfrm>
          <a:off x="0" y="0"/>
          <a:ext cx="7893935" cy="6226547"/>
        </p:xfrm>
        <a:graphic>
          <a:graphicData uri="http://schemas.openxmlformats.org/drawingml/2006/table">
            <a:tbl>
              <a:tblPr firstRow="1" firstCol="1" bandRow="1">
                <a:tableStyleId>{7DF18680-E054-41AD-8BC1-D1AEF772440D}</a:tableStyleId>
              </a:tblPr>
              <a:tblGrid>
                <a:gridCol w="567942">
                  <a:extLst>
                    <a:ext uri="{9D8B030D-6E8A-4147-A177-3AD203B41FA5}">
                      <a16:colId xmlns:a16="http://schemas.microsoft.com/office/drawing/2014/main" val="1135304247"/>
                    </a:ext>
                  </a:extLst>
                </a:gridCol>
                <a:gridCol w="1136462">
                  <a:extLst>
                    <a:ext uri="{9D8B030D-6E8A-4147-A177-3AD203B41FA5}">
                      <a16:colId xmlns:a16="http://schemas.microsoft.com/office/drawing/2014/main" val="825825965"/>
                    </a:ext>
                  </a:extLst>
                </a:gridCol>
                <a:gridCol w="964012">
                  <a:extLst>
                    <a:ext uri="{9D8B030D-6E8A-4147-A177-3AD203B41FA5}">
                      <a16:colId xmlns:a16="http://schemas.microsoft.com/office/drawing/2014/main" val="3877556740"/>
                    </a:ext>
                  </a:extLst>
                </a:gridCol>
                <a:gridCol w="558348">
                  <a:extLst>
                    <a:ext uri="{9D8B030D-6E8A-4147-A177-3AD203B41FA5}">
                      <a16:colId xmlns:a16="http://schemas.microsoft.com/office/drawing/2014/main" val="4223700955"/>
                    </a:ext>
                  </a:extLst>
                </a:gridCol>
                <a:gridCol w="149013">
                  <a:extLst>
                    <a:ext uri="{9D8B030D-6E8A-4147-A177-3AD203B41FA5}">
                      <a16:colId xmlns:a16="http://schemas.microsoft.com/office/drawing/2014/main" val="803538408"/>
                    </a:ext>
                  </a:extLst>
                </a:gridCol>
                <a:gridCol w="988646">
                  <a:extLst>
                    <a:ext uri="{9D8B030D-6E8A-4147-A177-3AD203B41FA5}">
                      <a16:colId xmlns:a16="http://schemas.microsoft.com/office/drawing/2014/main" val="2589735869"/>
                    </a:ext>
                  </a:extLst>
                </a:gridCol>
                <a:gridCol w="461818">
                  <a:extLst>
                    <a:ext uri="{9D8B030D-6E8A-4147-A177-3AD203B41FA5}">
                      <a16:colId xmlns:a16="http://schemas.microsoft.com/office/drawing/2014/main" val="1634789478"/>
                    </a:ext>
                  </a:extLst>
                </a:gridCol>
                <a:gridCol w="738497">
                  <a:extLst>
                    <a:ext uri="{9D8B030D-6E8A-4147-A177-3AD203B41FA5}">
                      <a16:colId xmlns:a16="http://schemas.microsoft.com/office/drawing/2014/main" val="2155292741"/>
                    </a:ext>
                  </a:extLst>
                </a:gridCol>
                <a:gridCol w="461818">
                  <a:extLst>
                    <a:ext uri="{9D8B030D-6E8A-4147-A177-3AD203B41FA5}">
                      <a16:colId xmlns:a16="http://schemas.microsoft.com/office/drawing/2014/main" val="3773093590"/>
                    </a:ext>
                  </a:extLst>
                </a:gridCol>
                <a:gridCol w="738497">
                  <a:extLst>
                    <a:ext uri="{9D8B030D-6E8A-4147-A177-3AD203B41FA5}">
                      <a16:colId xmlns:a16="http://schemas.microsoft.com/office/drawing/2014/main" val="60114639"/>
                    </a:ext>
                  </a:extLst>
                </a:gridCol>
                <a:gridCol w="1128882">
                  <a:extLst>
                    <a:ext uri="{9D8B030D-6E8A-4147-A177-3AD203B41FA5}">
                      <a16:colId xmlns:a16="http://schemas.microsoft.com/office/drawing/2014/main" val="1965072184"/>
                    </a:ext>
                  </a:extLst>
                </a:gridCol>
              </a:tblGrid>
              <a:tr h="381689">
                <a:tc gridSpan="11">
                  <a:txBody>
                    <a:bodyPr/>
                    <a:lstStyle/>
                    <a:p>
                      <a:pPr marR="29845">
                        <a:lnSpc>
                          <a:spcPct val="107000"/>
                        </a:lnSpc>
                      </a:pPr>
                      <a:r>
                        <a:rPr lang="en-GB" sz="1200" dirty="0">
                          <a:solidFill>
                            <a:schemeClr val="tx1"/>
                          </a:solidFill>
                          <a:effectLst/>
                        </a:rPr>
                        <a:t>PROJE GERÇEKLEŞME BİLGİLERİ</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83" marR="37428" marT="45276"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102149017"/>
                  </a:ext>
                </a:extLst>
              </a:tr>
              <a:tr h="381689">
                <a:tc gridSpan="4">
                  <a:txBody>
                    <a:bodyPr/>
                    <a:lstStyle/>
                    <a:p>
                      <a:pPr>
                        <a:lnSpc>
                          <a:spcPct val="107000"/>
                        </a:lnSpc>
                      </a:pPr>
                      <a:r>
                        <a:rPr lang="en-GB" sz="1200" dirty="0">
                          <a:solidFill>
                            <a:schemeClr val="tx1"/>
                          </a:solidFill>
                          <a:effectLst/>
                        </a:rPr>
                        <a:t>SEKTÖR </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83" marR="37428" marT="45276" marB="0"/>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nSpc>
                          <a:spcPct val="107000"/>
                        </a:lnSpc>
                      </a:pPr>
                      <a:r>
                        <a:rPr lang="en-GB" sz="1200">
                          <a:effectLst/>
                        </a:rPr>
                        <a:t>Eğitim </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83" marR="37428" marT="45276"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650401390"/>
                  </a:ext>
                </a:extLst>
              </a:tr>
              <a:tr h="381689">
                <a:tc gridSpan="4">
                  <a:txBody>
                    <a:bodyPr/>
                    <a:lstStyle/>
                    <a:p>
                      <a:pPr>
                        <a:lnSpc>
                          <a:spcPct val="107000"/>
                        </a:lnSpc>
                      </a:pPr>
                      <a:r>
                        <a:rPr lang="en-GB" sz="1200" dirty="0">
                          <a:solidFill>
                            <a:schemeClr val="tx1"/>
                          </a:solidFill>
                          <a:effectLst/>
                        </a:rPr>
                        <a:t>PROJE SAHİBİ KURULUŞ </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83" marR="37428" marT="45276" marB="0"/>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nSpc>
                          <a:spcPct val="107000"/>
                        </a:lnSpc>
                      </a:pPr>
                      <a:r>
                        <a:rPr lang="en-GB" sz="1200">
                          <a:effectLst/>
                        </a:rPr>
                        <a:t>Bolu Abant İzzet Baysal Üniversitesi  </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83" marR="37428" marT="45276"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202524814"/>
                  </a:ext>
                </a:extLst>
              </a:tr>
              <a:tr h="381689">
                <a:tc gridSpan="11">
                  <a:txBody>
                    <a:bodyPr/>
                    <a:lstStyle/>
                    <a:p>
                      <a:pPr>
                        <a:lnSpc>
                          <a:spcPct val="107000"/>
                        </a:lnSpc>
                      </a:pPr>
                      <a:r>
                        <a:rPr lang="en-GB" sz="1200" dirty="0">
                          <a:solidFill>
                            <a:schemeClr val="tx1"/>
                          </a:solidFill>
                          <a:effectLst/>
                        </a:rPr>
                        <a:t>PROJENİN; </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83" marR="37428" marT="45276"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247625093"/>
                  </a:ext>
                </a:extLst>
              </a:tr>
              <a:tr h="381689">
                <a:tc gridSpan="4">
                  <a:txBody>
                    <a:bodyPr/>
                    <a:lstStyle/>
                    <a:p>
                      <a:pPr>
                        <a:lnSpc>
                          <a:spcPct val="107000"/>
                        </a:lnSpc>
                      </a:pPr>
                      <a:r>
                        <a:rPr lang="en-GB" sz="1200" dirty="0">
                          <a:solidFill>
                            <a:schemeClr val="tx1"/>
                          </a:solidFill>
                          <a:effectLst/>
                        </a:rPr>
                        <a:t>ADI </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83" marR="37428" marT="45276" marB="0"/>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nSpc>
                          <a:spcPct val="107000"/>
                        </a:lnSpc>
                      </a:pPr>
                      <a:r>
                        <a:rPr lang="en-GB" sz="1200">
                          <a:effectLst/>
                        </a:rPr>
                        <a:t>Çeşitli Ünitelerin Etüt Projesi </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83" marR="37428" marT="45276"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080550077"/>
                  </a:ext>
                </a:extLst>
              </a:tr>
              <a:tr h="382525">
                <a:tc gridSpan="4">
                  <a:txBody>
                    <a:bodyPr/>
                    <a:lstStyle/>
                    <a:p>
                      <a:pPr>
                        <a:lnSpc>
                          <a:spcPct val="107000"/>
                        </a:lnSpc>
                      </a:pPr>
                      <a:r>
                        <a:rPr lang="en-GB" sz="1200" dirty="0">
                          <a:solidFill>
                            <a:schemeClr val="tx1"/>
                          </a:solidFill>
                          <a:effectLst/>
                        </a:rPr>
                        <a:t>NUMARASI </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83" marR="37428" marT="45276" marB="0"/>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r>
                        <a:rPr lang="en-GB" sz="1200">
                          <a:effectLst/>
                        </a:rPr>
                        <a:t>2022H03-186256</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83" marR="37428" marT="45276"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018217735"/>
                  </a:ext>
                </a:extLst>
              </a:tr>
              <a:tr h="381689">
                <a:tc gridSpan="4">
                  <a:txBody>
                    <a:bodyPr/>
                    <a:lstStyle/>
                    <a:p>
                      <a:pPr>
                        <a:lnSpc>
                          <a:spcPct val="107000"/>
                        </a:lnSpc>
                      </a:pPr>
                      <a:r>
                        <a:rPr lang="en-GB" sz="1200" dirty="0">
                          <a:solidFill>
                            <a:schemeClr val="tx1"/>
                          </a:solidFill>
                          <a:effectLst/>
                        </a:rPr>
                        <a:t>YERİ </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83" marR="37428" marT="45276" marB="0"/>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nSpc>
                          <a:spcPct val="107000"/>
                        </a:lnSpc>
                      </a:pPr>
                      <a:r>
                        <a:rPr lang="en-GB" sz="1200" dirty="0" err="1">
                          <a:effectLst/>
                        </a:rPr>
                        <a:t>Bolu</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83" marR="37428" marT="45276"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593995358"/>
                  </a:ext>
                </a:extLst>
              </a:tr>
              <a:tr h="381689">
                <a:tc gridSpan="4">
                  <a:txBody>
                    <a:bodyPr/>
                    <a:lstStyle/>
                    <a:p>
                      <a:pPr>
                        <a:lnSpc>
                          <a:spcPct val="107000"/>
                        </a:lnSpc>
                      </a:pPr>
                      <a:r>
                        <a:rPr lang="en-GB" sz="1200" dirty="0">
                          <a:solidFill>
                            <a:schemeClr val="tx1"/>
                          </a:solidFill>
                          <a:effectLst/>
                        </a:rPr>
                        <a:t>BAŞLAMA/BİTİŞ TARİHİ </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83" marR="37428" marT="45276" marB="0"/>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nSpc>
                          <a:spcPct val="107000"/>
                        </a:lnSpc>
                      </a:pPr>
                      <a:r>
                        <a:rPr lang="en-GB" sz="1200">
                          <a:effectLst/>
                        </a:rPr>
                        <a:t>2022-2022</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83" marR="37428" marT="45276"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601381828"/>
                  </a:ext>
                </a:extLst>
              </a:tr>
              <a:tr h="381689">
                <a:tc gridSpan="4">
                  <a:txBody>
                    <a:bodyPr/>
                    <a:lstStyle/>
                    <a:p>
                      <a:pPr>
                        <a:lnSpc>
                          <a:spcPct val="107000"/>
                        </a:lnSpc>
                      </a:pPr>
                      <a:r>
                        <a:rPr lang="en-GB" sz="1200" dirty="0">
                          <a:solidFill>
                            <a:schemeClr val="tx1"/>
                          </a:solidFill>
                          <a:effectLst/>
                        </a:rPr>
                        <a:t>KARAKTERİSTİĞİ </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83" marR="37428" marT="45276" marB="0" anchor="ctr"/>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nSpc>
                          <a:spcPct val="107000"/>
                        </a:lnSpc>
                      </a:pPr>
                      <a:r>
                        <a:rPr lang="en-GB" sz="1200">
                          <a:effectLst/>
                        </a:rPr>
                        <a:t>Etüt-Proje</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83" marR="37428" marT="45276"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523180607"/>
                  </a:ext>
                </a:extLst>
              </a:tr>
              <a:tr h="381689">
                <a:tc gridSpan="4">
                  <a:txBody>
                    <a:bodyPr/>
                    <a:lstStyle/>
                    <a:p>
                      <a:pPr>
                        <a:lnSpc>
                          <a:spcPct val="107000"/>
                        </a:lnSpc>
                      </a:pPr>
                      <a:r>
                        <a:rPr lang="en-GB" sz="1200" dirty="0">
                          <a:solidFill>
                            <a:schemeClr val="tx1"/>
                          </a:solidFill>
                          <a:effectLst/>
                        </a:rPr>
                        <a:t>PROGRAM BÜTÇE ADI</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83" marR="37428" marT="45276" marB="0" anchor="ctr"/>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nSpc>
                          <a:spcPct val="107000"/>
                        </a:lnSpc>
                      </a:pPr>
                      <a:r>
                        <a:rPr lang="en-GB" sz="1200">
                          <a:effectLst/>
                        </a:rPr>
                        <a:t>Yükseköğretim Kurumları Etüt Proje</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83" marR="37428" marT="45276"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385827797"/>
                  </a:ext>
                </a:extLst>
              </a:tr>
              <a:tr h="381689">
                <a:tc gridSpan="11">
                  <a:txBody>
                    <a:bodyPr/>
                    <a:lstStyle/>
                    <a:p>
                      <a:pPr>
                        <a:lnSpc>
                          <a:spcPct val="107000"/>
                        </a:lnSpc>
                      </a:pPr>
                      <a:r>
                        <a:rPr lang="en-GB" sz="1200" dirty="0">
                          <a:solidFill>
                            <a:schemeClr val="tx1"/>
                          </a:solidFill>
                          <a:effectLst/>
                        </a:rPr>
                        <a:t>YATIRIMIN YILLAR İTİBARİYLE GELİŞİMİ (Cari </a:t>
                      </a:r>
                      <a:r>
                        <a:rPr lang="en-GB" sz="1200" dirty="0" err="1">
                          <a:solidFill>
                            <a:schemeClr val="tx1"/>
                          </a:solidFill>
                          <a:effectLst/>
                        </a:rPr>
                        <a:t>Fiyatlarla</a:t>
                      </a:r>
                      <a:r>
                        <a:rPr lang="en-GB" sz="1200" dirty="0">
                          <a:solidFill>
                            <a:schemeClr val="tx1"/>
                          </a:solidFill>
                          <a:effectLst/>
                        </a:rPr>
                        <a:t>, Bin TL) </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83" marR="37428" marT="45276"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694560539"/>
                  </a:ext>
                </a:extLst>
              </a:tr>
              <a:tr h="459291">
                <a:tc rowSpan="2">
                  <a:txBody>
                    <a:bodyPr/>
                    <a:lstStyle/>
                    <a:p>
                      <a:pPr>
                        <a:lnSpc>
                          <a:spcPct val="107000"/>
                        </a:lnSpc>
                      </a:pPr>
                      <a:r>
                        <a:rPr lang="en-GB" sz="1200">
                          <a:solidFill>
                            <a:schemeClr val="tx1"/>
                          </a:solidFill>
                          <a:effectLst/>
                        </a:rPr>
                        <a:t>Yıl</a:t>
                      </a:r>
                      <a:endParaRPr lang="tr-TR"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83" marR="37428" marT="45276" marB="0" anchor="ctr"/>
                </a:tc>
                <a:tc rowSpan="2">
                  <a:txBody>
                    <a:bodyPr/>
                    <a:lstStyle/>
                    <a:p>
                      <a:pPr>
                        <a:lnSpc>
                          <a:spcPct val="107000"/>
                        </a:lnSpc>
                      </a:pPr>
                      <a:r>
                        <a:rPr lang="en-GB" sz="1200" dirty="0" err="1">
                          <a:solidFill>
                            <a:schemeClr val="tx1"/>
                          </a:solidFill>
                          <a:effectLst/>
                        </a:rPr>
                        <a:t>Toplam</a:t>
                      </a:r>
                      <a:r>
                        <a:rPr lang="en-GB" sz="1200" dirty="0">
                          <a:solidFill>
                            <a:schemeClr val="tx1"/>
                          </a:solidFill>
                          <a:effectLst/>
                        </a:rPr>
                        <a:t> </a:t>
                      </a:r>
                      <a:r>
                        <a:rPr lang="en-GB" sz="1200" dirty="0" err="1">
                          <a:solidFill>
                            <a:schemeClr val="tx1"/>
                          </a:solidFill>
                          <a:effectLst/>
                        </a:rPr>
                        <a:t>Proje</a:t>
                      </a:r>
                      <a:r>
                        <a:rPr lang="en-GB" sz="1200" dirty="0">
                          <a:solidFill>
                            <a:schemeClr val="tx1"/>
                          </a:solidFill>
                          <a:effectLst/>
                        </a:rPr>
                        <a:t> </a:t>
                      </a:r>
                      <a:r>
                        <a:rPr lang="en-GB" sz="1200" dirty="0" err="1">
                          <a:solidFill>
                            <a:schemeClr val="tx1"/>
                          </a:solidFill>
                          <a:effectLst/>
                        </a:rPr>
                        <a:t>Tutarı</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83" marR="37428" marT="45276" marB="0" anchor="ctr"/>
                </a:tc>
                <a:tc rowSpan="2">
                  <a:txBody>
                    <a:bodyPr/>
                    <a:lstStyle/>
                    <a:p>
                      <a:pPr>
                        <a:lnSpc>
                          <a:spcPct val="107000"/>
                        </a:lnSpc>
                      </a:pPr>
                      <a:r>
                        <a:rPr lang="en-GB" sz="1200">
                          <a:effectLst/>
                        </a:rPr>
                        <a:t>2022 Sonu Küm.Harc.</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83" marR="37428" marT="45276" marB="0" anchor="ctr"/>
                </a:tc>
                <a:tc gridSpan="3">
                  <a:txBody>
                    <a:bodyPr/>
                    <a:lstStyle/>
                    <a:p>
                      <a:pPr algn="ctr">
                        <a:lnSpc>
                          <a:spcPct val="107000"/>
                        </a:lnSpc>
                      </a:pPr>
                      <a:r>
                        <a:rPr lang="en-GB" sz="1200" dirty="0">
                          <a:effectLst/>
                        </a:rPr>
                        <a:t>Program </a:t>
                      </a:r>
                      <a:r>
                        <a:rPr lang="en-GB" sz="1200" dirty="0" err="1">
                          <a:effectLst/>
                        </a:rPr>
                        <a:t>Ödeneği</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83" marR="37428" marT="45276" marB="0" anchor="ctr"/>
                </a:tc>
                <a:tc hMerge="1">
                  <a:txBody>
                    <a:bodyPr/>
                    <a:lstStyle/>
                    <a:p>
                      <a:endParaRPr lang="tr-TR"/>
                    </a:p>
                  </a:txBody>
                  <a:tcPr/>
                </a:tc>
                <a:tc hMerge="1">
                  <a:txBody>
                    <a:bodyPr/>
                    <a:lstStyle/>
                    <a:p>
                      <a:endParaRPr lang="tr-TR"/>
                    </a:p>
                  </a:txBody>
                  <a:tcPr/>
                </a:tc>
                <a:tc gridSpan="2">
                  <a:txBody>
                    <a:bodyPr/>
                    <a:lstStyle/>
                    <a:p>
                      <a:pPr algn="ctr">
                        <a:lnSpc>
                          <a:spcPct val="107000"/>
                        </a:lnSpc>
                      </a:pPr>
                      <a:r>
                        <a:rPr lang="en-GB" sz="1200">
                          <a:effectLst/>
                        </a:rPr>
                        <a:t>Revize Ödenek</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83" marR="37428" marT="45276" marB="0" anchor="ctr"/>
                </a:tc>
                <a:tc hMerge="1">
                  <a:txBody>
                    <a:bodyPr/>
                    <a:lstStyle/>
                    <a:p>
                      <a:endParaRPr lang="tr-TR"/>
                    </a:p>
                  </a:txBody>
                  <a:tcPr/>
                </a:tc>
                <a:tc gridSpan="2">
                  <a:txBody>
                    <a:bodyPr/>
                    <a:lstStyle/>
                    <a:p>
                      <a:pPr algn="ctr">
                        <a:lnSpc>
                          <a:spcPct val="107000"/>
                        </a:lnSpc>
                      </a:pPr>
                      <a:r>
                        <a:rPr lang="en-GB" sz="1200">
                          <a:effectLst/>
                        </a:rPr>
                        <a:t>Harcama</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83" marR="37428" marT="45276" marB="0" anchor="ctr"/>
                </a:tc>
                <a:tc hMerge="1">
                  <a:txBody>
                    <a:bodyPr/>
                    <a:lstStyle/>
                    <a:p>
                      <a:endParaRPr lang="tr-TR"/>
                    </a:p>
                  </a:txBody>
                  <a:tcPr/>
                </a:tc>
                <a:tc rowSpan="2">
                  <a:txBody>
                    <a:bodyPr/>
                    <a:lstStyle/>
                    <a:p>
                      <a:pPr algn="ctr">
                        <a:lnSpc>
                          <a:spcPct val="107000"/>
                        </a:lnSpc>
                      </a:pPr>
                      <a:r>
                        <a:rPr lang="en-GB" sz="1200">
                          <a:effectLst/>
                        </a:rPr>
                        <a:t>Gerçekleşme Yüzdesi </a:t>
                      </a:r>
                      <a:endParaRPr lang="tr-TR" sz="1200">
                        <a:effectLst/>
                      </a:endParaRPr>
                    </a:p>
                    <a:p>
                      <a:pPr algn="ctr">
                        <a:lnSpc>
                          <a:spcPct val="107000"/>
                        </a:lnSpc>
                      </a:pPr>
                      <a:r>
                        <a:rPr lang="en-GB" sz="1200">
                          <a:effectLst/>
                        </a:rPr>
                        <a:t>(%)</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83" marR="37428" marT="45276" marB="0" anchor="ctr"/>
                </a:tc>
                <a:extLst>
                  <a:ext uri="{0D108BD9-81ED-4DB2-BD59-A6C34878D82A}">
                    <a16:rowId xmlns:a16="http://schemas.microsoft.com/office/drawing/2014/main" val="842200509"/>
                  </a:ext>
                </a:extLst>
              </a:tr>
              <a:tr h="459291">
                <a:tc vMerge="1">
                  <a:txBody>
                    <a:bodyPr/>
                    <a:lstStyle/>
                    <a:p>
                      <a:endParaRPr lang="tr-TR"/>
                    </a:p>
                  </a:txBody>
                  <a:tcPr/>
                </a:tc>
                <a:tc vMerge="1">
                  <a:txBody>
                    <a:bodyPr/>
                    <a:lstStyle/>
                    <a:p>
                      <a:endParaRPr lang="tr-TR"/>
                    </a:p>
                  </a:txBody>
                  <a:tcPr/>
                </a:tc>
                <a:tc vMerge="1">
                  <a:txBody>
                    <a:bodyPr/>
                    <a:lstStyle/>
                    <a:p>
                      <a:endParaRPr lang="tr-TR"/>
                    </a:p>
                  </a:txBody>
                  <a:tcPr/>
                </a:tc>
                <a:tc gridSpan="2">
                  <a:txBody>
                    <a:bodyPr/>
                    <a:lstStyle/>
                    <a:p>
                      <a:pPr>
                        <a:lnSpc>
                          <a:spcPct val="107000"/>
                        </a:lnSpc>
                      </a:pPr>
                      <a:r>
                        <a:rPr lang="en-GB" sz="1200">
                          <a:effectLst/>
                        </a:rPr>
                        <a:t>Dış</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83" marR="37428" marT="45276" marB="0" anchor="ctr"/>
                </a:tc>
                <a:tc hMerge="1">
                  <a:txBody>
                    <a:bodyPr/>
                    <a:lstStyle/>
                    <a:p>
                      <a:endParaRPr lang="tr-TR"/>
                    </a:p>
                  </a:txBody>
                  <a:tcPr/>
                </a:tc>
                <a:tc>
                  <a:txBody>
                    <a:bodyPr/>
                    <a:lstStyle/>
                    <a:p>
                      <a:pPr>
                        <a:lnSpc>
                          <a:spcPct val="107000"/>
                        </a:lnSpc>
                      </a:pPr>
                      <a:r>
                        <a:rPr lang="en-GB" sz="1200">
                          <a:effectLst/>
                        </a:rPr>
                        <a:t>Toplam</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83" marR="37428" marT="45276" marB="0" anchor="ctr"/>
                </a:tc>
                <a:tc>
                  <a:txBody>
                    <a:bodyPr/>
                    <a:lstStyle/>
                    <a:p>
                      <a:pPr>
                        <a:lnSpc>
                          <a:spcPct val="107000"/>
                        </a:lnSpc>
                      </a:pPr>
                      <a:r>
                        <a:rPr lang="en-GB" sz="1200" dirty="0" err="1">
                          <a:effectLst/>
                        </a:rPr>
                        <a:t>Dış</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83" marR="37428" marT="45276" marB="0" anchor="ctr"/>
                </a:tc>
                <a:tc>
                  <a:txBody>
                    <a:bodyPr/>
                    <a:lstStyle/>
                    <a:p>
                      <a:pPr>
                        <a:lnSpc>
                          <a:spcPct val="107000"/>
                        </a:lnSpc>
                      </a:pPr>
                      <a:r>
                        <a:rPr lang="en-GB" sz="1200" dirty="0" err="1">
                          <a:effectLst/>
                        </a:rPr>
                        <a:t>Toplam</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83" marR="37428" marT="45276" marB="0" anchor="ctr"/>
                </a:tc>
                <a:tc>
                  <a:txBody>
                    <a:bodyPr/>
                    <a:lstStyle/>
                    <a:p>
                      <a:pPr>
                        <a:lnSpc>
                          <a:spcPct val="107000"/>
                        </a:lnSpc>
                      </a:pPr>
                      <a:r>
                        <a:rPr lang="en-GB" sz="1200">
                          <a:effectLst/>
                        </a:rPr>
                        <a:t>Dış</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83" marR="37428" marT="45276" marB="0" anchor="ctr"/>
                </a:tc>
                <a:tc>
                  <a:txBody>
                    <a:bodyPr/>
                    <a:lstStyle/>
                    <a:p>
                      <a:pPr>
                        <a:lnSpc>
                          <a:spcPct val="107000"/>
                        </a:lnSpc>
                      </a:pPr>
                      <a:r>
                        <a:rPr lang="en-GB" sz="1200">
                          <a:effectLst/>
                        </a:rPr>
                        <a:t>Toplam</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83" marR="37428" marT="45276" marB="0" anchor="ctr"/>
                </a:tc>
                <a:tc vMerge="1">
                  <a:txBody>
                    <a:bodyPr/>
                    <a:lstStyle/>
                    <a:p>
                      <a:endParaRPr lang="tr-TR"/>
                    </a:p>
                  </a:txBody>
                  <a:tcPr/>
                </a:tc>
                <a:extLst>
                  <a:ext uri="{0D108BD9-81ED-4DB2-BD59-A6C34878D82A}">
                    <a16:rowId xmlns:a16="http://schemas.microsoft.com/office/drawing/2014/main" val="3039594835"/>
                  </a:ext>
                </a:extLst>
              </a:tr>
              <a:tr h="368403">
                <a:tc>
                  <a:txBody>
                    <a:bodyPr/>
                    <a:lstStyle/>
                    <a:p>
                      <a:pPr algn="ctr">
                        <a:lnSpc>
                          <a:spcPct val="107000"/>
                        </a:lnSpc>
                      </a:pPr>
                      <a:r>
                        <a:rPr lang="en-GB" sz="1200">
                          <a:solidFill>
                            <a:schemeClr val="tx1"/>
                          </a:solidFill>
                          <a:effectLst/>
                        </a:rPr>
                        <a:t>2022</a:t>
                      </a:r>
                      <a:endParaRPr lang="tr-TR" sz="1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83" marR="37428" marT="45276" marB="0" anchor="ctr"/>
                </a:tc>
                <a:tc>
                  <a:txBody>
                    <a:bodyPr/>
                    <a:lstStyle/>
                    <a:p>
                      <a:pPr algn="ctr">
                        <a:lnSpc>
                          <a:spcPct val="107000"/>
                        </a:lnSpc>
                      </a:pPr>
                      <a:r>
                        <a:rPr lang="en-GB" sz="1200" dirty="0">
                          <a:solidFill>
                            <a:schemeClr val="tx1"/>
                          </a:solidFill>
                          <a:effectLst/>
                        </a:rPr>
                        <a:t>200.000,00 ₺</a:t>
                      </a:r>
                      <a:endParaRPr lang="tr-TR" sz="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83" marR="37428" marT="45276" marB="0" anchor="ctr"/>
                </a:tc>
                <a:tc>
                  <a:txBody>
                    <a:bodyPr/>
                    <a:lstStyle/>
                    <a:p>
                      <a:pPr algn="ctr">
                        <a:lnSpc>
                          <a:spcPct val="107000"/>
                        </a:lnSpc>
                      </a:pPr>
                      <a:r>
                        <a:rPr lang="en-GB" sz="1200">
                          <a:effectLst/>
                        </a:rPr>
                        <a:t>0 ₺</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83" marR="37428" marT="45276" marB="0" anchor="ctr"/>
                </a:tc>
                <a:tc gridSpan="2">
                  <a:txBody>
                    <a:bodyPr/>
                    <a:lstStyle/>
                    <a:p>
                      <a:pPr algn="ctr">
                        <a:lnSpc>
                          <a:spcPct val="107000"/>
                        </a:lnSpc>
                      </a:pPr>
                      <a:r>
                        <a:rPr lang="en-GB" sz="1200">
                          <a:effectLst/>
                        </a:rPr>
                        <a:t>-</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83" marR="37428" marT="45276" marB="0" anchor="ctr"/>
                </a:tc>
                <a:tc hMerge="1">
                  <a:txBody>
                    <a:bodyPr/>
                    <a:lstStyle/>
                    <a:p>
                      <a:endParaRPr lang="tr-TR"/>
                    </a:p>
                  </a:txBody>
                  <a:tcPr/>
                </a:tc>
                <a:tc>
                  <a:txBody>
                    <a:bodyPr/>
                    <a:lstStyle/>
                    <a:p>
                      <a:pPr algn="ctr">
                        <a:lnSpc>
                          <a:spcPct val="107000"/>
                        </a:lnSpc>
                      </a:pPr>
                      <a:r>
                        <a:rPr lang="en-GB" sz="1200">
                          <a:effectLst/>
                        </a:rPr>
                        <a:t>200.000,00 ₺</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83" marR="37428" marT="45276" marB="0" anchor="ctr"/>
                </a:tc>
                <a:tc>
                  <a:txBody>
                    <a:bodyPr/>
                    <a:lstStyle/>
                    <a:p>
                      <a:pPr algn="ctr">
                        <a:lnSpc>
                          <a:spcPct val="107000"/>
                        </a:lnSpc>
                      </a:pPr>
                      <a:r>
                        <a:rPr lang="en-GB" sz="1200">
                          <a:effectLst/>
                        </a:rPr>
                        <a:t>-</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83" marR="37428" marT="45276" marB="0" anchor="ctr"/>
                </a:tc>
                <a:tc>
                  <a:txBody>
                    <a:bodyPr/>
                    <a:lstStyle/>
                    <a:p>
                      <a:pPr algn="ctr">
                        <a:lnSpc>
                          <a:spcPct val="107000"/>
                        </a:lnSpc>
                      </a:pPr>
                      <a:r>
                        <a:rPr lang="en-GB" sz="1200">
                          <a:effectLst/>
                        </a:rPr>
                        <a:t>0,00 ₺ </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83" marR="37428" marT="45276" marB="0" anchor="ctr"/>
                </a:tc>
                <a:tc>
                  <a:txBody>
                    <a:bodyPr/>
                    <a:lstStyle/>
                    <a:p>
                      <a:pPr algn="ctr">
                        <a:lnSpc>
                          <a:spcPct val="107000"/>
                        </a:lnSpc>
                      </a:pPr>
                      <a:r>
                        <a:rPr lang="en-GB" sz="1200" dirty="0">
                          <a:effectLst/>
                        </a:rPr>
                        <a:t>-</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83" marR="37428" marT="45276" marB="0" anchor="ctr"/>
                </a:tc>
                <a:tc>
                  <a:txBody>
                    <a:bodyPr/>
                    <a:lstStyle/>
                    <a:p>
                      <a:pPr algn="ctr">
                        <a:lnSpc>
                          <a:spcPct val="107000"/>
                        </a:lnSpc>
                      </a:pPr>
                      <a:r>
                        <a:rPr lang="en-GB" sz="1200" dirty="0">
                          <a:effectLst/>
                        </a:rPr>
                        <a:t>0 ₺</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83" marR="37428" marT="45276" marB="0" anchor="ctr"/>
                </a:tc>
                <a:tc>
                  <a:txBody>
                    <a:bodyPr/>
                    <a:lstStyle/>
                    <a:p>
                      <a:pPr algn="ctr">
                        <a:lnSpc>
                          <a:spcPct val="107000"/>
                        </a:lnSpc>
                      </a:pPr>
                      <a:r>
                        <a:rPr lang="en-GB" sz="1200">
                          <a:effectLst/>
                        </a:rPr>
                        <a:t>-</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83" marR="37428" marT="45276" marB="0" anchor="ctr"/>
                </a:tc>
                <a:extLst>
                  <a:ext uri="{0D108BD9-81ED-4DB2-BD59-A6C34878D82A}">
                    <a16:rowId xmlns:a16="http://schemas.microsoft.com/office/drawing/2014/main" val="1376391107"/>
                  </a:ext>
                </a:extLst>
              </a:tr>
              <a:tr h="685258">
                <a:tc gridSpan="11">
                  <a:txBody>
                    <a:bodyPr/>
                    <a:lstStyle/>
                    <a:p>
                      <a:pPr algn="just">
                        <a:lnSpc>
                          <a:spcPct val="115000"/>
                        </a:lnSpc>
                        <a:tabLst>
                          <a:tab pos="775970" algn="ctr"/>
                          <a:tab pos="1456690" algn="ctr"/>
                          <a:tab pos="1957705" algn="ctr"/>
                          <a:tab pos="2429510" algn="ctr"/>
                          <a:tab pos="3046095" algn="ctr"/>
                          <a:tab pos="3517900" algn="ctr"/>
                          <a:tab pos="4076700" algn="ctr"/>
                          <a:tab pos="4549775" algn="ctr"/>
                          <a:tab pos="5316855" algn="ctr"/>
                        </a:tabLst>
                      </a:pPr>
                      <a:r>
                        <a:rPr lang="en-GB" sz="1200" b="1" dirty="0" err="1">
                          <a:solidFill>
                            <a:schemeClr val="tx1"/>
                          </a:solidFill>
                          <a:effectLst/>
                        </a:rPr>
                        <a:t>Açıklama</a:t>
                      </a:r>
                      <a:r>
                        <a:rPr lang="en-GB" sz="1200" b="1" dirty="0">
                          <a:solidFill>
                            <a:schemeClr val="tx1"/>
                          </a:solidFill>
                          <a:effectLst/>
                        </a:rPr>
                        <a:t>: </a:t>
                      </a:r>
                      <a:r>
                        <a:rPr lang="en-GB" sz="1200" b="0" dirty="0" err="1">
                          <a:solidFill>
                            <a:schemeClr val="tx1"/>
                          </a:solidFill>
                          <a:effectLst/>
                        </a:rPr>
                        <a:t>Çeşitli</a:t>
                      </a:r>
                      <a:r>
                        <a:rPr lang="en-GB" sz="1200" b="0" dirty="0">
                          <a:solidFill>
                            <a:schemeClr val="tx1"/>
                          </a:solidFill>
                          <a:effectLst/>
                        </a:rPr>
                        <a:t> </a:t>
                      </a:r>
                      <a:r>
                        <a:rPr lang="en-GB" sz="1200" b="0" dirty="0" err="1">
                          <a:solidFill>
                            <a:schemeClr val="tx1"/>
                          </a:solidFill>
                          <a:effectLst/>
                        </a:rPr>
                        <a:t>Ünitelerin</a:t>
                      </a:r>
                      <a:r>
                        <a:rPr lang="en-GB" sz="1200" b="0" dirty="0">
                          <a:solidFill>
                            <a:schemeClr val="tx1"/>
                          </a:solidFill>
                          <a:effectLst/>
                        </a:rPr>
                        <a:t> </a:t>
                      </a:r>
                      <a:r>
                        <a:rPr lang="en-GB" sz="1200" b="0" dirty="0" err="1">
                          <a:solidFill>
                            <a:schemeClr val="tx1"/>
                          </a:solidFill>
                          <a:effectLst/>
                        </a:rPr>
                        <a:t>Etüt</a:t>
                      </a:r>
                      <a:r>
                        <a:rPr lang="en-GB" sz="1200" b="0" dirty="0">
                          <a:solidFill>
                            <a:schemeClr val="tx1"/>
                          </a:solidFill>
                          <a:effectLst/>
                        </a:rPr>
                        <a:t> </a:t>
                      </a:r>
                      <a:r>
                        <a:rPr lang="en-GB" sz="1200" b="0" dirty="0" err="1">
                          <a:solidFill>
                            <a:schemeClr val="tx1"/>
                          </a:solidFill>
                          <a:effectLst/>
                        </a:rPr>
                        <a:t>Projesinin</a:t>
                      </a:r>
                      <a:r>
                        <a:rPr lang="en-GB" sz="1200" b="0" dirty="0">
                          <a:solidFill>
                            <a:schemeClr val="tx1"/>
                          </a:solidFill>
                          <a:effectLst/>
                        </a:rPr>
                        <a:t> 2022 </a:t>
                      </a:r>
                      <a:r>
                        <a:rPr lang="en-GB" sz="1200" b="0" dirty="0" err="1">
                          <a:solidFill>
                            <a:schemeClr val="tx1"/>
                          </a:solidFill>
                          <a:effectLst/>
                        </a:rPr>
                        <a:t>yılı</a:t>
                      </a:r>
                      <a:r>
                        <a:rPr lang="en-GB" sz="1200" b="0" dirty="0">
                          <a:solidFill>
                            <a:schemeClr val="tx1"/>
                          </a:solidFill>
                          <a:effectLst/>
                        </a:rPr>
                        <a:t> </a:t>
                      </a:r>
                      <a:r>
                        <a:rPr lang="en-GB" sz="1200" b="0" dirty="0" err="1">
                          <a:solidFill>
                            <a:schemeClr val="tx1"/>
                          </a:solidFill>
                          <a:effectLst/>
                        </a:rPr>
                        <a:t>ödeneği</a:t>
                      </a:r>
                      <a:r>
                        <a:rPr lang="en-GB" sz="1200" b="0" dirty="0">
                          <a:solidFill>
                            <a:schemeClr val="tx1"/>
                          </a:solidFill>
                          <a:effectLst/>
                        </a:rPr>
                        <a:t> </a:t>
                      </a:r>
                      <a:r>
                        <a:rPr lang="en-GB" sz="1200" b="0" dirty="0" err="1">
                          <a:solidFill>
                            <a:schemeClr val="tx1"/>
                          </a:solidFill>
                          <a:effectLst/>
                        </a:rPr>
                        <a:t>olan</a:t>
                      </a:r>
                      <a:r>
                        <a:rPr lang="en-GB" sz="1200" b="0" dirty="0">
                          <a:solidFill>
                            <a:schemeClr val="tx1"/>
                          </a:solidFill>
                          <a:effectLst/>
                        </a:rPr>
                        <a:t> 200.000,00 TL </a:t>
                      </a:r>
                      <a:r>
                        <a:rPr lang="en-GB" sz="1200" b="0" dirty="0" err="1">
                          <a:solidFill>
                            <a:schemeClr val="tx1"/>
                          </a:solidFill>
                          <a:effectLst/>
                        </a:rPr>
                        <a:t>Eğitim</a:t>
                      </a:r>
                      <a:r>
                        <a:rPr lang="en-GB" sz="1200" b="0" dirty="0">
                          <a:solidFill>
                            <a:schemeClr val="tx1"/>
                          </a:solidFill>
                          <a:effectLst/>
                        </a:rPr>
                        <a:t> </a:t>
                      </a:r>
                      <a:r>
                        <a:rPr lang="en-GB" sz="1200" b="0" dirty="0" err="1">
                          <a:solidFill>
                            <a:schemeClr val="tx1"/>
                          </a:solidFill>
                          <a:effectLst/>
                        </a:rPr>
                        <a:t>Sektörü</a:t>
                      </a:r>
                      <a:r>
                        <a:rPr lang="en-GB" sz="1200" b="0" dirty="0">
                          <a:solidFill>
                            <a:schemeClr val="tx1"/>
                          </a:solidFill>
                          <a:effectLst/>
                        </a:rPr>
                        <a:t> </a:t>
                      </a:r>
                      <a:r>
                        <a:rPr lang="en-GB" sz="1200" b="0" dirty="0" err="1">
                          <a:solidFill>
                            <a:schemeClr val="tx1"/>
                          </a:solidFill>
                          <a:effectLst/>
                        </a:rPr>
                        <a:t>Muhtelif</a:t>
                      </a:r>
                      <a:r>
                        <a:rPr lang="en-GB" sz="1200" b="0" dirty="0">
                          <a:solidFill>
                            <a:schemeClr val="tx1"/>
                          </a:solidFill>
                          <a:effectLst/>
                        </a:rPr>
                        <a:t> </a:t>
                      </a:r>
                      <a:r>
                        <a:rPr lang="en-GB" sz="1200" b="0" dirty="0" err="1">
                          <a:solidFill>
                            <a:schemeClr val="tx1"/>
                          </a:solidFill>
                          <a:effectLst/>
                        </a:rPr>
                        <a:t>İşler</a:t>
                      </a:r>
                      <a:r>
                        <a:rPr lang="en-GB" sz="1200" b="0" dirty="0">
                          <a:solidFill>
                            <a:schemeClr val="tx1"/>
                          </a:solidFill>
                          <a:effectLst/>
                        </a:rPr>
                        <a:t> </a:t>
                      </a:r>
                      <a:r>
                        <a:rPr lang="en-GB" sz="1200" b="0" dirty="0" err="1">
                          <a:solidFill>
                            <a:schemeClr val="tx1"/>
                          </a:solidFill>
                          <a:effectLst/>
                        </a:rPr>
                        <a:t>Projesine</a:t>
                      </a:r>
                      <a:r>
                        <a:rPr lang="en-GB" sz="1200" b="0" dirty="0">
                          <a:solidFill>
                            <a:schemeClr val="tx1"/>
                          </a:solidFill>
                          <a:effectLst/>
                        </a:rPr>
                        <a:t> </a:t>
                      </a:r>
                      <a:r>
                        <a:rPr lang="en-GB" sz="1200" b="0" dirty="0" err="1">
                          <a:solidFill>
                            <a:schemeClr val="tx1"/>
                          </a:solidFill>
                          <a:effectLst/>
                        </a:rPr>
                        <a:t>aktarılmıştır</a:t>
                      </a:r>
                      <a:r>
                        <a:rPr lang="en-GB" sz="1200" b="0" dirty="0">
                          <a:solidFill>
                            <a:schemeClr val="tx1"/>
                          </a:solidFill>
                          <a:effectLst/>
                        </a:rPr>
                        <a:t>.</a:t>
                      </a:r>
                      <a:endParaRPr lang="tr-TR"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2783" marR="37428" marT="45276"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582031370"/>
                  </a:ext>
                </a:extLst>
              </a:tr>
            </a:tbl>
          </a:graphicData>
        </a:graphic>
      </p:graphicFrame>
    </p:spTree>
    <p:extLst>
      <p:ext uri="{BB962C8B-B14F-4D97-AF65-F5344CB8AC3E}">
        <p14:creationId xmlns:p14="http://schemas.microsoft.com/office/powerpoint/2010/main" val="296209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75498A8-BDD5-4BF4-97EA-503DCA30B492}"/>
              </a:ext>
            </a:extLst>
          </p:cNvPr>
          <p:cNvSpPr>
            <a:spLocks noGrp="1"/>
          </p:cNvSpPr>
          <p:nvPr>
            <p:ph type="title"/>
          </p:nvPr>
        </p:nvSpPr>
        <p:spPr>
          <a:xfrm>
            <a:off x="829734" y="87488"/>
            <a:ext cx="9601200" cy="578556"/>
          </a:xfrm>
        </p:spPr>
        <p:txBody>
          <a:bodyPr/>
          <a:lstStyle/>
          <a:p>
            <a:r>
              <a:rPr lang="en-GB" sz="1800" b="1" cap="small" spc="25" dirty="0">
                <a:effectLst/>
                <a:latin typeface="Times New Roman" panose="02020603050405020304" pitchFamily="18" charset="0"/>
                <a:ea typeface="Times New Roman" panose="02020603050405020304" pitchFamily="18" charset="0"/>
              </a:rPr>
              <a:t>5-1-2-DERSLİK VE MERKEZİ BİRİMLER (</a:t>
            </a:r>
            <a:r>
              <a:rPr lang="en-GB" sz="1800" b="1" cap="small" spc="25" dirty="0" err="1">
                <a:effectLst/>
                <a:latin typeface="Times New Roman" panose="02020603050405020304" pitchFamily="18" charset="0"/>
                <a:ea typeface="Times New Roman" panose="02020603050405020304" pitchFamily="18" charset="0"/>
              </a:rPr>
              <a:t>Merkezi</a:t>
            </a:r>
            <a:r>
              <a:rPr lang="en-GB" sz="1800" b="1" cap="small" spc="25" dirty="0">
                <a:effectLst/>
                <a:latin typeface="Times New Roman" panose="02020603050405020304" pitchFamily="18" charset="0"/>
                <a:ea typeface="Times New Roman" panose="02020603050405020304" pitchFamily="18" charset="0"/>
              </a:rPr>
              <a:t> </a:t>
            </a:r>
            <a:r>
              <a:rPr lang="en-GB" sz="1800" b="1" cap="small" spc="25" dirty="0" err="1">
                <a:effectLst/>
                <a:latin typeface="Times New Roman" panose="02020603050405020304" pitchFamily="18" charset="0"/>
                <a:ea typeface="Times New Roman" panose="02020603050405020304" pitchFamily="18" charset="0"/>
              </a:rPr>
              <a:t>Derslik</a:t>
            </a:r>
            <a:r>
              <a:rPr lang="en-GB" sz="1800" b="1" cap="small" spc="25" dirty="0">
                <a:effectLst/>
                <a:latin typeface="Times New Roman" panose="02020603050405020304" pitchFamily="18" charset="0"/>
                <a:ea typeface="Times New Roman" panose="02020603050405020304" pitchFamily="18" charset="0"/>
              </a:rPr>
              <a:t> </a:t>
            </a:r>
            <a:r>
              <a:rPr lang="en-GB" sz="1800" b="1" cap="small" spc="25" dirty="0" err="1">
                <a:effectLst/>
                <a:latin typeface="Times New Roman" panose="02020603050405020304" pitchFamily="18" charset="0"/>
                <a:ea typeface="Times New Roman" panose="02020603050405020304" pitchFamily="18" charset="0"/>
              </a:rPr>
              <a:t>Binası</a:t>
            </a:r>
            <a:r>
              <a:rPr lang="en-GB" sz="1800" b="1" cap="small" spc="25" dirty="0">
                <a:effectLst/>
                <a:latin typeface="Times New Roman" panose="02020603050405020304" pitchFamily="18" charset="0"/>
                <a:ea typeface="Times New Roman" panose="02020603050405020304" pitchFamily="18" charset="0"/>
              </a:rPr>
              <a:t>) PROJESİ</a:t>
            </a:r>
            <a:endParaRPr lang="tr-TR" dirty="0"/>
          </a:p>
        </p:txBody>
      </p:sp>
      <p:graphicFrame>
        <p:nvGraphicFramePr>
          <p:cNvPr id="6" name="İçerik Yer Tutucusu 5">
            <a:extLst>
              <a:ext uri="{FF2B5EF4-FFF2-40B4-BE49-F238E27FC236}">
                <a16:creationId xmlns:a16="http://schemas.microsoft.com/office/drawing/2014/main" id="{AB9487AE-D5C0-411A-B1F0-58ACA2CDC9B1}"/>
              </a:ext>
            </a:extLst>
          </p:cNvPr>
          <p:cNvGraphicFramePr>
            <a:graphicFrameLocks noGrp="1"/>
          </p:cNvGraphicFramePr>
          <p:nvPr>
            <p:ph idx="1"/>
            <p:extLst>
              <p:ext uri="{D42A27DB-BD31-4B8C-83A1-F6EECF244321}">
                <p14:modId xmlns:p14="http://schemas.microsoft.com/office/powerpoint/2010/main" val="2981278835"/>
              </p:ext>
            </p:extLst>
          </p:nvPr>
        </p:nvGraphicFramePr>
        <p:xfrm>
          <a:off x="782053" y="376767"/>
          <a:ext cx="7495673" cy="5987935"/>
        </p:xfrm>
        <a:graphic>
          <a:graphicData uri="http://schemas.openxmlformats.org/drawingml/2006/table">
            <a:tbl>
              <a:tblPr firstRow="1" firstCol="1" bandRow="1">
                <a:tableStyleId>{00A15C55-8517-42AA-B614-E9B94910E393}</a:tableStyleId>
              </a:tblPr>
              <a:tblGrid>
                <a:gridCol w="484341">
                  <a:extLst>
                    <a:ext uri="{9D8B030D-6E8A-4147-A177-3AD203B41FA5}">
                      <a16:colId xmlns:a16="http://schemas.microsoft.com/office/drawing/2014/main" val="3379929741"/>
                    </a:ext>
                  </a:extLst>
                </a:gridCol>
                <a:gridCol w="965752">
                  <a:extLst>
                    <a:ext uri="{9D8B030D-6E8A-4147-A177-3AD203B41FA5}">
                      <a16:colId xmlns:a16="http://schemas.microsoft.com/office/drawing/2014/main" val="2164178190"/>
                    </a:ext>
                  </a:extLst>
                </a:gridCol>
                <a:gridCol w="795194">
                  <a:extLst>
                    <a:ext uri="{9D8B030D-6E8A-4147-A177-3AD203B41FA5}">
                      <a16:colId xmlns:a16="http://schemas.microsoft.com/office/drawing/2014/main" val="3150301065"/>
                    </a:ext>
                  </a:extLst>
                </a:gridCol>
                <a:gridCol w="391509">
                  <a:extLst>
                    <a:ext uri="{9D8B030D-6E8A-4147-A177-3AD203B41FA5}">
                      <a16:colId xmlns:a16="http://schemas.microsoft.com/office/drawing/2014/main" val="2557511537"/>
                    </a:ext>
                  </a:extLst>
                </a:gridCol>
                <a:gridCol w="869363">
                  <a:extLst>
                    <a:ext uri="{9D8B030D-6E8A-4147-A177-3AD203B41FA5}">
                      <a16:colId xmlns:a16="http://schemas.microsoft.com/office/drawing/2014/main" val="3768954936"/>
                    </a:ext>
                  </a:extLst>
                </a:gridCol>
                <a:gridCol w="368954">
                  <a:extLst>
                    <a:ext uri="{9D8B030D-6E8A-4147-A177-3AD203B41FA5}">
                      <a16:colId xmlns:a16="http://schemas.microsoft.com/office/drawing/2014/main" val="1744471380"/>
                    </a:ext>
                  </a:extLst>
                </a:gridCol>
                <a:gridCol w="898201">
                  <a:extLst>
                    <a:ext uri="{9D8B030D-6E8A-4147-A177-3AD203B41FA5}">
                      <a16:colId xmlns:a16="http://schemas.microsoft.com/office/drawing/2014/main" val="3734089580"/>
                    </a:ext>
                  </a:extLst>
                </a:gridCol>
                <a:gridCol w="357950">
                  <a:extLst>
                    <a:ext uri="{9D8B030D-6E8A-4147-A177-3AD203B41FA5}">
                      <a16:colId xmlns:a16="http://schemas.microsoft.com/office/drawing/2014/main" val="4130088911"/>
                    </a:ext>
                  </a:extLst>
                </a:gridCol>
                <a:gridCol w="1219270">
                  <a:extLst>
                    <a:ext uri="{9D8B030D-6E8A-4147-A177-3AD203B41FA5}">
                      <a16:colId xmlns:a16="http://schemas.microsoft.com/office/drawing/2014/main" val="1300225579"/>
                    </a:ext>
                  </a:extLst>
                </a:gridCol>
                <a:gridCol w="1145139">
                  <a:extLst>
                    <a:ext uri="{9D8B030D-6E8A-4147-A177-3AD203B41FA5}">
                      <a16:colId xmlns:a16="http://schemas.microsoft.com/office/drawing/2014/main" val="1383304301"/>
                    </a:ext>
                  </a:extLst>
                </a:gridCol>
              </a:tblGrid>
              <a:tr h="192350">
                <a:tc gridSpan="10">
                  <a:txBody>
                    <a:bodyPr/>
                    <a:lstStyle/>
                    <a:p>
                      <a:pPr marR="29845">
                        <a:lnSpc>
                          <a:spcPct val="107000"/>
                        </a:lnSpc>
                      </a:pPr>
                      <a:r>
                        <a:rPr lang="en-GB" sz="1000" dirty="0">
                          <a:effectLst/>
                        </a:rPr>
                        <a:t>PROJE GERÇEKLEŞME BİLGİLERİ</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631" marR="8722" marT="10551"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221807047"/>
                  </a:ext>
                </a:extLst>
              </a:tr>
              <a:tr h="192875">
                <a:tc gridSpan="4">
                  <a:txBody>
                    <a:bodyPr/>
                    <a:lstStyle/>
                    <a:p>
                      <a:pPr>
                        <a:lnSpc>
                          <a:spcPct val="107000"/>
                        </a:lnSpc>
                      </a:pPr>
                      <a:r>
                        <a:rPr lang="en-GB" sz="1000" dirty="0">
                          <a:effectLst/>
                        </a:rPr>
                        <a:t>SEKTÖR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631" marR="8722" marT="10551" marB="0"/>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r>
                        <a:rPr lang="en-GB" sz="1000">
                          <a:effectLst/>
                        </a:rPr>
                        <a:t>EĞİTİM</a:t>
                      </a:r>
                      <a:endParaRPr lang="tr-TR"/>
                    </a:p>
                  </a:txBody>
                  <a:tcPr marL="14631" marR="8722" marT="10551"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8871324"/>
                  </a:ext>
                </a:extLst>
              </a:tr>
              <a:tr h="192875">
                <a:tc gridSpan="4">
                  <a:txBody>
                    <a:bodyPr/>
                    <a:lstStyle/>
                    <a:p>
                      <a:pPr>
                        <a:lnSpc>
                          <a:spcPct val="107000"/>
                        </a:lnSpc>
                      </a:pPr>
                      <a:r>
                        <a:rPr lang="en-GB" sz="1000" dirty="0">
                          <a:effectLst/>
                        </a:rPr>
                        <a:t>PROJE SAHİBİ KURULUŞ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631" marR="8722" marT="10551" marB="0"/>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r>
                        <a:rPr lang="en-GB" sz="1000" dirty="0" err="1">
                          <a:effectLst/>
                        </a:rPr>
                        <a:t>Bolu</a:t>
                      </a:r>
                      <a:r>
                        <a:rPr lang="en-GB" sz="1000" dirty="0">
                          <a:effectLst/>
                        </a:rPr>
                        <a:t> </a:t>
                      </a:r>
                      <a:r>
                        <a:rPr lang="en-GB" sz="1000" dirty="0" err="1">
                          <a:effectLst/>
                        </a:rPr>
                        <a:t>Abant</a:t>
                      </a:r>
                      <a:r>
                        <a:rPr lang="en-GB" sz="1000" dirty="0">
                          <a:effectLst/>
                        </a:rPr>
                        <a:t> </a:t>
                      </a:r>
                      <a:r>
                        <a:rPr lang="en-GB" sz="1000" dirty="0" err="1">
                          <a:effectLst/>
                        </a:rPr>
                        <a:t>İzzet</a:t>
                      </a:r>
                      <a:r>
                        <a:rPr lang="en-GB" sz="1000" dirty="0">
                          <a:effectLst/>
                        </a:rPr>
                        <a:t> </a:t>
                      </a:r>
                      <a:r>
                        <a:rPr lang="en-GB" sz="1000" dirty="0" err="1">
                          <a:effectLst/>
                        </a:rPr>
                        <a:t>Baysal</a:t>
                      </a:r>
                      <a:r>
                        <a:rPr lang="en-GB" sz="1000" dirty="0">
                          <a:effectLst/>
                        </a:rPr>
                        <a:t> </a:t>
                      </a:r>
                      <a:r>
                        <a:rPr lang="en-GB" sz="1000" dirty="0" err="1">
                          <a:effectLst/>
                        </a:rPr>
                        <a:t>Üniversitesi</a:t>
                      </a:r>
                      <a:r>
                        <a:rPr lang="en-GB" sz="1000" dirty="0">
                          <a:effectLst/>
                        </a:rPr>
                        <a:t>  </a:t>
                      </a:r>
                      <a:endParaRPr lang="tr-TR" dirty="0"/>
                    </a:p>
                  </a:txBody>
                  <a:tcPr marL="14631" marR="8722" marT="10551"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556433334"/>
                  </a:ext>
                </a:extLst>
              </a:tr>
              <a:tr h="192350">
                <a:tc gridSpan="10">
                  <a:txBody>
                    <a:bodyPr/>
                    <a:lstStyle/>
                    <a:p>
                      <a:pPr>
                        <a:lnSpc>
                          <a:spcPct val="107000"/>
                        </a:lnSpc>
                      </a:pPr>
                      <a:r>
                        <a:rPr lang="en-GB" sz="1000" dirty="0">
                          <a:effectLst/>
                        </a:rPr>
                        <a:t>PROJENİN;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631" marR="8722" marT="10551"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513820409"/>
                  </a:ext>
                </a:extLst>
              </a:tr>
              <a:tr h="192875">
                <a:tc gridSpan="4">
                  <a:txBody>
                    <a:bodyPr/>
                    <a:lstStyle/>
                    <a:p>
                      <a:pPr>
                        <a:lnSpc>
                          <a:spcPct val="107000"/>
                        </a:lnSpc>
                      </a:pPr>
                      <a:r>
                        <a:rPr lang="en-GB" sz="1000" dirty="0">
                          <a:effectLst/>
                        </a:rPr>
                        <a:t>ADI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631" marR="8722" marT="10551" marB="0"/>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r>
                        <a:rPr lang="en-GB" sz="1000">
                          <a:effectLst/>
                        </a:rPr>
                        <a:t>Derslik Ve Merkezi Birimler </a:t>
                      </a:r>
                      <a:endParaRPr lang="tr-TR"/>
                    </a:p>
                  </a:txBody>
                  <a:tcPr marL="14631" marR="8722" marT="10551"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532467114"/>
                  </a:ext>
                </a:extLst>
              </a:tr>
              <a:tr h="192875">
                <a:tc gridSpan="4">
                  <a:txBody>
                    <a:bodyPr/>
                    <a:lstStyle/>
                    <a:p>
                      <a:pPr>
                        <a:lnSpc>
                          <a:spcPct val="107000"/>
                        </a:lnSpc>
                      </a:pPr>
                      <a:r>
                        <a:rPr lang="en-GB" sz="1000" dirty="0">
                          <a:effectLst/>
                        </a:rPr>
                        <a:t>NUMARASI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631" marR="8722" marT="10551" marB="0"/>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r>
                        <a:rPr lang="en-GB" sz="1000" dirty="0">
                          <a:effectLst/>
                        </a:rPr>
                        <a:t>2005H03-732</a:t>
                      </a:r>
                      <a:endParaRPr lang="tr-TR" dirty="0"/>
                    </a:p>
                  </a:txBody>
                  <a:tcPr marL="14631" marR="8722" marT="10551"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090468186"/>
                  </a:ext>
                </a:extLst>
              </a:tr>
              <a:tr h="192875">
                <a:tc gridSpan="4">
                  <a:txBody>
                    <a:bodyPr/>
                    <a:lstStyle/>
                    <a:p>
                      <a:pPr>
                        <a:lnSpc>
                          <a:spcPct val="107000"/>
                        </a:lnSpc>
                      </a:pPr>
                      <a:r>
                        <a:rPr lang="en-GB" sz="1000" dirty="0">
                          <a:effectLst/>
                        </a:rPr>
                        <a:t>YERİ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631" marR="8722" marT="10551" marB="0"/>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r>
                        <a:rPr lang="en-GB" sz="1000" dirty="0" err="1">
                          <a:effectLst/>
                        </a:rPr>
                        <a:t>Bolu</a:t>
                      </a:r>
                      <a:endParaRPr lang="tr-TR" dirty="0"/>
                    </a:p>
                  </a:txBody>
                  <a:tcPr marL="14631" marR="8722" marT="10551"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214405019"/>
                  </a:ext>
                </a:extLst>
              </a:tr>
              <a:tr h="192875">
                <a:tc gridSpan="4">
                  <a:txBody>
                    <a:bodyPr/>
                    <a:lstStyle/>
                    <a:p>
                      <a:pPr>
                        <a:lnSpc>
                          <a:spcPct val="107000"/>
                        </a:lnSpc>
                      </a:pPr>
                      <a:r>
                        <a:rPr lang="en-GB" sz="1000" dirty="0">
                          <a:effectLst/>
                        </a:rPr>
                        <a:t>BAŞLAMA/BİTİŞ TARİHİ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631" marR="8722" marT="10551" marB="0"/>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r>
                        <a:rPr lang="en-GB" sz="1000" dirty="0">
                          <a:effectLst/>
                        </a:rPr>
                        <a:t>2021-2024</a:t>
                      </a:r>
                      <a:endParaRPr lang="tr-TR" dirty="0"/>
                    </a:p>
                  </a:txBody>
                  <a:tcPr marL="14631" marR="8722" marT="10551"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277549173"/>
                  </a:ext>
                </a:extLst>
              </a:tr>
              <a:tr h="192875">
                <a:tc gridSpan="4">
                  <a:txBody>
                    <a:bodyPr/>
                    <a:lstStyle/>
                    <a:p>
                      <a:pPr>
                        <a:lnSpc>
                          <a:spcPct val="107000"/>
                        </a:lnSpc>
                      </a:pPr>
                      <a:r>
                        <a:rPr lang="en-GB" sz="1000">
                          <a:effectLst/>
                        </a:rPr>
                        <a:t>KARAKTERİSTİĞİ </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631" marR="8722" marT="10551" marB="0" anchor="ct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r>
                        <a:rPr lang="en-GB" sz="1000">
                          <a:effectLst/>
                        </a:rPr>
                        <a:t>Eğitim (13.381 m2)</a:t>
                      </a:r>
                      <a:endParaRPr lang="tr-TR"/>
                    </a:p>
                  </a:txBody>
                  <a:tcPr marL="14631" marR="8722" marT="10551"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98413877"/>
                  </a:ext>
                </a:extLst>
              </a:tr>
              <a:tr h="192875">
                <a:tc gridSpan="4">
                  <a:txBody>
                    <a:bodyPr/>
                    <a:lstStyle/>
                    <a:p>
                      <a:pPr>
                        <a:lnSpc>
                          <a:spcPct val="107000"/>
                        </a:lnSpc>
                      </a:pPr>
                      <a:r>
                        <a:rPr lang="en-GB" sz="1000" dirty="0">
                          <a:effectLst/>
                        </a:rPr>
                        <a:t>PROGRAM BÜTÇE ADI</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631" marR="8722" marT="10551" marB="0" anchor="ct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r>
                        <a:rPr lang="en-GB" sz="1000" dirty="0" err="1">
                          <a:effectLst/>
                        </a:rPr>
                        <a:t>Yükseköğretim</a:t>
                      </a:r>
                      <a:r>
                        <a:rPr lang="en-GB" sz="1000" dirty="0">
                          <a:effectLst/>
                        </a:rPr>
                        <a:t> </a:t>
                      </a:r>
                      <a:r>
                        <a:rPr lang="en-GB" sz="1000" dirty="0" err="1">
                          <a:effectLst/>
                        </a:rPr>
                        <a:t>Kurumları</a:t>
                      </a:r>
                      <a:r>
                        <a:rPr lang="en-GB" sz="1000" dirty="0">
                          <a:effectLst/>
                        </a:rPr>
                        <a:t> </a:t>
                      </a:r>
                      <a:r>
                        <a:rPr lang="en-GB" sz="1000" dirty="0" err="1">
                          <a:effectLst/>
                        </a:rPr>
                        <a:t>Derslik</a:t>
                      </a:r>
                      <a:r>
                        <a:rPr lang="en-GB" sz="1000" dirty="0">
                          <a:effectLst/>
                        </a:rPr>
                        <a:t> </a:t>
                      </a:r>
                      <a:r>
                        <a:rPr lang="en-GB" sz="1000" dirty="0" err="1">
                          <a:effectLst/>
                        </a:rPr>
                        <a:t>ve</a:t>
                      </a:r>
                      <a:r>
                        <a:rPr lang="en-GB" sz="1000" dirty="0">
                          <a:effectLst/>
                        </a:rPr>
                        <a:t> </a:t>
                      </a:r>
                      <a:r>
                        <a:rPr lang="en-GB" sz="1000" dirty="0" err="1">
                          <a:effectLst/>
                        </a:rPr>
                        <a:t>Merkezi</a:t>
                      </a:r>
                      <a:r>
                        <a:rPr lang="en-GB" sz="1000" dirty="0">
                          <a:effectLst/>
                        </a:rPr>
                        <a:t> </a:t>
                      </a:r>
                      <a:r>
                        <a:rPr lang="en-GB" sz="1000" dirty="0" err="1">
                          <a:effectLst/>
                        </a:rPr>
                        <a:t>Birimler</a:t>
                      </a:r>
                      <a:endParaRPr lang="tr-TR" dirty="0"/>
                    </a:p>
                  </a:txBody>
                  <a:tcPr marL="14631" marR="8722" marT="10551"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105912845"/>
                  </a:ext>
                </a:extLst>
              </a:tr>
              <a:tr h="192350">
                <a:tc gridSpan="10">
                  <a:txBody>
                    <a:bodyPr/>
                    <a:lstStyle/>
                    <a:p>
                      <a:pPr>
                        <a:lnSpc>
                          <a:spcPct val="107000"/>
                        </a:lnSpc>
                      </a:pPr>
                      <a:r>
                        <a:rPr lang="en-GB" sz="1000" dirty="0">
                          <a:effectLst/>
                        </a:rPr>
                        <a:t>YATIRIMIN YILLAR İTİBARİYLE GELİŞİMİ (Cari </a:t>
                      </a:r>
                      <a:r>
                        <a:rPr lang="en-GB" sz="1000" dirty="0" err="1">
                          <a:effectLst/>
                        </a:rPr>
                        <a:t>Fiyatlarla</a:t>
                      </a:r>
                      <a:r>
                        <a:rPr lang="en-GB" sz="1000" dirty="0">
                          <a:effectLst/>
                        </a:rPr>
                        <a:t>, Bin TL)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631" marR="8722" marT="10551"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598161344"/>
                  </a:ext>
                </a:extLst>
              </a:tr>
              <a:tr h="192350">
                <a:tc rowSpan="2">
                  <a:txBody>
                    <a:bodyPr/>
                    <a:lstStyle/>
                    <a:p>
                      <a:pPr>
                        <a:lnSpc>
                          <a:spcPct val="107000"/>
                        </a:lnSpc>
                      </a:pPr>
                      <a:r>
                        <a:rPr lang="en-GB" sz="1000" dirty="0" err="1">
                          <a:effectLst/>
                        </a:rPr>
                        <a:t>Yıl</a:t>
                      </a:r>
                    </a:p>
                    <a:p>
                      <a:pPr>
                        <a:lnSpc>
                          <a:spcPct val="107000"/>
                        </a:lnSpc>
                      </a:pPr>
                      <a:r>
                        <a:rPr lang="en-GB" sz="1000" dirty="0">
                          <a:effectLst/>
                        </a:rPr>
                        <a:t> </a:t>
                      </a:r>
                      <a:endParaRPr lang="tr-TR" sz="1000" dirty="0">
                        <a:effectLst/>
                        <a:latin typeface="Times New Roman" panose="02020603050405020304" pitchFamily="18" charset="0"/>
                        <a:cs typeface="Times New Roman" panose="02020603050405020304" pitchFamily="18" charset="0"/>
                      </a:endParaRPr>
                    </a:p>
                  </a:txBody>
                  <a:tcPr marL="14631" marR="8722" marT="10551" marB="0" anchor="ctr"/>
                </a:tc>
                <a:tc rowSpan="2">
                  <a:txBody>
                    <a:bodyPr/>
                    <a:lstStyle/>
                    <a:p>
                      <a:pPr>
                        <a:lnSpc>
                          <a:spcPct val="107000"/>
                        </a:lnSpc>
                      </a:pPr>
                      <a:r>
                        <a:rPr lang="en-GB" sz="1000" dirty="0" err="1">
                          <a:effectLst/>
                        </a:rPr>
                        <a:t>Toplam</a:t>
                      </a:r>
                      <a:r>
                        <a:rPr lang="en-GB" sz="1000" dirty="0">
                          <a:effectLst/>
                        </a:rPr>
                        <a:t> </a:t>
                      </a:r>
                      <a:r>
                        <a:rPr lang="en-GB" sz="1000" dirty="0" err="1">
                          <a:effectLst/>
                        </a:rPr>
                        <a:t>Proje</a:t>
                      </a:r>
                      <a:r>
                        <a:rPr lang="en-GB" sz="1000" dirty="0">
                          <a:effectLst/>
                        </a:rPr>
                        <a:t> </a:t>
                      </a:r>
                      <a:r>
                        <a:rPr lang="en-GB" sz="1000" dirty="0" err="1">
                          <a:effectLst/>
                        </a:rPr>
                        <a:t>Tutarı</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631" marR="8722" marT="10551" marB="0" anchor="ctr"/>
                </a:tc>
                <a:tc rowSpan="2">
                  <a:txBody>
                    <a:bodyPr/>
                    <a:lstStyle/>
                    <a:p>
                      <a:pPr algn="ctr">
                        <a:lnSpc>
                          <a:spcPct val="107000"/>
                        </a:lnSpc>
                      </a:pPr>
                      <a:r>
                        <a:rPr lang="en-GB" sz="1000" dirty="0">
                          <a:effectLst/>
                        </a:rPr>
                        <a:t>2022 </a:t>
                      </a:r>
                      <a:r>
                        <a:rPr lang="en-GB" sz="1000" dirty="0" err="1">
                          <a:effectLst/>
                        </a:rPr>
                        <a:t>Sonu</a:t>
                      </a:r>
                      <a:r>
                        <a:rPr lang="en-GB" sz="1000" dirty="0">
                          <a:effectLst/>
                        </a:rPr>
                        <a:t> </a:t>
                      </a:r>
                      <a:r>
                        <a:rPr lang="en-GB" sz="1000" dirty="0" err="1">
                          <a:effectLst/>
                        </a:rPr>
                        <a:t>Küm.Harc</a:t>
                      </a:r>
                      <a:r>
                        <a:rPr lang="en-GB" sz="1000" dirty="0">
                          <a:effectLst/>
                        </a:rPr>
                        <a:t>.</a:t>
                      </a:r>
                      <a:endParaRPr lang="tr-TR" sz="1000" dirty="0">
                        <a:effectLst/>
                      </a:endParaRPr>
                    </a:p>
                    <a:p>
                      <a:pPr algn="ctr">
                        <a:lnSpc>
                          <a:spcPct val="107000"/>
                        </a:lnSpc>
                      </a:pPr>
                      <a:r>
                        <a:rPr lang="en-GB" sz="1000" dirty="0">
                          <a:effectLst/>
                        </a:rPr>
                        <a:t>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631" marR="8722" marT="10551" marB="0" anchor="ctr"/>
                </a:tc>
                <a:tc gridSpan="2">
                  <a:txBody>
                    <a:bodyPr/>
                    <a:lstStyle/>
                    <a:p>
                      <a:pPr algn="ctr">
                        <a:lnSpc>
                          <a:spcPct val="107000"/>
                        </a:lnSpc>
                      </a:pPr>
                      <a:r>
                        <a:rPr lang="en-GB" sz="1000">
                          <a:effectLst/>
                        </a:rPr>
                        <a:t>Program Ödeneği</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631" marR="8722" marT="10551" marB="0" anchor="ctr"/>
                </a:tc>
                <a:tc hMerge="1">
                  <a:txBody>
                    <a:bodyPr/>
                    <a:lstStyle/>
                    <a:p>
                      <a:endParaRPr lang="tr-TR"/>
                    </a:p>
                  </a:txBody>
                  <a:tcPr/>
                </a:tc>
                <a:tc gridSpan="2">
                  <a:txBody>
                    <a:bodyPr/>
                    <a:lstStyle/>
                    <a:p>
                      <a:pPr algn="ctr">
                        <a:lnSpc>
                          <a:spcPct val="107000"/>
                        </a:lnSpc>
                      </a:pPr>
                      <a:r>
                        <a:rPr lang="en-GB" sz="1000" dirty="0" err="1">
                          <a:effectLst/>
                        </a:rPr>
                        <a:t>Revize</a:t>
                      </a:r>
                      <a:r>
                        <a:rPr lang="en-GB" sz="1000" dirty="0">
                          <a:effectLst/>
                        </a:rPr>
                        <a:t> </a:t>
                      </a:r>
                      <a:r>
                        <a:rPr lang="en-GB" sz="1000" dirty="0" err="1">
                          <a:effectLst/>
                        </a:rPr>
                        <a:t>Ödenek</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631" marR="8722" marT="10551" marB="0" anchor="ctr"/>
                </a:tc>
                <a:tc hMerge="1">
                  <a:txBody>
                    <a:bodyPr/>
                    <a:lstStyle/>
                    <a:p>
                      <a:endParaRPr lang="tr-TR"/>
                    </a:p>
                  </a:txBody>
                  <a:tcPr/>
                </a:tc>
                <a:tc gridSpan="2">
                  <a:txBody>
                    <a:bodyPr/>
                    <a:lstStyle/>
                    <a:p>
                      <a:pPr algn="ctr">
                        <a:lnSpc>
                          <a:spcPct val="107000"/>
                        </a:lnSpc>
                      </a:pPr>
                      <a:r>
                        <a:rPr lang="en-GB" sz="1000" dirty="0">
                          <a:effectLst/>
                        </a:rPr>
                        <a:t>2022 </a:t>
                      </a:r>
                      <a:r>
                        <a:rPr lang="en-GB" sz="1000" dirty="0" err="1">
                          <a:effectLst/>
                        </a:rPr>
                        <a:t>Yılı</a:t>
                      </a:r>
                      <a:r>
                        <a:rPr lang="en-GB" sz="1000" dirty="0">
                          <a:effectLst/>
                        </a:rPr>
                        <a:t> </a:t>
                      </a:r>
                      <a:r>
                        <a:rPr lang="en-GB" sz="1000" dirty="0" err="1">
                          <a:effectLst/>
                        </a:rPr>
                        <a:t>Harcama</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631" marR="8722" marT="10551" marB="0" anchor="ctr"/>
                </a:tc>
                <a:tc hMerge="1">
                  <a:txBody>
                    <a:bodyPr/>
                    <a:lstStyle/>
                    <a:p>
                      <a:endParaRPr lang="tr-TR"/>
                    </a:p>
                  </a:txBody>
                  <a:tcPr/>
                </a:tc>
                <a:tc rowSpan="2">
                  <a:txBody>
                    <a:bodyPr/>
                    <a:lstStyle/>
                    <a:p>
                      <a:pPr algn="ctr">
                        <a:lnSpc>
                          <a:spcPct val="107000"/>
                        </a:lnSpc>
                      </a:pPr>
                      <a:r>
                        <a:rPr lang="en-GB" sz="1000" dirty="0" err="1">
                          <a:effectLst/>
                        </a:rPr>
                        <a:t>Gerçekleşme</a:t>
                      </a:r>
                      <a:r>
                        <a:rPr lang="en-GB" sz="1000" dirty="0">
                          <a:effectLst/>
                        </a:rPr>
                        <a:t> </a:t>
                      </a:r>
                      <a:r>
                        <a:rPr lang="en-GB" sz="1000" dirty="0" err="1">
                          <a:effectLst/>
                        </a:rPr>
                        <a:t>Yüzdesi</a:t>
                      </a:r>
                      <a:r>
                        <a:rPr lang="en-GB" sz="1000" dirty="0">
                          <a:effectLst/>
                        </a:rPr>
                        <a:t> </a:t>
                      </a:r>
                      <a:endParaRPr lang="tr-TR" sz="1000" dirty="0">
                        <a:effectLst/>
                      </a:endParaRPr>
                    </a:p>
                    <a:p>
                      <a:pPr algn="ctr">
                        <a:lnSpc>
                          <a:spcPct val="107000"/>
                        </a:lnSpc>
                      </a:pPr>
                      <a:r>
                        <a:rPr lang="en-GB" sz="1000" dirty="0">
                          <a:effectLst/>
                        </a:rPr>
                        <a:t>(%)</a:t>
                      </a:r>
                    </a:p>
                    <a:p>
                      <a:pPr>
                        <a:lnSpc>
                          <a:spcPct val="107000"/>
                        </a:lnSpc>
                      </a:pPr>
                      <a:endParaRPr lang="tr-TR" sz="1000" dirty="0">
                        <a:effectLst/>
                        <a:latin typeface="Times New Roman" panose="02020603050405020304" pitchFamily="18" charset="0"/>
                        <a:cs typeface="Times New Roman" panose="02020603050405020304" pitchFamily="18" charset="0"/>
                      </a:endParaRPr>
                    </a:p>
                  </a:txBody>
                  <a:tcPr marL="14631" marR="8722" marT="10551" marB="0" anchor="ctr"/>
                </a:tc>
                <a:extLst>
                  <a:ext uri="{0D108BD9-81ED-4DB2-BD59-A6C34878D82A}">
                    <a16:rowId xmlns:a16="http://schemas.microsoft.com/office/drawing/2014/main" val="21078875"/>
                  </a:ext>
                </a:extLst>
              </a:tr>
              <a:tr h="579192">
                <a:tc vMerge="1">
                  <a:txBody>
                    <a:bodyPr/>
                    <a:lstStyle/>
                    <a:p>
                      <a:pPr>
                        <a:lnSpc>
                          <a:spcPct val="107000"/>
                        </a:lnSpc>
                      </a:pPr>
                      <a:r>
                        <a:rPr lang="en-GB" sz="900" dirty="0">
                          <a:effectLst/>
                          <a:latin typeface="Times New Roman" panose="02020603050405020304" pitchFamily="18" charset="0"/>
                          <a:cs typeface="Times New Roman" panose="02020603050405020304" pitchFamily="18" charset="0"/>
                        </a:rPr>
                        <a:t> </a:t>
                      </a:r>
                      <a:endParaRPr lang="tr-TR" sz="9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631" marR="8722" marT="10551" marB="0" anchor="ctr"/>
                </a:tc>
                <a:tc vMerge="1">
                  <a:txBody>
                    <a:bodyPr/>
                    <a:lstStyle/>
                    <a:p>
                      <a:endParaRPr lang="tr-TR"/>
                    </a:p>
                  </a:txBody>
                  <a:tcPr/>
                </a:tc>
                <a:tc vMerge="1">
                  <a:txBody>
                    <a:bodyPr/>
                    <a:lstStyle/>
                    <a:p>
                      <a:endParaRPr lang="tr-TR"/>
                    </a:p>
                  </a:txBody>
                  <a:tcPr/>
                </a:tc>
                <a:tc>
                  <a:txBody>
                    <a:bodyPr/>
                    <a:lstStyle/>
                    <a:p>
                      <a:pPr>
                        <a:lnSpc>
                          <a:spcPct val="107000"/>
                        </a:lnSpc>
                      </a:pPr>
                      <a:r>
                        <a:rPr lang="en-GB" sz="1000" dirty="0" err="1">
                          <a:effectLst/>
                        </a:rPr>
                        <a:t>Dış</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631" marR="8722" marT="10551" marB="0" anchor="ctr"/>
                </a:tc>
                <a:tc>
                  <a:txBody>
                    <a:bodyPr/>
                    <a:lstStyle/>
                    <a:p>
                      <a:pPr>
                        <a:lnSpc>
                          <a:spcPct val="107000"/>
                        </a:lnSpc>
                      </a:pPr>
                      <a:r>
                        <a:rPr lang="en-GB" sz="1000" dirty="0" err="1">
                          <a:effectLst/>
                        </a:rPr>
                        <a:t>Toplam</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631" marR="8722" marT="10551" marB="0" anchor="ctr"/>
                </a:tc>
                <a:tc>
                  <a:txBody>
                    <a:bodyPr/>
                    <a:lstStyle/>
                    <a:p>
                      <a:pPr>
                        <a:lnSpc>
                          <a:spcPct val="107000"/>
                        </a:lnSpc>
                      </a:pPr>
                      <a:r>
                        <a:rPr lang="en-GB" sz="1000" dirty="0" err="1">
                          <a:effectLst/>
                        </a:rPr>
                        <a:t>Dış</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631" marR="8722" marT="10551" marB="0" anchor="ctr"/>
                </a:tc>
                <a:tc>
                  <a:txBody>
                    <a:bodyPr/>
                    <a:lstStyle/>
                    <a:p>
                      <a:pPr>
                        <a:lnSpc>
                          <a:spcPct val="107000"/>
                        </a:lnSpc>
                      </a:pPr>
                      <a:r>
                        <a:rPr lang="en-GB" sz="1000" dirty="0" err="1">
                          <a:effectLst/>
                        </a:rPr>
                        <a:t>Toplam</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631" marR="8722" marT="10551" marB="0" anchor="ctr"/>
                </a:tc>
                <a:tc>
                  <a:txBody>
                    <a:bodyPr/>
                    <a:lstStyle/>
                    <a:p>
                      <a:pPr>
                        <a:lnSpc>
                          <a:spcPct val="107000"/>
                        </a:lnSpc>
                      </a:pPr>
                      <a:r>
                        <a:rPr lang="en-GB" sz="1000">
                          <a:effectLst/>
                        </a:rPr>
                        <a:t>Dış</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631" marR="8722" marT="10551" marB="0" anchor="ctr"/>
                </a:tc>
                <a:tc>
                  <a:txBody>
                    <a:bodyPr/>
                    <a:lstStyle/>
                    <a:p>
                      <a:pPr>
                        <a:lnSpc>
                          <a:spcPct val="107000"/>
                        </a:lnSpc>
                      </a:pPr>
                      <a:r>
                        <a:rPr lang="en-GB" sz="1000" dirty="0" err="1">
                          <a:effectLst/>
                        </a:rPr>
                        <a:t>Toplam</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631" marR="8722" marT="10551" marB="0" anchor="ctr"/>
                </a:tc>
                <a:tc vMerge="1">
                  <a:txBody>
                    <a:bodyPr/>
                    <a:lstStyle/>
                    <a:p>
                      <a:pPr>
                        <a:lnSpc>
                          <a:spcPct val="107000"/>
                        </a:lnSpc>
                      </a:pPr>
                      <a:r>
                        <a:rPr lang="en-GB" sz="900" dirty="0">
                          <a:effectLst/>
                        </a:rPr>
                        <a:t> </a:t>
                      </a:r>
                      <a:endParaRPr lang="tr-TR" sz="900" dirty="0">
                        <a:effectLst/>
                        <a:latin typeface="Times New Roman" panose="02020603050405020304" pitchFamily="18" charset="0"/>
                        <a:ea typeface="Times New Roman" panose="02020603050405020304" pitchFamily="18" charset="0"/>
                      </a:endParaRPr>
                    </a:p>
                  </a:txBody>
                  <a:tcPr marL="14631" marR="8722" marT="10551" marB="0" anchor="ctr"/>
                </a:tc>
                <a:extLst>
                  <a:ext uri="{0D108BD9-81ED-4DB2-BD59-A6C34878D82A}">
                    <a16:rowId xmlns:a16="http://schemas.microsoft.com/office/drawing/2014/main" val="766549303"/>
                  </a:ext>
                </a:extLst>
              </a:tr>
              <a:tr h="385288">
                <a:tc>
                  <a:txBody>
                    <a:bodyPr/>
                    <a:lstStyle/>
                    <a:p>
                      <a:pPr algn="ctr">
                        <a:lnSpc>
                          <a:spcPct val="107000"/>
                        </a:lnSpc>
                      </a:pPr>
                      <a:r>
                        <a:rPr lang="en-GB" sz="1000">
                          <a:effectLst/>
                        </a:rPr>
                        <a:t>2022</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631" marR="8722" marT="10551" marB="0" anchor="ctr"/>
                </a:tc>
                <a:tc>
                  <a:txBody>
                    <a:bodyPr/>
                    <a:lstStyle/>
                    <a:p>
                      <a:pPr algn="ctr">
                        <a:lnSpc>
                          <a:spcPct val="107000"/>
                        </a:lnSpc>
                      </a:pPr>
                      <a:r>
                        <a:rPr lang="en-GB" sz="1000">
                          <a:effectLst/>
                        </a:rPr>
                        <a:t>63.900.000,00 ₺</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631" marR="8722" marT="10551" marB="0" anchor="ctr"/>
                </a:tc>
                <a:tc>
                  <a:txBody>
                    <a:bodyPr/>
                    <a:lstStyle/>
                    <a:p>
                      <a:pPr algn="ctr">
                        <a:lnSpc>
                          <a:spcPct val="107000"/>
                        </a:lnSpc>
                      </a:pPr>
                      <a:r>
                        <a:rPr lang="en-GB" sz="1000" dirty="0">
                          <a:effectLst/>
                        </a:rPr>
                        <a:t>9.095.986,58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631" marR="8722" marT="10551" marB="0" anchor="ctr"/>
                </a:tc>
                <a:tc>
                  <a:txBody>
                    <a:bodyPr/>
                    <a:lstStyle/>
                    <a:p>
                      <a:pPr algn="ctr">
                        <a:lnSpc>
                          <a:spcPct val="107000"/>
                        </a:lnSpc>
                      </a:pPr>
                      <a:r>
                        <a:rPr lang="en-GB" sz="1000" dirty="0">
                          <a:effectLst/>
                        </a:rPr>
                        <a:t>-</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631" marR="8722" marT="10551" marB="0" anchor="ctr"/>
                </a:tc>
                <a:tc>
                  <a:txBody>
                    <a:bodyPr/>
                    <a:lstStyle/>
                    <a:p>
                      <a:pPr algn="ctr">
                        <a:lnSpc>
                          <a:spcPct val="107000"/>
                        </a:lnSpc>
                      </a:pPr>
                      <a:r>
                        <a:rPr lang="en-GB" sz="1000" dirty="0">
                          <a:effectLst/>
                        </a:rPr>
                        <a:t>18.000.000,00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631" marR="8722" marT="10551" marB="0" anchor="ctr"/>
                </a:tc>
                <a:tc>
                  <a:txBody>
                    <a:bodyPr/>
                    <a:lstStyle/>
                    <a:p>
                      <a:pPr algn="ctr">
                        <a:lnSpc>
                          <a:spcPct val="107000"/>
                        </a:lnSpc>
                      </a:pPr>
                      <a:r>
                        <a:rPr lang="en-GB" sz="1000" dirty="0">
                          <a:effectLst/>
                        </a:rPr>
                        <a:t>-</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631" marR="8722" marT="10551" marB="0" anchor="ctr"/>
                </a:tc>
                <a:tc>
                  <a:txBody>
                    <a:bodyPr/>
                    <a:lstStyle/>
                    <a:p>
                      <a:pPr algn="ctr">
                        <a:lnSpc>
                          <a:spcPct val="107000"/>
                        </a:lnSpc>
                      </a:pPr>
                      <a:r>
                        <a:rPr lang="en-GB" sz="1000" dirty="0">
                          <a:effectLst/>
                        </a:rPr>
                        <a:t>2.885.000,00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631" marR="8722" marT="10551" marB="0" anchor="ctr"/>
                </a:tc>
                <a:tc>
                  <a:txBody>
                    <a:bodyPr/>
                    <a:lstStyle/>
                    <a:p>
                      <a:pPr algn="ctr">
                        <a:lnSpc>
                          <a:spcPct val="107000"/>
                        </a:lnSpc>
                      </a:pPr>
                      <a:r>
                        <a:rPr lang="en-GB" sz="1000" dirty="0">
                          <a:effectLst/>
                        </a:rPr>
                        <a:t>-</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631" marR="8722" marT="10551" marB="0" anchor="ctr"/>
                </a:tc>
                <a:tc>
                  <a:txBody>
                    <a:bodyPr/>
                    <a:lstStyle/>
                    <a:p>
                      <a:pPr algn="ctr">
                        <a:lnSpc>
                          <a:spcPct val="107000"/>
                        </a:lnSpc>
                      </a:pPr>
                      <a:r>
                        <a:rPr lang="en-GB" sz="1000" dirty="0">
                          <a:effectLst/>
                        </a:rPr>
                        <a:t>2.883.836,60 ₺.</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631" marR="8722" marT="10551" marB="0" anchor="ctr"/>
                </a:tc>
                <a:tc>
                  <a:txBody>
                    <a:bodyPr/>
                    <a:lstStyle/>
                    <a:p>
                      <a:pPr algn="ctr">
                        <a:lnSpc>
                          <a:spcPct val="107000"/>
                        </a:lnSpc>
                      </a:pPr>
                      <a:r>
                        <a:rPr lang="en-GB" sz="1000" dirty="0">
                          <a:effectLst/>
                        </a:rPr>
                        <a:t>13</a:t>
                      </a:r>
                      <a:endParaRPr lang="tr-TR"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4631" marR="8722" marT="10551" marB="0" anchor="ctr"/>
                </a:tc>
                <a:extLst>
                  <a:ext uri="{0D108BD9-81ED-4DB2-BD59-A6C34878D82A}">
                    <a16:rowId xmlns:a16="http://schemas.microsoft.com/office/drawing/2014/main" val="488545421"/>
                  </a:ext>
                </a:extLst>
              </a:tr>
              <a:tr h="2711055">
                <a:tc gridSpan="10">
                  <a:txBody>
                    <a:bodyPr/>
                    <a:lstStyle/>
                    <a:p>
                      <a:pPr algn="just">
                        <a:lnSpc>
                          <a:spcPct val="150000"/>
                        </a:lnSpc>
                        <a:tabLst>
                          <a:tab pos="775970" algn="ctr"/>
                          <a:tab pos="1456690" algn="ctr"/>
                          <a:tab pos="1957705" algn="ctr"/>
                          <a:tab pos="2429510" algn="ctr"/>
                          <a:tab pos="3046095" algn="ctr"/>
                          <a:tab pos="3517900" algn="ctr"/>
                          <a:tab pos="4076700" algn="ctr"/>
                          <a:tab pos="4549775" algn="ctr"/>
                          <a:tab pos="5316855" algn="ctr"/>
                        </a:tabLst>
                      </a:pPr>
                      <a:r>
                        <a:rPr lang="en-GB" sz="1400" b="0" u="sng" dirty="0" err="1">
                          <a:solidFill>
                            <a:schemeClr val="tx1"/>
                          </a:solidFill>
                          <a:effectLst/>
                          <a:latin typeface="Times New Roman" panose="02020603050405020304" pitchFamily="18" charset="0"/>
                          <a:cs typeface="Times New Roman" panose="02020603050405020304" pitchFamily="18" charset="0"/>
                        </a:rPr>
                        <a:t>Açıklama</a:t>
                      </a:r>
                      <a:r>
                        <a:rPr lang="en-GB" sz="1400" b="0" u="sng" dirty="0">
                          <a:solidFill>
                            <a:schemeClr val="tx1"/>
                          </a:solidFill>
                          <a:effectLst/>
                          <a:latin typeface="Times New Roman" panose="02020603050405020304" pitchFamily="18" charset="0"/>
                          <a:cs typeface="Times New Roman" panose="02020603050405020304" pitchFamily="18" charset="0"/>
                        </a:rPr>
                        <a:t>:</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Cumhurbaşkanlığı</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Strateji</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ve</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Bütçe</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Başkanlığının</a:t>
                      </a:r>
                      <a:r>
                        <a:rPr lang="en-GB" sz="1400" b="0" dirty="0">
                          <a:solidFill>
                            <a:schemeClr val="tx1"/>
                          </a:solidFill>
                          <a:effectLst/>
                          <a:latin typeface="Times New Roman" panose="02020603050405020304" pitchFamily="18" charset="0"/>
                          <a:cs typeface="Times New Roman" panose="02020603050405020304" pitchFamily="18" charset="0"/>
                        </a:rPr>
                        <a:t> 2022 </a:t>
                      </a:r>
                      <a:r>
                        <a:rPr lang="en-GB" sz="1400" b="0" dirty="0" err="1">
                          <a:solidFill>
                            <a:schemeClr val="tx1"/>
                          </a:solidFill>
                          <a:effectLst/>
                          <a:latin typeface="Times New Roman" panose="02020603050405020304" pitchFamily="18" charset="0"/>
                          <a:cs typeface="Times New Roman" panose="02020603050405020304" pitchFamily="18" charset="0"/>
                        </a:rPr>
                        <a:t>Yılı</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Yatırım</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Programının</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Uygulanması</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ve</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İzlenmesine</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Dair</a:t>
                      </a:r>
                      <a:r>
                        <a:rPr lang="en-GB" sz="1400" b="0" dirty="0">
                          <a:solidFill>
                            <a:schemeClr val="tx1"/>
                          </a:solidFill>
                          <a:effectLst/>
                          <a:latin typeface="Times New Roman" panose="02020603050405020304" pitchFamily="18" charset="0"/>
                          <a:cs typeface="Times New Roman" panose="02020603050405020304" pitchFamily="18" charset="0"/>
                        </a:rPr>
                        <a:t> 5123 </a:t>
                      </a:r>
                      <a:r>
                        <a:rPr lang="en-GB" sz="1400" b="0" dirty="0" err="1">
                          <a:solidFill>
                            <a:schemeClr val="tx1"/>
                          </a:solidFill>
                          <a:effectLst/>
                          <a:latin typeface="Times New Roman" panose="02020603050405020304" pitchFamily="18" charset="0"/>
                          <a:cs typeface="Times New Roman" panose="02020603050405020304" pitchFamily="18" charset="0"/>
                        </a:rPr>
                        <a:t>Kararı</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gereğince</a:t>
                      </a:r>
                      <a:r>
                        <a:rPr lang="en-GB" sz="1400" b="0" dirty="0">
                          <a:solidFill>
                            <a:schemeClr val="tx1"/>
                          </a:solidFill>
                          <a:effectLst/>
                          <a:latin typeface="Times New Roman" panose="02020603050405020304" pitchFamily="18" charset="0"/>
                          <a:cs typeface="Times New Roman" panose="02020603050405020304" pitchFamily="18" charset="0"/>
                        </a:rPr>
                        <a:t>; 15 </a:t>
                      </a:r>
                      <a:r>
                        <a:rPr lang="en-GB" sz="1400" b="0" dirty="0" err="1">
                          <a:solidFill>
                            <a:schemeClr val="tx1"/>
                          </a:solidFill>
                          <a:effectLst/>
                          <a:latin typeface="Times New Roman" panose="02020603050405020304" pitchFamily="18" charset="0"/>
                          <a:cs typeface="Times New Roman" panose="02020603050405020304" pitchFamily="18" charset="0"/>
                        </a:rPr>
                        <a:t>Ocak</a:t>
                      </a:r>
                      <a:r>
                        <a:rPr lang="en-GB" sz="1400" b="0" dirty="0">
                          <a:solidFill>
                            <a:schemeClr val="tx1"/>
                          </a:solidFill>
                          <a:effectLst/>
                          <a:latin typeface="Times New Roman" panose="02020603050405020304" pitchFamily="18" charset="0"/>
                          <a:cs typeface="Times New Roman" panose="02020603050405020304" pitchFamily="18" charset="0"/>
                        </a:rPr>
                        <a:t> 2022 </a:t>
                      </a:r>
                      <a:r>
                        <a:rPr lang="en-GB" sz="1400" b="0" dirty="0" err="1">
                          <a:solidFill>
                            <a:schemeClr val="tx1"/>
                          </a:solidFill>
                          <a:effectLst/>
                          <a:latin typeface="Times New Roman" panose="02020603050405020304" pitchFamily="18" charset="0"/>
                          <a:cs typeface="Times New Roman" panose="02020603050405020304" pitchFamily="18" charset="0"/>
                        </a:rPr>
                        <a:t>tarih</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ve</a:t>
                      </a:r>
                      <a:r>
                        <a:rPr lang="en-GB" sz="1400" b="0" dirty="0">
                          <a:solidFill>
                            <a:schemeClr val="tx1"/>
                          </a:solidFill>
                          <a:effectLst/>
                          <a:latin typeface="Times New Roman" panose="02020603050405020304" pitchFamily="18" charset="0"/>
                          <a:cs typeface="Times New Roman" panose="02020603050405020304" pitchFamily="18" charset="0"/>
                        </a:rPr>
                        <a:t> 31720 (</a:t>
                      </a:r>
                      <a:r>
                        <a:rPr lang="en-GB" sz="1400" b="0" dirty="0" err="1">
                          <a:solidFill>
                            <a:schemeClr val="tx1"/>
                          </a:solidFill>
                          <a:effectLst/>
                          <a:latin typeface="Times New Roman" panose="02020603050405020304" pitchFamily="18" charset="0"/>
                          <a:cs typeface="Times New Roman" panose="02020603050405020304" pitchFamily="18" charset="0"/>
                        </a:rPr>
                        <a:t>Mükerrer</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sayılı</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resmi</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gazetede</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yayımlanan</a:t>
                      </a:r>
                      <a:r>
                        <a:rPr lang="en-GB" sz="1400" b="0" dirty="0">
                          <a:solidFill>
                            <a:schemeClr val="tx1"/>
                          </a:solidFill>
                          <a:effectLst/>
                          <a:latin typeface="Times New Roman" panose="02020603050405020304" pitchFamily="18" charset="0"/>
                          <a:cs typeface="Times New Roman" panose="02020603050405020304" pitchFamily="18" charset="0"/>
                        </a:rPr>
                        <a:t> “2022 </a:t>
                      </a:r>
                      <a:r>
                        <a:rPr lang="en-GB" sz="1400" b="0" dirty="0" err="1">
                          <a:solidFill>
                            <a:schemeClr val="tx1"/>
                          </a:solidFill>
                          <a:effectLst/>
                          <a:latin typeface="Times New Roman" panose="02020603050405020304" pitchFamily="18" charset="0"/>
                          <a:cs typeface="Times New Roman" panose="02020603050405020304" pitchFamily="18" charset="0"/>
                        </a:rPr>
                        <a:t>Yılı</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Yatırım</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Programının</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Kabulü</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ve</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Uygulanmasına</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Dair</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Karar</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gereğince</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Bolu</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Abant</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İzzet</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Baysal</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Üniversitesi</a:t>
                      </a:r>
                      <a:r>
                        <a:rPr lang="en-GB" sz="1400" b="0" dirty="0">
                          <a:solidFill>
                            <a:schemeClr val="tx1"/>
                          </a:solidFill>
                          <a:effectLst/>
                          <a:latin typeface="Times New Roman" panose="02020603050405020304" pitchFamily="18" charset="0"/>
                          <a:cs typeface="Times New Roman" panose="02020603050405020304" pitchFamily="18" charset="0"/>
                        </a:rPr>
                        <a:t> 2022 </a:t>
                      </a:r>
                      <a:r>
                        <a:rPr lang="en-GB" sz="1400" b="0" dirty="0" err="1">
                          <a:solidFill>
                            <a:schemeClr val="tx1"/>
                          </a:solidFill>
                          <a:effectLst/>
                          <a:latin typeface="Times New Roman" panose="02020603050405020304" pitchFamily="18" charset="0"/>
                          <a:cs typeface="Times New Roman" panose="02020603050405020304" pitchFamily="18" charset="0"/>
                        </a:rPr>
                        <a:t>yılı</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yatırım</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programında</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yer</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alan</a:t>
                      </a:r>
                      <a:r>
                        <a:rPr lang="en-GB" sz="1400" b="0" dirty="0">
                          <a:solidFill>
                            <a:schemeClr val="tx1"/>
                          </a:solidFill>
                          <a:effectLst/>
                          <a:latin typeface="Times New Roman" panose="02020603050405020304" pitchFamily="18" charset="0"/>
                          <a:cs typeface="Times New Roman" panose="02020603050405020304" pitchFamily="18" charset="0"/>
                        </a:rPr>
                        <a:t> 2005H03-732 </a:t>
                      </a:r>
                      <a:r>
                        <a:rPr lang="en-GB" sz="1400" b="0" dirty="0" err="1">
                          <a:solidFill>
                            <a:schemeClr val="tx1"/>
                          </a:solidFill>
                          <a:effectLst/>
                          <a:latin typeface="Times New Roman" panose="02020603050405020304" pitchFamily="18" charset="0"/>
                          <a:cs typeface="Times New Roman" panose="02020603050405020304" pitchFamily="18" charset="0"/>
                        </a:rPr>
                        <a:t>proje</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numaralı</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Derslik</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ve</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Merkezi</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Birimler</a:t>
                      </a:r>
                      <a:r>
                        <a:rPr lang="en-GB" sz="1400" b="0" dirty="0">
                          <a:solidFill>
                            <a:schemeClr val="tx1"/>
                          </a:solidFill>
                          <a:effectLst/>
                          <a:latin typeface="Times New Roman" panose="02020603050405020304" pitchFamily="18" charset="0"/>
                          <a:cs typeface="Times New Roman" panose="02020603050405020304" pitchFamily="18" charset="0"/>
                        </a:rPr>
                        <a:t> ana </a:t>
                      </a:r>
                      <a:r>
                        <a:rPr lang="en-GB" sz="1400" b="0" dirty="0" err="1">
                          <a:solidFill>
                            <a:schemeClr val="tx1"/>
                          </a:solidFill>
                          <a:effectLst/>
                          <a:latin typeface="Times New Roman" panose="02020603050405020304" pitchFamily="18" charset="0"/>
                          <a:cs typeface="Times New Roman" panose="02020603050405020304" pitchFamily="18" charset="0"/>
                        </a:rPr>
                        <a:t>projesinin</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altında</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yayımlanan</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Merkezi</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Derslik</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Projesinde</a:t>
                      </a:r>
                      <a:r>
                        <a:rPr lang="en-GB" sz="1400" b="0" dirty="0">
                          <a:solidFill>
                            <a:schemeClr val="tx1"/>
                          </a:solidFill>
                          <a:effectLst/>
                          <a:latin typeface="Times New Roman" panose="02020603050405020304" pitchFamily="18" charset="0"/>
                          <a:cs typeface="Times New Roman" panose="02020603050405020304" pitchFamily="18" charset="0"/>
                        </a:rPr>
                        <a:t> </a:t>
                      </a:r>
                      <a:r>
                        <a:rPr lang="tr-TR" sz="1400" b="0" dirty="0">
                          <a:solidFill>
                            <a:schemeClr val="tx1"/>
                          </a:solidFill>
                          <a:effectLst/>
                          <a:latin typeface="Times New Roman" panose="02020603050405020304" pitchFamily="18" charset="0"/>
                          <a:cs typeface="Times New Roman" panose="02020603050405020304" pitchFamily="18" charset="0"/>
                        </a:rPr>
                        <a:t>A, B, C ve F Blokları temel betonarme imalatları tamamlanmıştır. D, E ve G blokları temel yalıtımları koruma betonları tamamlanmıştır. </a:t>
                      </a:r>
                    </a:p>
                  </a:txBody>
                  <a:tcPr marL="14631" marR="8722" marT="10551"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088667353"/>
                  </a:ext>
                </a:extLst>
              </a:tr>
            </a:tbl>
          </a:graphicData>
        </a:graphic>
      </p:graphicFrame>
      <p:pic>
        <p:nvPicPr>
          <p:cNvPr id="10241" name="Picture 1">
            <a:extLst>
              <a:ext uri="{FF2B5EF4-FFF2-40B4-BE49-F238E27FC236}">
                <a16:creationId xmlns:a16="http://schemas.microsoft.com/office/drawing/2014/main" id="{7BAC07FF-D45C-4E99-BC9B-3A9D0A6D13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7751" b="22148"/>
          <a:stretch>
            <a:fillRect/>
          </a:stretch>
        </p:blipFill>
        <p:spPr bwMode="auto">
          <a:xfrm>
            <a:off x="8470232" y="376766"/>
            <a:ext cx="3529493" cy="1790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 name="Picture 2">
            <a:extLst>
              <a:ext uri="{FF2B5EF4-FFF2-40B4-BE49-F238E27FC236}">
                <a16:creationId xmlns:a16="http://schemas.microsoft.com/office/drawing/2014/main" id="{CE948B94-119B-4DE5-B444-D99668B0FC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0232" y="2277637"/>
            <a:ext cx="3529493" cy="2811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0265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a:extLst>
              <a:ext uri="{FF2B5EF4-FFF2-40B4-BE49-F238E27FC236}">
                <a16:creationId xmlns:a16="http://schemas.microsoft.com/office/drawing/2014/main" id="{1132CDA9-7203-4CF9-A410-2FB7002E1549}"/>
              </a:ext>
            </a:extLst>
          </p:cNvPr>
          <p:cNvSpPr txBox="1">
            <a:spLocks noGrp="1"/>
          </p:cNvSpPr>
          <p:nvPr>
            <p:ph idx="1"/>
          </p:nvPr>
        </p:nvSpPr>
        <p:spPr>
          <a:xfrm>
            <a:off x="926432" y="613610"/>
            <a:ext cx="10912642" cy="5532092"/>
          </a:xfrm>
          <a:prstGeom prst="rect">
            <a:avLst/>
          </a:prstGeom>
          <a:noFill/>
        </p:spPr>
        <p:txBody>
          <a:bodyPr wrap="square">
            <a:spAutoFit/>
          </a:bodyPr>
          <a:lstStyle/>
          <a:p>
            <a:pPr marL="0" indent="0" algn="just">
              <a:lnSpc>
                <a:spcPct val="150000"/>
              </a:lnSpc>
              <a:buNone/>
              <a:tabLst>
                <a:tab pos="775970" algn="ctr"/>
                <a:tab pos="1456690" algn="ctr"/>
                <a:tab pos="1957705" algn="ctr"/>
                <a:tab pos="2429510" algn="ctr"/>
                <a:tab pos="3046095" algn="ctr"/>
                <a:tab pos="3517900" algn="ctr"/>
                <a:tab pos="4076700" algn="ctr"/>
                <a:tab pos="4549775" algn="ctr"/>
                <a:tab pos="5316855" algn="ctr"/>
              </a:tabLst>
            </a:pPr>
            <a:r>
              <a:rPr lang="en-GB" sz="1400" dirty="0">
                <a:latin typeface="Times New Roman" panose="02020603050405020304" pitchFamily="18" charset="0"/>
                <a:cs typeface="Times New Roman" panose="02020603050405020304" pitchFamily="18" charset="0"/>
              </a:rPr>
              <a:t>29.29.2021 </a:t>
            </a:r>
            <a:r>
              <a:rPr lang="en-GB" sz="1400" dirty="0" err="1">
                <a:latin typeface="Times New Roman" panose="02020603050405020304" pitchFamily="18" charset="0"/>
                <a:cs typeface="Times New Roman" panose="02020603050405020304" pitchFamily="18" charset="0"/>
              </a:rPr>
              <a:t>tarihinde</a:t>
            </a:r>
            <a:r>
              <a:rPr lang="en-GB" sz="1400" dirty="0">
                <a:latin typeface="Times New Roman" panose="02020603050405020304" pitchFamily="18" charset="0"/>
                <a:cs typeface="Times New Roman" panose="02020603050405020304" pitchFamily="18" charset="0"/>
              </a:rPr>
              <a:t> 40.700.000,00 TL </a:t>
            </a:r>
            <a:r>
              <a:rPr lang="en-GB" sz="1400" dirty="0" err="1">
                <a:latin typeface="Times New Roman" panose="02020603050405020304" pitchFamily="18" charset="0"/>
                <a:cs typeface="Times New Roman" panose="02020603050405020304" pitchFamily="18" charset="0"/>
              </a:rPr>
              <a:t>sözleşme</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bedeli</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ile</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yapılan</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ihalede</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Mayıs</a:t>
            </a:r>
            <a:r>
              <a:rPr lang="en-GB" sz="1400" dirty="0">
                <a:latin typeface="Times New Roman" panose="02020603050405020304" pitchFamily="18" charset="0"/>
                <a:cs typeface="Times New Roman" panose="02020603050405020304" pitchFamily="18" charset="0"/>
              </a:rPr>
              <a:t> 2022 </a:t>
            </a:r>
            <a:r>
              <a:rPr lang="en-GB" sz="1400" dirty="0" err="1">
                <a:latin typeface="Times New Roman" panose="02020603050405020304" pitchFamily="18" charset="0"/>
                <a:cs typeface="Times New Roman" panose="02020603050405020304" pitchFamily="18" charset="0"/>
              </a:rPr>
              <a:t>sonu</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itibariyle</a:t>
            </a:r>
            <a:r>
              <a:rPr lang="en-GB" sz="1400" dirty="0">
                <a:latin typeface="Times New Roman" panose="02020603050405020304" pitchFamily="18" charset="0"/>
                <a:cs typeface="Times New Roman" panose="02020603050405020304" pitchFamily="18" charset="0"/>
              </a:rPr>
              <a:t> 2.883.836,60 TL </a:t>
            </a:r>
            <a:r>
              <a:rPr lang="en-GB" sz="1400" dirty="0" err="1">
                <a:latin typeface="Times New Roman" panose="02020603050405020304" pitchFamily="18" charset="0"/>
                <a:cs typeface="Times New Roman" panose="02020603050405020304" pitchFamily="18" charset="0"/>
              </a:rPr>
              <a:t>harcama</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yapılarak</a:t>
            </a:r>
            <a:r>
              <a:rPr lang="en-GB" sz="1400" dirty="0">
                <a:latin typeface="Times New Roman" panose="02020603050405020304" pitchFamily="18" charset="0"/>
                <a:cs typeface="Times New Roman" panose="02020603050405020304" pitchFamily="18" charset="0"/>
              </a:rPr>
              <a:t> 13.05.2022 </a:t>
            </a:r>
            <a:r>
              <a:rPr lang="en-GB" sz="1400" dirty="0" err="1">
                <a:latin typeface="Times New Roman" panose="02020603050405020304" pitchFamily="18" charset="0"/>
                <a:cs typeface="Times New Roman" panose="02020603050405020304" pitchFamily="18" charset="0"/>
              </a:rPr>
              <a:t>tarih</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ve</a:t>
            </a:r>
            <a:r>
              <a:rPr lang="en-GB" sz="1400" dirty="0">
                <a:latin typeface="Times New Roman" panose="02020603050405020304" pitchFamily="18" charset="0"/>
                <a:cs typeface="Times New Roman" panose="02020603050405020304" pitchFamily="18" charset="0"/>
              </a:rPr>
              <a:t> 31834</a:t>
            </a:r>
            <a:r>
              <a:rPr lang="tr-TR"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sayılı</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Resmi</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Gazetede</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yayımlanan</a:t>
            </a:r>
            <a:r>
              <a:rPr lang="en-GB" sz="1400" dirty="0">
                <a:latin typeface="Times New Roman" panose="02020603050405020304" pitchFamily="18" charset="0"/>
                <a:cs typeface="Times New Roman" panose="02020603050405020304" pitchFamily="18" charset="0"/>
              </a:rPr>
              <a:t> “4735 </a:t>
            </a:r>
            <a:r>
              <a:rPr lang="en-GB" sz="1400" dirty="0" err="1">
                <a:latin typeface="Times New Roman" panose="02020603050405020304" pitchFamily="18" charset="0"/>
                <a:cs typeface="Times New Roman" panose="02020603050405020304" pitchFamily="18" charset="0"/>
              </a:rPr>
              <a:t>Sayılı</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Kamu</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İhale</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Sözleşmeleri</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Kanununa</a:t>
            </a:r>
            <a:r>
              <a:rPr lang="tr-TR"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Eklenen</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Geçici</a:t>
            </a:r>
            <a:r>
              <a:rPr lang="en-GB" sz="1400" dirty="0">
                <a:latin typeface="Times New Roman" panose="02020603050405020304" pitchFamily="18" charset="0"/>
                <a:cs typeface="Times New Roman" panose="02020603050405020304" pitchFamily="18" charset="0"/>
              </a:rPr>
              <a:t> 6. </a:t>
            </a:r>
            <a:r>
              <a:rPr lang="en-GB" sz="1400" dirty="0" err="1">
                <a:latin typeface="Times New Roman" panose="02020603050405020304" pitchFamily="18" charset="0"/>
                <a:cs typeface="Times New Roman" panose="02020603050405020304" pitchFamily="18" charset="0"/>
              </a:rPr>
              <a:t>Maddesinde</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belirtilen</a:t>
            </a:r>
            <a:r>
              <a:rPr lang="tr-TR" sz="1400" dirty="0">
                <a:latin typeface="Times New Roman" panose="02020603050405020304" pitchFamily="18" charset="0"/>
                <a:cs typeface="Times New Roman" panose="02020603050405020304" pitchFamily="18" charset="0"/>
              </a:rPr>
              <a:t> </a:t>
            </a:r>
            <a:r>
              <a:rPr lang="en-GB" sz="1400" dirty="0">
                <a:latin typeface="Times New Roman" panose="02020603050405020304" pitchFamily="18" charset="0"/>
                <a:cs typeface="Times New Roman" panose="02020603050405020304" pitchFamily="18" charset="0"/>
              </a:rPr>
              <a:t>“… (3) 01/01/2022 </a:t>
            </a:r>
            <a:r>
              <a:rPr lang="en-GB" sz="1400" dirty="0" err="1">
                <a:latin typeface="Times New Roman" panose="02020603050405020304" pitchFamily="18" charset="0"/>
                <a:cs typeface="Times New Roman" panose="02020603050405020304" pitchFamily="18" charset="0"/>
              </a:rPr>
              <a:t>tarihinden</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önce</a:t>
            </a:r>
            <a:r>
              <a:rPr lang="en-GB" sz="1400" dirty="0">
                <a:latin typeface="Times New Roman" panose="02020603050405020304" pitchFamily="18" charset="0"/>
                <a:cs typeface="Times New Roman" panose="02020603050405020304" pitchFamily="18" charset="0"/>
              </a:rPr>
              <a:t> 4734 </a:t>
            </a:r>
            <a:r>
              <a:rPr lang="en-GB" sz="1400" dirty="0" err="1">
                <a:latin typeface="Times New Roman" panose="02020603050405020304" pitchFamily="18" charset="0"/>
                <a:cs typeface="Times New Roman" panose="02020603050405020304" pitchFamily="18" charset="0"/>
              </a:rPr>
              <a:t>Sayılı</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Kanuna</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göre</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ihale</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edilen</a:t>
            </a:r>
            <a:r>
              <a:rPr lang="en-GB" sz="1400" dirty="0">
                <a:latin typeface="Times New Roman" panose="02020603050405020304" pitchFamily="18" charset="0"/>
                <a:cs typeface="Times New Roman" panose="02020603050405020304" pitchFamily="18" charset="0"/>
              </a:rPr>
              <a:t> mal </a:t>
            </a:r>
            <a:r>
              <a:rPr lang="en-GB" sz="1400" dirty="0" err="1">
                <a:latin typeface="Times New Roman" panose="02020603050405020304" pitchFamily="18" charset="0"/>
                <a:cs typeface="Times New Roman" panose="02020603050405020304" pitchFamily="18" charset="0"/>
              </a:rPr>
              <a:t>ve</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hizmet</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alımları</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ile</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yapım</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işlerine</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ilişkin</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Türk</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lirası</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üzerinden</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yapılan</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ve</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bu</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maddenin</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yürürlüğe</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girdiği</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tarih</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itibarıyla</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devam</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eden</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sözleşmelerden</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bu</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maddenin</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yürürlüğe</a:t>
            </a:r>
            <a:r>
              <a:rPr lang="en-GB" sz="1400" dirty="0">
                <a:latin typeface="Times New Roman" panose="02020603050405020304" pitchFamily="18" charset="0"/>
                <a:cs typeface="Times New Roman" panose="02020603050405020304" pitchFamily="18" charset="0"/>
              </a:rPr>
              <a:t> </a:t>
            </a:r>
            <a:r>
              <a:rPr lang="en-GB" sz="1400" dirty="0" err="1">
                <a:latin typeface="Times New Roman" panose="02020603050405020304" pitchFamily="18" charset="0"/>
                <a:cs typeface="Times New Roman" panose="02020603050405020304" pitchFamily="18" charset="0"/>
              </a:rPr>
              <a:t>girdiği</a:t>
            </a:r>
            <a:r>
              <a:rPr lang="en-GB" sz="1400" dirty="0">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tarih</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itibarıyla</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gerçekleşme</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orası</a:t>
            </a:r>
            <a:r>
              <a:rPr lang="en-GB" sz="1400" dirty="0">
                <a:effectLst/>
                <a:latin typeface="Times New Roman" panose="02020603050405020304" pitchFamily="18" charset="0"/>
                <a:cs typeface="Times New Roman" panose="02020603050405020304" pitchFamily="18" charset="0"/>
              </a:rPr>
              <a:t> ilk </a:t>
            </a:r>
            <a:r>
              <a:rPr lang="en-GB" sz="1400" dirty="0" err="1">
                <a:effectLst/>
                <a:latin typeface="Times New Roman" panose="02020603050405020304" pitchFamily="18" charset="0"/>
                <a:cs typeface="Times New Roman" panose="02020603050405020304" pitchFamily="18" charset="0"/>
              </a:rPr>
              <a:t>sözleşme</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bedelinin</a:t>
            </a:r>
            <a:r>
              <a:rPr lang="en-GB" sz="1400" dirty="0">
                <a:effectLst/>
                <a:latin typeface="Times New Roman" panose="02020603050405020304" pitchFamily="18" charset="0"/>
                <a:cs typeface="Times New Roman" panose="02020603050405020304" pitchFamily="18" charset="0"/>
              </a:rPr>
              <a:t> %15’ine </a:t>
            </a:r>
            <a:r>
              <a:rPr lang="en-GB" sz="1400" dirty="0" err="1">
                <a:effectLst/>
                <a:latin typeface="Times New Roman" panose="02020603050405020304" pitchFamily="18" charset="0"/>
                <a:cs typeface="Times New Roman" panose="02020603050405020304" pitchFamily="18" charset="0"/>
              </a:rPr>
              <a:t>kadar</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olanlar</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bu</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oran</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dahil</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yüklenicinin</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başvurusu</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üzerine</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feshedilip</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tasfiye</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edilir</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Hükmü</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gereğince</a:t>
            </a:r>
            <a:r>
              <a:rPr lang="en-GB" sz="1400" dirty="0">
                <a:effectLst/>
                <a:latin typeface="Times New Roman" panose="02020603050405020304" pitchFamily="18" charset="0"/>
                <a:cs typeface="Times New Roman" panose="02020603050405020304" pitchFamily="18" charset="0"/>
              </a:rPr>
              <a:t> 18.05.2022 </a:t>
            </a:r>
            <a:r>
              <a:rPr lang="en-GB" sz="1400" dirty="0" err="1">
                <a:effectLst/>
                <a:latin typeface="Times New Roman" panose="02020603050405020304" pitchFamily="18" charset="0"/>
                <a:cs typeface="Times New Roman" panose="02020603050405020304" pitchFamily="18" charset="0"/>
              </a:rPr>
              <a:t>tarihinde</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tasfiye</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edilmiştir</a:t>
            </a:r>
            <a:r>
              <a:rPr lang="en-GB" sz="1400" dirty="0">
                <a:effectLst/>
                <a:latin typeface="Times New Roman" panose="02020603050405020304" pitchFamily="18" charset="0"/>
                <a:cs typeface="Times New Roman" panose="02020603050405020304" pitchFamily="18" charset="0"/>
              </a:rPr>
              <a:t>. </a:t>
            </a:r>
            <a:endParaRPr lang="tr-TR" sz="1400" dirty="0">
              <a:latin typeface="Times New Roman" panose="02020603050405020304" pitchFamily="18" charset="0"/>
              <a:cs typeface="Times New Roman" panose="02020603050405020304" pitchFamily="18" charset="0"/>
            </a:endParaRPr>
          </a:p>
          <a:p>
            <a:pPr marL="0" indent="0" algn="just">
              <a:lnSpc>
                <a:spcPct val="150000"/>
              </a:lnSpc>
              <a:buNone/>
              <a:tabLst>
                <a:tab pos="775970" algn="ctr"/>
                <a:tab pos="1456690" algn="ctr"/>
                <a:tab pos="1957705" algn="ctr"/>
                <a:tab pos="2429510" algn="ctr"/>
                <a:tab pos="3046095" algn="ctr"/>
                <a:tab pos="3517900" algn="ctr"/>
                <a:tab pos="4076700" algn="ctr"/>
                <a:tab pos="4549775" algn="ctr"/>
                <a:tab pos="5316855" algn="ctr"/>
              </a:tabLst>
            </a:pPr>
            <a:r>
              <a:rPr lang="en-GB" sz="1400" dirty="0" err="1">
                <a:effectLst/>
                <a:latin typeface="Times New Roman" panose="02020603050405020304" pitchFamily="18" charset="0"/>
                <a:cs typeface="Times New Roman" panose="02020603050405020304" pitchFamily="18" charset="0"/>
              </a:rPr>
              <a:t>Tasfiye</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işlemi</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sonrası</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kalan</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yüzde</a:t>
            </a:r>
            <a:r>
              <a:rPr lang="en-GB" sz="1400" dirty="0">
                <a:effectLst/>
                <a:latin typeface="Times New Roman" panose="02020603050405020304" pitchFamily="18" charset="0"/>
                <a:cs typeface="Times New Roman" panose="02020603050405020304" pitchFamily="18" charset="0"/>
              </a:rPr>
              <a:t> 86.50 </a:t>
            </a:r>
            <a:r>
              <a:rPr lang="en-GB" sz="1400" dirty="0" err="1">
                <a:effectLst/>
                <a:latin typeface="Times New Roman" panose="02020603050405020304" pitchFamily="18" charset="0"/>
                <a:cs typeface="Times New Roman" panose="02020603050405020304" pitchFamily="18" charset="0"/>
              </a:rPr>
              <a:t>oranındaki</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işin</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tekrar</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ihale</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edilebilmesi</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için</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yine</a:t>
            </a:r>
            <a:r>
              <a:rPr lang="en-GB" sz="1400" dirty="0">
                <a:effectLst/>
                <a:latin typeface="Times New Roman" panose="02020603050405020304" pitchFamily="18" charset="0"/>
                <a:cs typeface="Times New Roman" panose="02020603050405020304" pitchFamily="18" charset="0"/>
              </a:rPr>
              <a:t> 13.05.2022 </a:t>
            </a:r>
            <a:r>
              <a:rPr lang="en-GB" sz="1400" dirty="0" err="1">
                <a:effectLst/>
                <a:latin typeface="Times New Roman" panose="02020603050405020304" pitchFamily="18" charset="0"/>
                <a:cs typeface="Times New Roman" panose="02020603050405020304" pitchFamily="18" charset="0"/>
              </a:rPr>
              <a:t>tarih</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ve</a:t>
            </a:r>
            <a:r>
              <a:rPr lang="en-GB" sz="1400" dirty="0">
                <a:effectLst/>
                <a:latin typeface="Times New Roman" panose="02020603050405020304" pitchFamily="18" charset="0"/>
                <a:cs typeface="Times New Roman" panose="02020603050405020304" pitchFamily="18" charset="0"/>
              </a:rPr>
              <a:t> 31834 </a:t>
            </a:r>
            <a:r>
              <a:rPr lang="en-GB" sz="1400" dirty="0" err="1">
                <a:effectLst/>
                <a:latin typeface="Times New Roman" panose="02020603050405020304" pitchFamily="18" charset="0"/>
                <a:cs typeface="Times New Roman" panose="02020603050405020304" pitchFamily="18" charset="0"/>
              </a:rPr>
              <a:t>sayılı</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Resmi</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Gazetede</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yayımlanan</a:t>
            </a:r>
            <a:r>
              <a:rPr lang="en-GB" sz="1400" dirty="0">
                <a:effectLst/>
                <a:latin typeface="Times New Roman" panose="02020603050405020304" pitchFamily="18" charset="0"/>
                <a:cs typeface="Times New Roman" panose="02020603050405020304" pitchFamily="18" charset="0"/>
              </a:rPr>
              <a:t> ''4735 </a:t>
            </a:r>
            <a:r>
              <a:rPr lang="en-GB" sz="1400" dirty="0" err="1">
                <a:effectLst/>
                <a:latin typeface="Times New Roman" panose="02020603050405020304" pitchFamily="18" charset="0"/>
                <a:cs typeface="Times New Roman" panose="02020603050405020304" pitchFamily="18" charset="0"/>
              </a:rPr>
              <a:t>Sayılı</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kamu</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İhale</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Sözleşmeleri</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Kanununa</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eklenen</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Geçici</a:t>
            </a:r>
            <a:r>
              <a:rPr lang="en-GB" sz="1400" dirty="0">
                <a:effectLst/>
                <a:latin typeface="Times New Roman" panose="02020603050405020304" pitchFamily="18" charset="0"/>
                <a:cs typeface="Times New Roman" panose="02020603050405020304" pitchFamily="18" charset="0"/>
              </a:rPr>
              <a:t> 6. </a:t>
            </a:r>
            <a:r>
              <a:rPr lang="en-GB" sz="1400" dirty="0" err="1">
                <a:effectLst/>
                <a:latin typeface="Times New Roman" panose="02020603050405020304" pitchFamily="18" charset="0"/>
                <a:cs typeface="Times New Roman" panose="02020603050405020304" pitchFamily="18" charset="0"/>
              </a:rPr>
              <a:t>Maddesinin</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Uygulanmasına</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İlişkin</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Esaslar</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başlıklı</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Cumhurbaşkanlığı</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Kararının</a:t>
            </a:r>
            <a:r>
              <a:rPr lang="en-GB" sz="1400" dirty="0">
                <a:effectLst/>
                <a:latin typeface="Times New Roman" panose="02020603050405020304" pitchFamily="18" charset="0"/>
                <a:cs typeface="Times New Roman" panose="02020603050405020304" pitchFamily="18" charset="0"/>
              </a:rPr>
              <a:t> 13. </a:t>
            </a:r>
            <a:r>
              <a:rPr lang="en-GB" sz="1400" dirty="0" err="1">
                <a:effectLst/>
                <a:latin typeface="Times New Roman" panose="02020603050405020304" pitchFamily="18" charset="0"/>
                <a:cs typeface="Times New Roman" panose="02020603050405020304" pitchFamily="18" charset="0"/>
              </a:rPr>
              <a:t>Maddesi</a:t>
            </a:r>
            <a:r>
              <a:rPr lang="en-GB" sz="1400" dirty="0">
                <a:effectLst/>
                <a:latin typeface="Times New Roman" panose="02020603050405020304" pitchFamily="18" charset="0"/>
                <a:cs typeface="Times New Roman" panose="02020603050405020304" pitchFamily="18" charset="0"/>
              </a:rPr>
              <a:t>, (6) </a:t>
            </a:r>
            <a:r>
              <a:rPr lang="en-GB" sz="1400" dirty="0" err="1">
                <a:effectLst/>
                <a:latin typeface="Times New Roman" panose="02020603050405020304" pitchFamily="18" charset="0"/>
                <a:cs typeface="Times New Roman" panose="02020603050405020304" pitchFamily="18" charset="0"/>
              </a:rPr>
              <a:t>Feshedilen</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sözleşmelere</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konu</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edilen</a:t>
            </a:r>
            <a:r>
              <a:rPr lang="en-GB" sz="1400" dirty="0">
                <a:effectLst/>
                <a:latin typeface="Times New Roman" panose="02020603050405020304" pitchFamily="18" charset="0"/>
                <a:cs typeface="Times New Roman" panose="02020603050405020304" pitchFamily="18" charset="0"/>
              </a:rPr>
              <a:t> mal </a:t>
            </a:r>
            <a:r>
              <a:rPr lang="en-GB" sz="1400" dirty="0" err="1">
                <a:effectLst/>
                <a:latin typeface="Times New Roman" panose="02020603050405020304" pitchFamily="18" charset="0"/>
                <a:cs typeface="Times New Roman" panose="02020603050405020304" pitchFamily="18" charset="0"/>
              </a:rPr>
              <a:t>ve</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hizmet</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alımları</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ile</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yapım</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işleri</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Hazine</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ve</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Maliye</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Bakanlığının</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uygun</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görüşü</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alınmadıkça</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yeniden</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ihale</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edilemez.hükmüne</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istinaden</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Hazine</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ve</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Maliye</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Bakanlığı’ndan</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uygun</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görüş</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alınması</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istenmiş</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fakat</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Hazine</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ve</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Maliye</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Bakanlığı</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Strateji</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Geliştirme</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Başkanlığınınca</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yeniden</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ihale</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edilmesi</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uygun</a:t>
            </a:r>
            <a:r>
              <a:rPr lang="en-GB" sz="1400" dirty="0">
                <a:effectLst/>
                <a:latin typeface="Times New Roman" panose="02020603050405020304" pitchFamily="18" charset="0"/>
                <a:cs typeface="Times New Roman" panose="02020603050405020304" pitchFamily="18" charset="0"/>
              </a:rPr>
              <a:t> </a:t>
            </a:r>
            <a:r>
              <a:rPr lang="en-GB" sz="1400" dirty="0" err="1">
                <a:effectLst/>
                <a:latin typeface="Times New Roman" panose="02020603050405020304" pitchFamily="18" charset="0"/>
                <a:cs typeface="Times New Roman" panose="02020603050405020304" pitchFamily="18" charset="0"/>
              </a:rPr>
              <a:t>görülmemiştir</a:t>
            </a:r>
            <a:r>
              <a:rPr lang="en-GB" sz="1400" dirty="0">
                <a:effectLst/>
                <a:latin typeface="Times New Roman" panose="02020603050405020304" pitchFamily="18" charset="0"/>
                <a:cs typeface="Times New Roman" panose="02020603050405020304" pitchFamily="18" charset="0"/>
              </a:rPr>
              <a:t>.</a:t>
            </a:r>
            <a:endParaRPr lang="tr-TR" sz="1400" dirty="0">
              <a:effectLst/>
              <a:latin typeface="Times New Roman" panose="02020603050405020304" pitchFamily="18" charset="0"/>
              <a:cs typeface="Times New Roman" panose="02020603050405020304" pitchFamily="18" charset="0"/>
            </a:endParaRPr>
          </a:p>
          <a:p>
            <a:pPr marL="0" indent="0" algn="just">
              <a:lnSpc>
                <a:spcPct val="150000"/>
              </a:lnSpc>
              <a:buNone/>
              <a:tabLst>
                <a:tab pos="775970" algn="ctr"/>
                <a:tab pos="1456690" algn="ctr"/>
                <a:tab pos="1957705" algn="ctr"/>
                <a:tab pos="2429510" algn="ctr"/>
                <a:tab pos="3046095" algn="ctr"/>
                <a:tab pos="3517900" algn="ctr"/>
                <a:tab pos="4076700" algn="ctr"/>
                <a:tab pos="4549775" algn="ctr"/>
                <a:tab pos="5316855" algn="ctr"/>
              </a:tabLst>
            </a:pPr>
            <a:r>
              <a:rPr lang="tr-TR" sz="1400" dirty="0">
                <a:effectLst/>
                <a:latin typeface="Times New Roman" panose="02020603050405020304" pitchFamily="18" charset="0"/>
                <a:cs typeface="Times New Roman" panose="02020603050405020304" pitchFamily="18" charset="0"/>
              </a:rPr>
              <a:t>2022 yılı ödeneği olan 18.000.000,00 TL’den harcama sonucu kalan 15.116.163,4 </a:t>
            </a:r>
            <a:r>
              <a:rPr lang="tr-TR" sz="1400" dirty="0" err="1">
                <a:effectLst/>
                <a:latin typeface="Times New Roman" panose="02020603050405020304" pitchFamily="18" charset="0"/>
                <a:cs typeface="Times New Roman" panose="02020603050405020304" pitchFamily="18" charset="0"/>
              </a:rPr>
              <a:t>TLödenekten</a:t>
            </a:r>
            <a:r>
              <a:rPr lang="tr-TR" sz="1400" dirty="0">
                <a:effectLst/>
                <a:latin typeface="Times New Roman" panose="02020603050405020304" pitchFamily="18" charset="0"/>
                <a:cs typeface="Times New Roman" panose="02020603050405020304" pitchFamily="18" charset="0"/>
              </a:rPr>
              <a:t>  4.000.000,00 TL Kampüs Altyapısı Projesine, 2.350.000,00 TL Eğitim Muhtelif İşler Projesi Onarıma, 350.000,00 TL Sağlık Muhtelif İşler Projesine ve 8.415.000,00 TL üniversitemiz diğer birimlerince kullanılmak üzere toplam 15.115.000,00 TL ödenek aktarımı yapılmıştır. 2022 yılı </a:t>
            </a:r>
            <a:r>
              <a:rPr lang="tr-TR" sz="1400" dirty="0" err="1">
                <a:effectLst/>
                <a:latin typeface="Times New Roman" panose="02020603050405020304" pitchFamily="18" charset="0"/>
                <a:cs typeface="Times New Roman" panose="02020603050405020304" pitchFamily="18" charset="0"/>
              </a:rPr>
              <a:t>rezive</a:t>
            </a:r>
            <a:r>
              <a:rPr lang="tr-TR" sz="1400" dirty="0">
                <a:effectLst/>
                <a:latin typeface="Times New Roman" panose="02020603050405020304" pitchFamily="18" charset="0"/>
                <a:cs typeface="Times New Roman" panose="02020603050405020304" pitchFamily="18" charset="0"/>
              </a:rPr>
              <a:t> ödeneği olan 2.885.000,00 TL den proje kapsamında 2.883.836,60 TL harcama yapılmıştır. 2022 yılı fiyatlarıyla proje kapsamında yapılan kümülatif harcama miktarı 9.095.986,58 TL’dir. 2023 yılında yeniden ihale edilerek proje inşaatı devam edecektir.</a:t>
            </a:r>
            <a:endParaRPr lang="tr-TR"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Başlık 1">
            <a:extLst>
              <a:ext uri="{FF2B5EF4-FFF2-40B4-BE49-F238E27FC236}">
                <a16:creationId xmlns:a16="http://schemas.microsoft.com/office/drawing/2014/main" id="{FFBEA3A7-113C-4A31-B059-FC16E0916A35}"/>
              </a:ext>
            </a:extLst>
          </p:cNvPr>
          <p:cNvSpPr>
            <a:spLocks noGrp="1"/>
          </p:cNvSpPr>
          <p:nvPr>
            <p:ph type="title"/>
          </p:nvPr>
        </p:nvSpPr>
        <p:spPr>
          <a:xfrm>
            <a:off x="926432" y="96253"/>
            <a:ext cx="9601200" cy="613611"/>
          </a:xfrm>
        </p:spPr>
        <p:txBody>
          <a:bodyPr/>
          <a:lstStyle/>
          <a:p>
            <a:r>
              <a:rPr lang="en-GB" sz="1800" b="1" cap="small" spc="25" dirty="0">
                <a:effectLst/>
                <a:latin typeface="Times New Roman" panose="02020603050405020304" pitchFamily="18" charset="0"/>
                <a:ea typeface="Times New Roman" panose="02020603050405020304" pitchFamily="18" charset="0"/>
              </a:rPr>
              <a:t>5-1-2-DERSLİK VE MERKEZİ BİRİMLER (</a:t>
            </a:r>
            <a:r>
              <a:rPr lang="en-GB" sz="1800" b="1" cap="small" spc="25" dirty="0" err="1">
                <a:effectLst/>
                <a:latin typeface="Times New Roman" panose="02020603050405020304" pitchFamily="18" charset="0"/>
                <a:ea typeface="Times New Roman" panose="02020603050405020304" pitchFamily="18" charset="0"/>
              </a:rPr>
              <a:t>Merkezi</a:t>
            </a:r>
            <a:r>
              <a:rPr lang="en-GB" sz="1800" b="1" cap="small" spc="25" dirty="0">
                <a:effectLst/>
                <a:latin typeface="Times New Roman" panose="02020603050405020304" pitchFamily="18" charset="0"/>
                <a:ea typeface="Times New Roman" panose="02020603050405020304" pitchFamily="18" charset="0"/>
              </a:rPr>
              <a:t> </a:t>
            </a:r>
            <a:r>
              <a:rPr lang="en-GB" sz="1800" b="1" cap="small" spc="25" dirty="0" err="1">
                <a:effectLst/>
                <a:latin typeface="Times New Roman" panose="02020603050405020304" pitchFamily="18" charset="0"/>
                <a:ea typeface="Times New Roman" panose="02020603050405020304" pitchFamily="18" charset="0"/>
              </a:rPr>
              <a:t>Derslik</a:t>
            </a:r>
            <a:r>
              <a:rPr lang="en-GB" sz="1800" b="1" cap="small" spc="25" dirty="0">
                <a:effectLst/>
                <a:latin typeface="Times New Roman" panose="02020603050405020304" pitchFamily="18" charset="0"/>
                <a:ea typeface="Times New Roman" panose="02020603050405020304" pitchFamily="18" charset="0"/>
              </a:rPr>
              <a:t> </a:t>
            </a:r>
            <a:r>
              <a:rPr lang="en-GB" sz="1800" b="1" cap="small" spc="25" dirty="0" err="1">
                <a:effectLst/>
                <a:latin typeface="Times New Roman" panose="02020603050405020304" pitchFamily="18" charset="0"/>
                <a:ea typeface="Times New Roman" panose="02020603050405020304" pitchFamily="18" charset="0"/>
              </a:rPr>
              <a:t>Binası</a:t>
            </a:r>
            <a:r>
              <a:rPr lang="en-GB" sz="1800" b="1" cap="small" spc="25" dirty="0">
                <a:effectLst/>
                <a:latin typeface="Times New Roman" panose="02020603050405020304" pitchFamily="18" charset="0"/>
                <a:ea typeface="Times New Roman" panose="02020603050405020304" pitchFamily="18" charset="0"/>
              </a:rPr>
              <a:t>) PROJESİ</a:t>
            </a:r>
            <a:endParaRPr lang="tr-TR" dirty="0"/>
          </a:p>
        </p:txBody>
      </p:sp>
    </p:spTree>
    <p:extLst>
      <p:ext uri="{BB962C8B-B14F-4D97-AF65-F5344CB8AC3E}">
        <p14:creationId xmlns:p14="http://schemas.microsoft.com/office/powerpoint/2010/main" val="897019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820AAE0-A9E5-41FD-8679-5180BC0313F1}"/>
              </a:ext>
            </a:extLst>
          </p:cNvPr>
          <p:cNvSpPr>
            <a:spLocks noGrp="1"/>
          </p:cNvSpPr>
          <p:nvPr>
            <p:ph type="title"/>
          </p:nvPr>
        </p:nvSpPr>
        <p:spPr>
          <a:xfrm>
            <a:off x="782053" y="108284"/>
            <a:ext cx="9601200" cy="445168"/>
          </a:xfrm>
        </p:spPr>
        <p:txBody>
          <a:bodyPr/>
          <a:lstStyle/>
          <a:p>
            <a:r>
              <a:rPr lang="en-GB" sz="1800" b="1" cap="small" spc="25" dirty="0">
                <a:effectLst/>
                <a:latin typeface="Times New Roman" panose="02020603050405020304" pitchFamily="18" charset="0"/>
                <a:ea typeface="Times New Roman" panose="02020603050405020304" pitchFamily="18" charset="0"/>
              </a:rPr>
              <a:t>5-1-3- KAMPÜS ALTYAPISI PROJESİ</a:t>
            </a:r>
            <a:endParaRPr lang="tr-TR" dirty="0"/>
          </a:p>
        </p:txBody>
      </p:sp>
      <p:graphicFrame>
        <p:nvGraphicFramePr>
          <p:cNvPr id="6" name="İçerik Yer Tutucusu 5">
            <a:extLst>
              <a:ext uri="{FF2B5EF4-FFF2-40B4-BE49-F238E27FC236}">
                <a16:creationId xmlns:a16="http://schemas.microsoft.com/office/drawing/2014/main" id="{67B08F1E-C24E-40E1-9B54-1F82B313F1FB}"/>
              </a:ext>
            </a:extLst>
          </p:cNvPr>
          <p:cNvGraphicFramePr>
            <a:graphicFrameLocks noGrp="1"/>
          </p:cNvGraphicFramePr>
          <p:nvPr>
            <p:ph idx="1"/>
            <p:extLst>
              <p:ext uri="{D42A27DB-BD31-4B8C-83A1-F6EECF244321}">
                <p14:modId xmlns:p14="http://schemas.microsoft.com/office/powerpoint/2010/main" val="3005126089"/>
              </p:ext>
            </p:extLst>
          </p:nvPr>
        </p:nvGraphicFramePr>
        <p:xfrm>
          <a:off x="2394284" y="553452"/>
          <a:ext cx="8301792" cy="5735653"/>
        </p:xfrm>
        <a:graphic>
          <a:graphicData uri="http://schemas.openxmlformats.org/drawingml/2006/table">
            <a:tbl>
              <a:tblPr firstRow="1" firstCol="1" bandRow="1">
                <a:tableStyleId>{7DF18680-E054-41AD-8BC1-D1AEF772440D}</a:tableStyleId>
              </a:tblPr>
              <a:tblGrid>
                <a:gridCol w="393584">
                  <a:extLst>
                    <a:ext uri="{9D8B030D-6E8A-4147-A177-3AD203B41FA5}">
                      <a16:colId xmlns:a16="http://schemas.microsoft.com/office/drawing/2014/main" val="2310569800"/>
                    </a:ext>
                  </a:extLst>
                </a:gridCol>
                <a:gridCol w="1092539">
                  <a:extLst>
                    <a:ext uri="{9D8B030D-6E8A-4147-A177-3AD203B41FA5}">
                      <a16:colId xmlns:a16="http://schemas.microsoft.com/office/drawing/2014/main" val="3148499235"/>
                    </a:ext>
                  </a:extLst>
                </a:gridCol>
                <a:gridCol w="1056769">
                  <a:extLst>
                    <a:ext uri="{9D8B030D-6E8A-4147-A177-3AD203B41FA5}">
                      <a16:colId xmlns:a16="http://schemas.microsoft.com/office/drawing/2014/main" val="2985261571"/>
                    </a:ext>
                  </a:extLst>
                </a:gridCol>
                <a:gridCol w="456957">
                  <a:extLst>
                    <a:ext uri="{9D8B030D-6E8A-4147-A177-3AD203B41FA5}">
                      <a16:colId xmlns:a16="http://schemas.microsoft.com/office/drawing/2014/main" val="1416906845"/>
                    </a:ext>
                  </a:extLst>
                </a:gridCol>
                <a:gridCol w="1078241">
                  <a:extLst>
                    <a:ext uri="{9D8B030D-6E8A-4147-A177-3AD203B41FA5}">
                      <a16:colId xmlns:a16="http://schemas.microsoft.com/office/drawing/2014/main" val="1283252682"/>
                    </a:ext>
                  </a:extLst>
                </a:gridCol>
                <a:gridCol w="585263">
                  <a:extLst>
                    <a:ext uri="{9D8B030D-6E8A-4147-A177-3AD203B41FA5}">
                      <a16:colId xmlns:a16="http://schemas.microsoft.com/office/drawing/2014/main" val="454786757"/>
                    </a:ext>
                  </a:extLst>
                </a:gridCol>
                <a:gridCol w="1140216">
                  <a:extLst>
                    <a:ext uri="{9D8B030D-6E8A-4147-A177-3AD203B41FA5}">
                      <a16:colId xmlns:a16="http://schemas.microsoft.com/office/drawing/2014/main" val="1774880394"/>
                    </a:ext>
                  </a:extLst>
                </a:gridCol>
                <a:gridCol w="269041">
                  <a:extLst>
                    <a:ext uri="{9D8B030D-6E8A-4147-A177-3AD203B41FA5}">
                      <a16:colId xmlns:a16="http://schemas.microsoft.com/office/drawing/2014/main" val="1938362585"/>
                    </a:ext>
                  </a:extLst>
                </a:gridCol>
                <a:gridCol w="973666">
                  <a:extLst>
                    <a:ext uri="{9D8B030D-6E8A-4147-A177-3AD203B41FA5}">
                      <a16:colId xmlns:a16="http://schemas.microsoft.com/office/drawing/2014/main" val="2823291512"/>
                    </a:ext>
                  </a:extLst>
                </a:gridCol>
                <a:gridCol w="1255516">
                  <a:extLst>
                    <a:ext uri="{9D8B030D-6E8A-4147-A177-3AD203B41FA5}">
                      <a16:colId xmlns:a16="http://schemas.microsoft.com/office/drawing/2014/main" val="2611738031"/>
                    </a:ext>
                  </a:extLst>
                </a:gridCol>
              </a:tblGrid>
              <a:tr h="196885">
                <a:tc gridSpan="10">
                  <a:txBody>
                    <a:bodyPr/>
                    <a:lstStyle/>
                    <a:p>
                      <a:pPr marR="29845" algn="l">
                        <a:lnSpc>
                          <a:spcPct val="107000"/>
                        </a:lnSpc>
                      </a:pPr>
                      <a:r>
                        <a:rPr lang="en-GB" sz="1000" b="0" dirty="0">
                          <a:solidFill>
                            <a:schemeClr val="tx1"/>
                          </a:solidFill>
                          <a:effectLst/>
                          <a:latin typeface="Times New Roman" panose="02020603050405020304" pitchFamily="18" charset="0"/>
                          <a:cs typeface="Times New Roman" panose="02020603050405020304" pitchFamily="18" charset="0"/>
                        </a:rPr>
                        <a:t>PROJE GERÇEKLEŞME BİLGİLERİ</a:t>
                      </a:r>
                      <a:endParaRPr lang="tr-TR"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456" marR="9810" marT="11867"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94524971"/>
                  </a:ext>
                </a:extLst>
              </a:tr>
              <a:tr h="251393">
                <a:tc gridSpan="4">
                  <a:txBody>
                    <a:bodyPr/>
                    <a:lstStyle/>
                    <a:p>
                      <a:pPr algn="l">
                        <a:lnSpc>
                          <a:spcPct val="107000"/>
                        </a:lnSpc>
                      </a:pPr>
                      <a:r>
                        <a:rPr lang="en-GB" sz="1000" b="0" dirty="0">
                          <a:solidFill>
                            <a:schemeClr val="tx1"/>
                          </a:solidFill>
                          <a:effectLst/>
                          <a:latin typeface="Times New Roman" panose="02020603050405020304" pitchFamily="18" charset="0"/>
                          <a:cs typeface="Times New Roman" panose="02020603050405020304" pitchFamily="18" charset="0"/>
                        </a:rPr>
                        <a:t>SEKTÖR </a:t>
                      </a:r>
                      <a:endParaRPr lang="tr-TR"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456" marR="9810" marT="11867" marB="0"/>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marL="2540" algn="l">
                        <a:lnSpc>
                          <a:spcPct val="107000"/>
                        </a:lnSpc>
                      </a:pPr>
                      <a:r>
                        <a:rPr lang="en-GB" sz="1000" b="0" dirty="0" err="1">
                          <a:effectLst/>
                          <a:latin typeface="Times New Roman" panose="02020603050405020304" pitchFamily="18" charset="0"/>
                          <a:cs typeface="Times New Roman" panose="02020603050405020304" pitchFamily="18" charset="0"/>
                        </a:rPr>
                        <a:t>Eğitim</a:t>
                      </a:r>
                      <a:r>
                        <a:rPr lang="en-GB" sz="1000" b="0" dirty="0">
                          <a:effectLst/>
                          <a:latin typeface="Times New Roman" panose="02020603050405020304" pitchFamily="18" charset="0"/>
                          <a:cs typeface="Times New Roman" panose="02020603050405020304" pitchFamily="18" charset="0"/>
                        </a:rPr>
                        <a:t> </a:t>
                      </a:r>
                      <a:endParaRPr lang="tr-TR"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456" marR="9810" marT="11867"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221296656"/>
                  </a:ext>
                </a:extLst>
              </a:tr>
              <a:tr h="224139">
                <a:tc gridSpan="4">
                  <a:txBody>
                    <a:bodyPr/>
                    <a:lstStyle/>
                    <a:p>
                      <a:pPr algn="l">
                        <a:lnSpc>
                          <a:spcPct val="107000"/>
                        </a:lnSpc>
                      </a:pPr>
                      <a:r>
                        <a:rPr lang="en-GB" sz="1000" b="0" dirty="0">
                          <a:solidFill>
                            <a:schemeClr val="tx1"/>
                          </a:solidFill>
                          <a:effectLst/>
                          <a:latin typeface="Times New Roman" panose="02020603050405020304" pitchFamily="18" charset="0"/>
                          <a:cs typeface="Times New Roman" panose="02020603050405020304" pitchFamily="18" charset="0"/>
                        </a:rPr>
                        <a:t>PROJE SAHİBİ KURULUŞ </a:t>
                      </a:r>
                      <a:endParaRPr lang="tr-TR"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456" marR="9810" marT="11867" marB="0"/>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marL="2540" algn="l">
                        <a:lnSpc>
                          <a:spcPct val="107000"/>
                        </a:lnSpc>
                      </a:pPr>
                      <a:r>
                        <a:rPr lang="en-GB" sz="1000" b="0">
                          <a:effectLst/>
                          <a:latin typeface="Times New Roman" panose="02020603050405020304" pitchFamily="18" charset="0"/>
                          <a:cs typeface="Times New Roman" panose="02020603050405020304" pitchFamily="18" charset="0"/>
                        </a:rPr>
                        <a:t>Bolu Abant İzzet Baysal Üniversitesi  </a:t>
                      </a:r>
                      <a:endParaRPr lang="tr-TR" sz="10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456" marR="9810" marT="11867"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310855806"/>
                  </a:ext>
                </a:extLst>
              </a:tr>
              <a:tr h="187920">
                <a:tc gridSpan="10">
                  <a:txBody>
                    <a:bodyPr/>
                    <a:lstStyle/>
                    <a:p>
                      <a:pPr algn="l">
                        <a:lnSpc>
                          <a:spcPct val="107000"/>
                        </a:lnSpc>
                      </a:pPr>
                      <a:r>
                        <a:rPr lang="en-GB" sz="1000" b="0" dirty="0">
                          <a:solidFill>
                            <a:schemeClr val="tx1"/>
                          </a:solidFill>
                          <a:effectLst/>
                          <a:latin typeface="Times New Roman" panose="02020603050405020304" pitchFamily="18" charset="0"/>
                          <a:cs typeface="Times New Roman" panose="02020603050405020304" pitchFamily="18" charset="0"/>
                        </a:rPr>
                        <a:t>PROJENİN; </a:t>
                      </a:r>
                      <a:endParaRPr lang="tr-TR"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456" marR="9810" marT="11867"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210217460"/>
                  </a:ext>
                </a:extLst>
              </a:tr>
              <a:tr h="269324">
                <a:tc gridSpan="4">
                  <a:txBody>
                    <a:bodyPr/>
                    <a:lstStyle/>
                    <a:p>
                      <a:pPr algn="l">
                        <a:lnSpc>
                          <a:spcPct val="107000"/>
                        </a:lnSpc>
                      </a:pPr>
                      <a:r>
                        <a:rPr lang="en-GB" sz="1000" b="0" dirty="0">
                          <a:solidFill>
                            <a:schemeClr val="tx1"/>
                          </a:solidFill>
                          <a:effectLst/>
                          <a:latin typeface="Times New Roman" panose="02020603050405020304" pitchFamily="18" charset="0"/>
                          <a:cs typeface="Times New Roman" panose="02020603050405020304" pitchFamily="18" charset="0"/>
                        </a:rPr>
                        <a:t>ADI </a:t>
                      </a:r>
                      <a:endParaRPr lang="tr-TR"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456" marR="9810" marT="11867" marB="0"/>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marL="2540" algn="l">
                        <a:lnSpc>
                          <a:spcPct val="107000"/>
                        </a:lnSpc>
                      </a:pPr>
                      <a:r>
                        <a:rPr lang="en-GB" sz="1000" b="0">
                          <a:effectLst/>
                          <a:latin typeface="Times New Roman" panose="02020603050405020304" pitchFamily="18" charset="0"/>
                          <a:cs typeface="Times New Roman" panose="02020603050405020304" pitchFamily="18" charset="0"/>
                        </a:rPr>
                        <a:t>Kampüs Altyapısı </a:t>
                      </a:r>
                      <a:endParaRPr lang="tr-TR" sz="10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456" marR="9810" marT="11867"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667730386"/>
                  </a:ext>
                </a:extLst>
              </a:tr>
              <a:tr h="215172">
                <a:tc gridSpan="4">
                  <a:txBody>
                    <a:bodyPr/>
                    <a:lstStyle/>
                    <a:p>
                      <a:pPr algn="l">
                        <a:lnSpc>
                          <a:spcPct val="107000"/>
                        </a:lnSpc>
                      </a:pPr>
                      <a:r>
                        <a:rPr lang="en-GB" sz="1000" b="0" dirty="0">
                          <a:solidFill>
                            <a:schemeClr val="tx1"/>
                          </a:solidFill>
                          <a:effectLst/>
                          <a:latin typeface="Times New Roman" panose="02020603050405020304" pitchFamily="18" charset="0"/>
                          <a:cs typeface="Times New Roman" panose="02020603050405020304" pitchFamily="18" charset="0"/>
                        </a:rPr>
                        <a:t>NUMARASI </a:t>
                      </a:r>
                      <a:endParaRPr lang="tr-TR"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456" marR="9810" marT="11867" marB="0"/>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algn="l"/>
                      <a:r>
                        <a:rPr lang="en-GB" sz="1000" b="0">
                          <a:effectLst/>
                          <a:latin typeface="Times New Roman" panose="02020603050405020304" pitchFamily="18" charset="0"/>
                          <a:cs typeface="Times New Roman" panose="02020603050405020304" pitchFamily="18" charset="0"/>
                        </a:rPr>
                        <a:t>2020H03-150659</a:t>
                      </a:r>
                      <a:endParaRPr lang="tr-TR" sz="10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456" marR="9810" marT="11867"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464991155"/>
                  </a:ext>
                </a:extLst>
              </a:tr>
              <a:tr h="215173">
                <a:tc gridSpan="4">
                  <a:txBody>
                    <a:bodyPr/>
                    <a:lstStyle/>
                    <a:p>
                      <a:pPr algn="l">
                        <a:lnSpc>
                          <a:spcPct val="107000"/>
                        </a:lnSpc>
                      </a:pPr>
                      <a:r>
                        <a:rPr lang="en-GB" sz="1000" b="0" dirty="0">
                          <a:solidFill>
                            <a:schemeClr val="tx1"/>
                          </a:solidFill>
                          <a:effectLst/>
                          <a:latin typeface="Times New Roman" panose="02020603050405020304" pitchFamily="18" charset="0"/>
                          <a:cs typeface="Times New Roman" panose="02020603050405020304" pitchFamily="18" charset="0"/>
                        </a:rPr>
                        <a:t>YERİ </a:t>
                      </a:r>
                      <a:endParaRPr lang="tr-TR"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456" marR="9810" marT="11867" marB="0"/>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marL="2540" algn="l">
                        <a:lnSpc>
                          <a:spcPct val="107000"/>
                        </a:lnSpc>
                      </a:pPr>
                      <a:r>
                        <a:rPr lang="en-GB" sz="1000" b="0">
                          <a:effectLst/>
                          <a:latin typeface="Times New Roman" panose="02020603050405020304" pitchFamily="18" charset="0"/>
                          <a:cs typeface="Times New Roman" panose="02020603050405020304" pitchFamily="18" charset="0"/>
                        </a:rPr>
                        <a:t>Bolu</a:t>
                      </a:r>
                      <a:endParaRPr lang="tr-TR" sz="10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456" marR="9810" marT="11867"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17796412"/>
                  </a:ext>
                </a:extLst>
              </a:tr>
              <a:tr h="215173">
                <a:tc gridSpan="4">
                  <a:txBody>
                    <a:bodyPr/>
                    <a:lstStyle/>
                    <a:p>
                      <a:pPr algn="l">
                        <a:lnSpc>
                          <a:spcPct val="107000"/>
                        </a:lnSpc>
                      </a:pPr>
                      <a:r>
                        <a:rPr lang="en-GB" sz="1000" b="0" dirty="0">
                          <a:solidFill>
                            <a:schemeClr val="tx1"/>
                          </a:solidFill>
                          <a:effectLst/>
                          <a:latin typeface="Times New Roman" panose="02020603050405020304" pitchFamily="18" charset="0"/>
                          <a:cs typeface="Times New Roman" panose="02020603050405020304" pitchFamily="18" charset="0"/>
                        </a:rPr>
                        <a:t>BAŞLAMA/BİTİŞ TARİHİ </a:t>
                      </a:r>
                      <a:endParaRPr lang="tr-TR"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456" marR="9810" marT="11867" marB="0"/>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marL="2540" algn="l">
                        <a:lnSpc>
                          <a:spcPct val="107000"/>
                        </a:lnSpc>
                      </a:pPr>
                      <a:r>
                        <a:rPr lang="en-GB" sz="1000" b="0" dirty="0">
                          <a:effectLst/>
                          <a:latin typeface="Times New Roman" panose="02020603050405020304" pitchFamily="18" charset="0"/>
                          <a:cs typeface="Times New Roman" panose="02020603050405020304" pitchFamily="18" charset="0"/>
                        </a:rPr>
                        <a:t>2020-2023</a:t>
                      </a:r>
                      <a:endParaRPr lang="tr-TR"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456" marR="9810" marT="11867"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973295207"/>
                  </a:ext>
                </a:extLst>
              </a:tr>
              <a:tr h="296417">
                <a:tc gridSpan="4">
                  <a:txBody>
                    <a:bodyPr/>
                    <a:lstStyle/>
                    <a:p>
                      <a:pPr algn="l">
                        <a:lnSpc>
                          <a:spcPct val="107000"/>
                        </a:lnSpc>
                      </a:pPr>
                      <a:r>
                        <a:rPr lang="en-GB" sz="1000" b="0" dirty="0">
                          <a:solidFill>
                            <a:schemeClr val="tx1"/>
                          </a:solidFill>
                          <a:effectLst/>
                          <a:latin typeface="Times New Roman" panose="02020603050405020304" pitchFamily="18" charset="0"/>
                          <a:cs typeface="Times New Roman" panose="02020603050405020304" pitchFamily="18" charset="0"/>
                        </a:rPr>
                        <a:t>KARAKTERİSTİĞİ </a:t>
                      </a:r>
                      <a:endParaRPr lang="tr-TR"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456" marR="9810" marT="11867" marB="0" anchor="ct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marL="2540" algn="l">
                        <a:lnSpc>
                          <a:spcPct val="107000"/>
                        </a:lnSpc>
                      </a:pPr>
                      <a:r>
                        <a:rPr lang="en-GB" sz="1000" b="0" dirty="0" err="1">
                          <a:effectLst/>
                          <a:latin typeface="Times New Roman" panose="02020603050405020304" pitchFamily="18" charset="0"/>
                          <a:cs typeface="Times New Roman" panose="02020603050405020304" pitchFamily="18" charset="0"/>
                        </a:rPr>
                        <a:t>Doğalgaz</a:t>
                      </a:r>
                      <a:r>
                        <a:rPr lang="en-GB" sz="1000" b="0" dirty="0">
                          <a:effectLst/>
                          <a:latin typeface="Times New Roman" panose="02020603050405020304" pitchFamily="18" charset="0"/>
                          <a:cs typeface="Times New Roman" panose="02020603050405020304" pitchFamily="18" charset="0"/>
                        </a:rPr>
                        <a:t> </a:t>
                      </a:r>
                      <a:r>
                        <a:rPr lang="en-GB" sz="1000" b="0" dirty="0" err="1">
                          <a:effectLst/>
                          <a:latin typeface="Times New Roman" panose="02020603050405020304" pitchFamily="18" charset="0"/>
                          <a:cs typeface="Times New Roman" panose="02020603050405020304" pitchFamily="18" charset="0"/>
                        </a:rPr>
                        <a:t>Dönüşümü</a:t>
                      </a:r>
                      <a:r>
                        <a:rPr lang="en-GB" sz="1000" b="0" dirty="0">
                          <a:effectLst/>
                          <a:latin typeface="Times New Roman" panose="02020603050405020304" pitchFamily="18" charset="0"/>
                          <a:cs typeface="Times New Roman" panose="02020603050405020304" pitchFamily="18" charset="0"/>
                        </a:rPr>
                        <a:t>, </a:t>
                      </a:r>
                      <a:r>
                        <a:rPr lang="en-GB" sz="1000" b="0" dirty="0" err="1">
                          <a:effectLst/>
                          <a:latin typeface="Times New Roman" panose="02020603050405020304" pitchFamily="18" charset="0"/>
                          <a:cs typeface="Times New Roman" panose="02020603050405020304" pitchFamily="18" charset="0"/>
                        </a:rPr>
                        <a:t>Elektrik</a:t>
                      </a:r>
                      <a:r>
                        <a:rPr lang="en-GB" sz="1000" b="0" dirty="0">
                          <a:effectLst/>
                          <a:latin typeface="Times New Roman" panose="02020603050405020304" pitchFamily="18" charset="0"/>
                          <a:cs typeface="Times New Roman" panose="02020603050405020304" pitchFamily="18" charset="0"/>
                        </a:rPr>
                        <a:t> </a:t>
                      </a:r>
                      <a:r>
                        <a:rPr lang="en-GB" sz="1000" b="0" dirty="0" err="1">
                          <a:effectLst/>
                          <a:latin typeface="Times New Roman" panose="02020603050405020304" pitchFamily="18" charset="0"/>
                          <a:cs typeface="Times New Roman" panose="02020603050405020304" pitchFamily="18" charset="0"/>
                        </a:rPr>
                        <a:t>Hattı</a:t>
                      </a:r>
                      <a:r>
                        <a:rPr lang="en-GB" sz="1000" b="0" dirty="0">
                          <a:effectLst/>
                          <a:latin typeface="Times New Roman" panose="02020603050405020304" pitchFamily="18" charset="0"/>
                          <a:cs typeface="Times New Roman" panose="02020603050405020304" pitchFamily="18" charset="0"/>
                        </a:rPr>
                        <a:t>, </a:t>
                      </a:r>
                      <a:r>
                        <a:rPr lang="en-GB" sz="1000" b="0" dirty="0" err="1">
                          <a:effectLst/>
                          <a:latin typeface="Times New Roman" panose="02020603050405020304" pitchFamily="18" charset="0"/>
                          <a:cs typeface="Times New Roman" panose="02020603050405020304" pitchFamily="18" charset="0"/>
                        </a:rPr>
                        <a:t>Kampüs</a:t>
                      </a:r>
                      <a:r>
                        <a:rPr lang="en-GB" sz="1000" b="0" dirty="0">
                          <a:effectLst/>
                          <a:latin typeface="Times New Roman" panose="02020603050405020304" pitchFamily="18" charset="0"/>
                          <a:cs typeface="Times New Roman" panose="02020603050405020304" pitchFamily="18" charset="0"/>
                        </a:rPr>
                        <a:t> </a:t>
                      </a:r>
                      <a:r>
                        <a:rPr lang="en-GB" sz="1000" b="0" dirty="0" err="1">
                          <a:effectLst/>
                          <a:latin typeface="Times New Roman" panose="02020603050405020304" pitchFamily="18" charset="0"/>
                          <a:cs typeface="Times New Roman" panose="02020603050405020304" pitchFamily="18" charset="0"/>
                        </a:rPr>
                        <a:t>İçi</a:t>
                      </a:r>
                      <a:r>
                        <a:rPr lang="en-GB" sz="1000" b="0" dirty="0">
                          <a:effectLst/>
                          <a:latin typeface="Times New Roman" panose="02020603050405020304" pitchFamily="18" charset="0"/>
                          <a:cs typeface="Times New Roman" panose="02020603050405020304" pitchFamily="18" charset="0"/>
                        </a:rPr>
                        <a:t> </a:t>
                      </a:r>
                      <a:r>
                        <a:rPr lang="en-GB" sz="1000" b="0" dirty="0" err="1">
                          <a:effectLst/>
                          <a:latin typeface="Times New Roman" panose="02020603050405020304" pitchFamily="18" charset="0"/>
                          <a:cs typeface="Times New Roman" panose="02020603050405020304" pitchFamily="18" charset="0"/>
                        </a:rPr>
                        <a:t>Yol</a:t>
                      </a:r>
                      <a:r>
                        <a:rPr lang="en-GB" sz="1000" b="0" dirty="0">
                          <a:effectLst/>
                          <a:latin typeface="Times New Roman" panose="02020603050405020304" pitchFamily="18" charset="0"/>
                          <a:cs typeface="Times New Roman" panose="02020603050405020304" pitchFamily="18" charset="0"/>
                        </a:rPr>
                        <a:t>, </a:t>
                      </a:r>
                      <a:r>
                        <a:rPr lang="en-GB" sz="1000" b="0" dirty="0" err="1">
                          <a:effectLst/>
                          <a:latin typeface="Times New Roman" panose="02020603050405020304" pitchFamily="18" charset="0"/>
                          <a:cs typeface="Times New Roman" panose="02020603050405020304" pitchFamily="18" charset="0"/>
                        </a:rPr>
                        <a:t>Kanalizasyon</a:t>
                      </a:r>
                      <a:r>
                        <a:rPr lang="en-GB" sz="1000" b="0" dirty="0">
                          <a:effectLst/>
                          <a:latin typeface="Times New Roman" panose="02020603050405020304" pitchFamily="18" charset="0"/>
                          <a:cs typeface="Times New Roman" panose="02020603050405020304" pitchFamily="18" charset="0"/>
                        </a:rPr>
                        <a:t> </a:t>
                      </a:r>
                      <a:r>
                        <a:rPr lang="en-GB" sz="1000" b="0" dirty="0" err="1">
                          <a:effectLst/>
                          <a:latin typeface="Times New Roman" panose="02020603050405020304" pitchFamily="18" charset="0"/>
                          <a:cs typeface="Times New Roman" panose="02020603050405020304" pitchFamily="18" charset="0"/>
                        </a:rPr>
                        <a:t>Hattı</a:t>
                      </a:r>
                      <a:r>
                        <a:rPr lang="en-GB" sz="1000" b="0" dirty="0">
                          <a:effectLst/>
                          <a:latin typeface="Times New Roman" panose="02020603050405020304" pitchFamily="18" charset="0"/>
                          <a:cs typeface="Times New Roman" panose="02020603050405020304" pitchFamily="18" charset="0"/>
                        </a:rPr>
                        <a:t>, </a:t>
                      </a:r>
                      <a:r>
                        <a:rPr lang="en-GB" sz="1000" b="0" dirty="0" err="1">
                          <a:effectLst/>
                          <a:latin typeface="Times New Roman" panose="02020603050405020304" pitchFamily="18" charset="0"/>
                          <a:cs typeface="Times New Roman" panose="02020603050405020304" pitchFamily="18" charset="0"/>
                        </a:rPr>
                        <a:t>Peyzaj</a:t>
                      </a:r>
                      <a:r>
                        <a:rPr lang="en-GB" sz="1000" b="0" dirty="0">
                          <a:effectLst/>
                          <a:latin typeface="Times New Roman" panose="02020603050405020304" pitchFamily="18" charset="0"/>
                          <a:cs typeface="Times New Roman" panose="02020603050405020304" pitchFamily="18" charset="0"/>
                        </a:rPr>
                        <a:t>, </a:t>
                      </a:r>
                      <a:r>
                        <a:rPr lang="en-GB" sz="1000" b="0" dirty="0" err="1">
                          <a:effectLst/>
                          <a:latin typeface="Times New Roman" panose="02020603050405020304" pitchFamily="18" charset="0"/>
                          <a:cs typeface="Times New Roman" panose="02020603050405020304" pitchFamily="18" charset="0"/>
                        </a:rPr>
                        <a:t>Su</a:t>
                      </a:r>
                      <a:r>
                        <a:rPr lang="en-GB" sz="1000" b="0" dirty="0">
                          <a:effectLst/>
                          <a:latin typeface="Times New Roman" panose="02020603050405020304" pitchFamily="18" charset="0"/>
                          <a:cs typeface="Times New Roman" panose="02020603050405020304" pitchFamily="18" charset="0"/>
                        </a:rPr>
                        <a:t> </a:t>
                      </a:r>
                      <a:r>
                        <a:rPr lang="en-GB" sz="1000" b="0" dirty="0" err="1">
                          <a:effectLst/>
                          <a:latin typeface="Times New Roman" panose="02020603050405020304" pitchFamily="18" charset="0"/>
                          <a:cs typeface="Times New Roman" panose="02020603050405020304" pitchFamily="18" charset="0"/>
                        </a:rPr>
                        <a:t>İsale</a:t>
                      </a:r>
                      <a:r>
                        <a:rPr lang="en-GB" sz="1000" b="0" dirty="0">
                          <a:effectLst/>
                          <a:latin typeface="Times New Roman" panose="02020603050405020304" pitchFamily="18" charset="0"/>
                          <a:cs typeface="Times New Roman" panose="02020603050405020304" pitchFamily="18" charset="0"/>
                        </a:rPr>
                        <a:t> </a:t>
                      </a:r>
                      <a:r>
                        <a:rPr lang="en-GB" sz="1000" b="0" dirty="0" err="1">
                          <a:effectLst/>
                          <a:latin typeface="Times New Roman" panose="02020603050405020304" pitchFamily="18" charset="0"/>
                          <a:cs typeface="Times New Roman" panose="02020603050405020304" pitchFamily="18" charset="0"/>
                        </a:rPr>
                        <a:t>Hattı</a:t>
                      </a:r>
                      <a:r>
                        <a:rPr lang="en-GB" sz="1000" b="0" dirty="0">
                          <a:effectLst/>
                          <a:latin typeface="Times New Roman" panose="02020603050405020304" pitchFamily="18" charset="0"/>
                          <a:cs typeface="Times New Roman" panose="02020603050405020304" pitchFamily="18" charset="0"/>
                        </a:rPr>
                        <a:t>, </a:t>
                      </a:r>
                      <a:r>
                        <a:rPr lang="en-GB" sz="1000" b="0" dirty="0" err="1">
                          <a:effectLst/>
                          <a:latin typeface="Times New Roman" panose="02020603050405020304" pitchFamily="18" charset="0"/>
                          <a:cs typeface="Times New Roman" panose="02020603050405020304" pitchFamily="18" charset="0"/>
                        </a:rPr>
                        <a:t>Telefon</a:t>
                      </a:r>
                      <a:r>
                        <a:rPr lang="en-GB" sz="1000" b="0" dirty="0">
                          <a:effectLst/>
                          <a:latin typeface="Times New Roman" panose="02020603050405020304" pitchFamily="18" charset="0"/>
                          <a:cs typeface="Times New Roman" panose="02020603050405020304" pitchFamily="18" charset="0"/>
                        </a:rPr>
                        <a:t> </a:t>
                      </a:r>
                      <a:r>
                        <a:rPr lang="en-GB" sz="1000" b="0" dirty="0" err="1">
                          <a:effectLst/>
                          <a:latin typeface="Times New Roman" panose="02020603050405020304" pitchFamily="18" charset="0"/>
                          <a:cs typeface="Times New Roman" panose="02020603050405020304" pitchFamily="18" charset="0"/>
                        </a:rPr>
                        <a:t>Hattı</a:t>
                      </a:r>
                      <a:endParaRPr lang="tr-TR"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456" marR="9810" marT="11867"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69787045"/>
                  </a:ext>
                </a:extLst>
              </a:tr>
              <a:tr h="234540">
                <a:tc gridSpan="4">
                  <a:txBody>
                    <a:bodyPr/>
                    <a:lstStyle/>
                    <a:p>
                      <a:pPr algn="l">
                        <a:lnSpc>
                          <a:spcPct val="107000"/>
                        </a:lnSpc>
                      </a:pPr>
                      <a:r>
                        <a:rPr lang="en-GB" sz="1000" b="0" dirty="0">
                          <a:solidFill>
                            <a:schemeClr val="tx1"/>
                          </a:solidFill>
                          <a:effectLst/>
                          <a:latin typeface="Times New Roman" panose="02020603050405020304" pitchFamily="18" charset="0"/>
                          <a:cs typeface="Times New Roman" panose="02020603050405020304" pitchFamily="18" charset="0"/>
                        </a:rPr>
                        <a:t>PROGRAM BÜTÇE ADI</a:t>
                      </a:r>
                      <a:endParaRPr lang="tr-TR"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456" marR="9810" marT="11867" marB="0" anchor="ct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marL="2540" algn="l">
                        <a:lnSpc>
                          <a:spcPct val="107000"/>
                        </a:lnSpc>
                      </a:pPr>
                      <a:r>
                        <a:rPr lang="en-GB" sz="1000" b="0" dirty="0" err="1">
                          <a:effectLst/>
                          <a:latin typeface="Times New Roman" panose="02020603050405020304" pitchFamily="18" charset="0"/>
                          <a:cs typeface="Times New Roman" panose="02020603050405020304" pitchFamily="18" charset="0"/>
                        </a:rPr>
                        <a:t>Yükseköğretim</a:t>
                      </a:r>
                      <a:r>
                        <a:rPr lang="en-GB" sz="1000" b="0" dirty="0">
                          <a:effectLst/>
                          <a:latin typeface="Times New Roman" panose="02020603050405020304" pitchFamily="18" charset="0"/>
                          <a:cs typeface="Times New Roman" panose="02020603050405020304" pitchFamily="18" charset="0"/>
                        </a:rPr>
                        <a:t> </a:t>
                      </a:r>
                      <a:r>
                        <a:rPr lang="en-GB" sz="1000" b="0" dirty="0" err="1">
                          <a:effectLst/>
                          <a:latin typeface="Times New Roman" panose="02020603050405020304" pitchFamily="18" charset="0"/>
                          <a:cs typeface="Times New Roman" panose="02020603050405020304" pitchFamily="18" charset="0"/>
                        </a:rPr>
                        <a:t>Kurumları</a:t>
                      </a:r>
                      <a:r>
                        <a:rPr lang="en-GB" sz="1000" b="0" dirty="0">
                          <a:effectLst/>
                          <a:latin typeface="Times New Roman" panose="02020603050405020304" pitchFamily="18" charset="0"/>
                          <a:cs typeface="Times New Roman" panose="02020603050405020304" pitchFamily="18" charset="0"/>
                        </a:rPr>
                        <a:t> </a:t>
                      </a:r>
                      <a:r>
                        <a:rPr lang="en-GB" sz="1000" b="0" dirty="0" err="1">
                          <a:effectLst/>
                          <a:latin typeface="Times New Roman" panose="02020603050405020304" pitchFamily="18" charset="0"/>
                          <a:cs typeface="Times New Roman" panose="02020603050405020304" pitchFamily="18" charset="0"/>
                        </a:rPr>
                        <a:t>Kampüs</a:t>
                      </a:r>
                      <a:r>
                        <a:rPr lang="en-GB" sz="1000" b="0" dirty="0">
                          <a:effectLst/>
                          <a:latin typeface="Times New Roman" panose="02020603050405020304" pitchFamily="18" charset="0"/>
                          <a:cs typeface="Times New Roman" panose="02020603050405020304" pitchFamily="18" charset="0"/>
                        </a:rPr>
                        <a:t> </a:t>
                      </a:r>
                      <a:r>
                        <a:rPr lang="en-GB" sz="1000" b="0" dirty="0" err="1">
                          <a:effectLst/>
                          <a:latin typeface="Times New Roman" panose="02020603050405020304" pitchFamily="18" charset="0"/>
                          <a:cs typeface="Times New Roman" panose="02020603050405020304" pitchFamily="18" charset="0"/>
                        </a:rPr>
                        <a:t>Atlyapısı</a:t>
                      </a:r>
                      <a:endParaRPr lang="tr-TR"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456" marR="9810" marT="11867"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320816003"/>
                  </a:ext>
                </a:extLst>
              </a:tr>
              <a:tr h="149835">
                <a:tc gridSpan="10">
                  <a:txBody>
                    <a:bodyPr/>
                    <a:lstStyle/>
                    <a:p>
                      <a:pPr algn="l">
                        <a:lnSpc>
                          <a:spcPct val="107000"/>
                        </a:lnSpc>
                      </a:pPr>
                      <a:r>
                        <a:rPr lang="en-GB" sz="1000" b="0" dirty="0">
                          <a:solidFill>
                            <a:schemeClr val="tx1"/>
                          </a:solidFill>
                          <a:effectLst/>
                          <a:latin typeface="Times New Roman" panose="02020603050405020304" pitchFamily="18" charset="0"/>
                          <a:cs typeface="Times New Roman" panose="02020603050405020304" pitchFamily="18" charset="0"/>
                        </a:rPr>
                        <a:t>YATIRIMIN YILLAR İTİBARİYLE GELİŞİMİ (Cari </a:t>
                      </a:r>
                      <a:r>
                        <a:rPr lang="en-GB" sz="1000" b="0" dirty="0" err="1">
                          <a:solidFill>
                            <a:schemeClr val="tx1"/>
                          </a:solidFill>
                          <a:effectLst/>
                          <a:latin typeface="Times New Roman" panose="02020603050405020304" pitchFamily="18" charset="0"/>
                          <a:cs typeface="Times New Roman" panose="02020603050405020304" pitchFamily="18" charset="0"/>
                        </a:rPr>
                        <a:t>Fiyatlarla</a:t>
                      </a:r>
                      <a:r>
                        <a:rPr lang="en-GB" sz="1000" b="0" dirty="0">
                          <a:solidFill>
                            <a:schemeClr val="tx1"/>
                          </a:solidFill>
                          <a:effectLst/>
                          <a:latin typeface="Times New Roman" panose="02020603050405020304" pitchFamily="18" charset="0"/>
                          <a:cs typeface="Times New Roman" panose="02020603050405020304" pitchFamily="18" charset="0"/>
                        </a:rPr>
                        <a:t>, Bin TL) </a:t>
                      </a:r>
                      <a:endParaRPr lang="tr-TR"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456" marR="9810" marT="11867"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632258615"/>
                  </a:ext>
                </a:extLst>
              </a:tr>
              <a:tr h="198684">
                <a:tc rowSpan="2">
                  <a:txBody>
                    <a:bodyPr/>
                    <a:lstStyle/>
                    <a:p>
                      <a:pPr algn="l">
                        <a:lnSpc>
                          <a:spcPct val="107000"/>
                        </a:lnSpc>
                      </a:pPr>
                      <a:r>
                        <a:rPr lang="en-GB" sz="1000" b="0" dirty="0" err="1">
                          <a:solidFill>
                            <a:schemeClr val="tx1"/>
                          </a:solidFill>
                          <a:effectLst/>
                          <a:latin typeface="Times New Roman" panose="02020603050405020304" pitchFamily="18" charset="0"/>
                          <a:cs typeface="Times New Roman" panose="02020603050405020304" pitchFamily="18" charset="0"/>
                        </a:rPr>
                        <a:t>Yıl</a:t>
                      </a:r>
                      <a:endParaRPr lang="tr-TR"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456" marR="9810" marT="11867" marB="0" anchor="ctr"/>
                </a:tc>
                <a:tc rowSpan="2">
                  <a:txBody>
                    <a:bodyPr/>
                    <a:lstStyle/>
                    <a:p>
                      <a:pPr algn="l">
                        <a:lnSpc>
                          <a:spcPct val="107000"/>
                        </a:lnSpc>
                      </a:pPr>
                      <a:r>
                        <a:rPr lang="en-GB" sz="1000" b="0">
                          <a:solidFill>
                            <a:schemeClr val="tx1"/>
                          </a:solidFill>
                          <a:effectLst/>
                          <a:latin typeface="Times New Roman" panose="02020603050405020304" pitchFamily="18" charset="0"/>
                          <a:cs typeface="Times New Roman" panose="02020603050405020304" pitchFamily="18" charset="0"/>
                        </a:rPr>
                        <a:t>Toplam Proje Tutarı</a:t>
                      </a:r>
                      <a:endParaRPr lang="tr-TR" sz="10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456" marR="9810" marT="11867" marB="0" anchor="ctr"/>
                </a:tc>
                <a:tc rowSpan="2">
                  <a:txBody>
                    <a:bodyPr/>
                    <a:lstStyle/>
                    <a:p>
                      <a:pPr algn="l">
                        <a:lnSpc>
                          <a:spcPct val="107000"/>
                        </a:lnSpc>
                      </a:pPr>
                      <a:r>
                        <a:rPr lang="en-GB" sz="1000" b="0">
                          <a:solidFill>
                            <a:schemeClr val="tx1"/>
                          </a:solidFill>
                          <a:effectLst/>
                          <a:latin typeface="Times New Roman" panose="02020603050405020304" pitchFamily="18" charset="0"/>
                          <a:cs typeface="Times New Roman" panose="02020603050405020304" pitchFamily="18" charset="0"/>
                        </a:rPr>
                        <a:t>2022 Sonu Küm.Harc.</a:t>
                      </a:r>
                      <a:endParaRPr lang="tr-TR" sz="10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456" marR="9810" marT="11867" marB="0" anchor="ctr"/>
                </a:tc>
                <a:tc gridSpan="2">
                  <a:txBody>
                    <a:bodyPr/>
                    <a:lstStyle/>
                    <a:p>
                      <a:pPr algn="l">
                        <a:lnSpc>
                          <a:spcPct val="107000"/>
                        </a:lnSpc>
                      </a:pPr>
                      <a:r>
                        <a:rPr lang="en-GB" sz="1000" b="0" dirty="0">
                          <a:solidFill>
                            <a:schemeClr val="tx1"/>
                          </a:solidFill>
                          <a:effectLst/>
                          <a:latin typeface="Times New Roman" panose="02020603050405020304" pitchFamily="18" charset="0"/>
                          <a:cs typeface="Times New Roman" panose="02020603050405020304" pitchFamily="18" charset="0"/>
                        </a:rPr>
                        <a:t>Program </a:t>
                      </a:r>
                      <a:r>
                        <a:rPr lang="en-GB" sz="1000" b="0" dirty="0" err="1">
                          <a:solidFill>
                            <a:schemeClr val="tx1"/>
                          </a:solidFill>
                          <a:effectLst/>
                          <a:latin typeface="Times New Roman" panose="02020603050405020304" pitchFamily="18" charset="0"/>
                          <a:cs typeface="Times New Roman" panose="02020603050405020304" pitchFamily="18" charset="0"/>
                        </a:rPr>
                        <a:t>Ödeneği</a:t>
                      </a:r>
                      <a:endParaRPr lang="tr-TR"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456" marR="9810" marT="11867" marB="0" anchor="ctr"/>
                </a:tc>
                <a:tc hMerge="1">
                  <a:txBody>
                    <a:bodyPr/>
                    <a:lstStyle/>
                    <a:p>
                      <a:endParaRPr lang="tr-TR"/>
                    </a:p>
                  </a:txBody>
                  <a:tcPr/>
                </a:tc>
                <a:tc gridSpan="2">
                  <a:txBody>
                    <a:bodyPr/>
                    <a:lstStyle/>
                    <a:p>
                      <a:pPr algn="l">
                        <a:lnSpc>
                          <a:spcPct val="107000"/>
                        </a:lnSpc>
                      </a:pPr>
                      <a:r>
                        <a:rPr lang="en-GB" sz="1000" b="0">
                          <a:effectLst/>
                          <a:latin typeface="Times New Roman" panose="02020603050405020304" pitchFamily="18" charset="0"/>
                          <a:cs typeface="Times New Roman" panose="02020603050405020304" pitchFamily="18" charset="0"/>
                        </a:rPr>
                        <a:t>Revize Ödenek</a:t>
                      </a:r>
                      <a:endParaRPr lang="tr-TR" sz="10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456" marR="9810" marT="11867" marB="0" anchor="ctr"/>
                </a:tc>
                <a:tc hMerge="1">
                  <a:txBody>
                    <a:bodyPr/>
                    <a:lstStyle/>
                    <a:p>
                      <a:endParaRPr lang="tr-TR"/>
                    </a:p>
                  </a:txBody>
                  <a:tcPr/>
                </a:tc>
                <a:tc gridSpan="2">
                  <a:txBody>
                    <a:bodyPr/>
                    <a:lstStyle/>
                    <a:p>
                      <a:pPr algn="l">
                        <a:lnSpc>
                          <a:spcPct val="107000"/>
                        </a:lnSpc>
                      </a:pPr>
                      <a:r>
                        <a:rPr lang="en-GB" sz="1000">
                          <a:effectLst/>
                          <a:latin typeface="Times New Roman" panose="02020603050405020304" pitchFamily="18" charset="0"/>
                          <a:cs typeface="Times New Roman" panose="02020603050405020304" pitchFamily="18" charset="0"/>
                        </a:rPr>
                        <a:t>Harcama</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456" marR="9810" marT="11867" marB="0" anchor="ctr"/>
                </a:tc>
                <a:tc hMerge="1">
                  <a:txBody>
                    <a:bodyPr/>
                    <a:lstStyle/>
                    <a:p>
                      <a:endParaRPr lang="tr-TR"/>
                    </a:p>
                  </a:txBody>
                  <a:tcPr/>
                </a:tc>
                <a:tc rowSpan="2">
                  <a:txBody>
                    <a:bodyPr/>
                    <a:lstStyle/>
                    <a:p>
                      <a:pPr algn="l">
                        <a:lnSpc>
                          <a:spcPct val="107000"/>
                        </a:lnSpc>
                      </a:pPr>
                      <a:r>
                        <a:rPr lang="en-GB" sz="1000">
                          <a:effectLst/>
                          <a:latin typeface="Times New Roman" panose="02020603050405020304" pitchFamily="18" charset="0"/>
                          <a:cs typeface="Times New Roman" panose="02020603050405020304" pitchFamily="18" charset="0"/>
                        </a:rPr>
                        <a:t>Gerçekleşme Yüzdesi </a:t>
                      </a:r>
                      <a:endParaRPr lang="tr-TR" sz="1000">
                        <a:effectLst/>
                        <a:latin typeface="Times New Roman" panose="02020603050405020304" pitchFamily="18" charset="0"/>
                        <a:cs typeface="Times New Roman" panose="02020603050405020304" pitchFamily="18" charset="0"/>
                      </a:endParaRPr>
                    </a:p>
                    <a:p>
                      <a:pPr algn="l">
                        <a:lnSpc>
                          <a:spcPct val="107000"/>
                        </a:lnSpc>
                      </a:pPr>
                      <a:r>
                        <a:rPr lang="en-GB" sz="1000">
                          <a:effectLst/>
                          <a:latin typeface="Times New Roman" panose="02020603050405020304" pitchFamily="18" charset="0"/>
                          <a:cs typeface="Times New Roman" panose="02020603050405020304" pitchFamily="18" charset="0"/>
                        </a:rPr>
                        <a:t>(%)</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456" marR="9810" marT="11867" marB="0" anchor="ctr"/>
                </a:tc>
                <a:extLst>
                  <a:ext uri="{0D108BD9-81ED-4DB2-BD59-A6C34878D82A}">
                    <a16:rowId xmlns:a16="http://schemas.microsoft.com/office/drawing/2014/main" val="3466253181"/>
                  </a:ext>
                </a:extLst>
              </a:tr>
              <a:tr h="224466">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l">
                        <a:lnSpc>
                          <a:spcPct val="107000"/>
                        </a:lnSpc>
                      </a:pPr>
                      <a:r>
                        <a:rPr lang="en-GB" sz="1000" b="0" dirty="0" err="1">
                          <a:solidFill>
                            <a:schemeClr val="tx1"/>
                          </a:solidFill>
                          <a:effectLst/>
                          <a:latin typeface="Times New Roman" panose="02020603050405020304" pitchFamily="18" charset="0"/>
                          <a:cs typeface="Times New Roman" panose="02020603050405020304" pitchFamily="18" charset="0"/>
                        </a:rPr>
                        <a:t>Dış</a:t>
                      </a:r>
                      <a:endParaRPr lang="tr-TR"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456" marR="9810" marT="11867" marB="0" anchor="ctr"/>
                </a:tc>
                <a:tc>
                  <a:txBody>
                    <a:bodyPr/>
                    <a:lstStyle/>
                    <a:p>
                      <a:pPr algn="l"/>
                      <a:r>
                        <a:rPr lang="en-GB" sz="1000" b="0">
                          <a:effectLst/>
                          <a:latin typeface="Times New Roman" panose="02020603050405020304" pitchFamily="18" charset="0"/>
                          <a:cs typeface="Times New Roman" panose="02020603050405020304" pitchFamily="18" charset="0"/>
                        </a:rPr>
                        <a:t>Toplam</a:t>
                      </a:r>
                      <a:endParaRPr lang="tr-TR">
                        <a:latin typeface="Times New Roman" panose="02020603050405020304" pitchFamily="18" charset="0"/>
                        <a:cs typeface="Times New Roman" panose="02020603050405020304" pitchFamily="18" charset="0"/>
                      </a:endParaRPr>
                    </a:p>
                  </a:txBody>
                  <a:tcPr marL="16456" marR="9810" marT="11867" marB="0" anchor="ctr"/>
                </a:tc>
                <a:tc>
                  <a:txBody>
                    <a:bodyPr/>
                    <a:lstStyle/>
                    <a:p>
                      <a:pPr algn="l">
                        <a:lnSpc>
                          <a:spcPct val="107000"/>
                        </a:lnSpc>
                      </a:pPr>
                      <a:r>
                        <a:rPr lang="en-GB" sz="1000" b="0">
                          <a:effectLst/>
                          <a:latin typeface="Times New Roman" panose="02020603050405020304" pitchFamily="18" charset="0"/>
                          <a:cs typeface="Times New Roman" panose="02020603050405020304" pitchFamily="18" charset="0"/>
                        </a:rPr>
                        <a:t>Dış</a:t>
                      </a:r>
                      <a:endParaRPr lang="tr-TR" sz="10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456" marR="9810" marT="11867" marB="0" anchor="ctr"/>
                </a:tc>
                <a:tc>
                  <a:txBody>
                    <a:bodyPr/>
                    <a:lstStyle/>
                    <a:p>
                      <a:pPr algn="l">
                        <a:lnSpc>
                          <a:spcPct val="107000"/>
                        </a:lnSpc>
                      </a:pPr>
                      <a:r>
                        <a:rPr lang="en-GB" sz="1000" b="0">
                          <a:effectLst/>
                          <a:latin typeface="Times New Roman" panose="02020603050405020304" pitchFamily="18" charset="0"/>
                          <a:cs typeface="Times New Roman" panose="02020603050405020304" pitchFamily="18" charset="0"/>
                        </a:rPr>
                        <a:t>Toplam</a:t>
                      </a:r>
                      <a:endParaRPr lang="tr-TR" sz="10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456" marR="9810" marT="11867" marB="0" anchor="ctr"/>
                </a:tc>
                <a:tc>
                  <a:txBody>
                    <a:bodyPr/>
                    <a:lstStyle/>
                    <a:p>
                      <a:pPr algn="l">
                        <a:lnSpc>
                          <a:spcPct val="107000"/>
                        </a:lnSpc>
                      </a:pPr>
                      <a:r>
                        <a:rPr lang="en-GB" sz="1000">
                          <a:effectLst/>
                          <a:latin typeface="Times New Roman" panose="02020603050405020304" pitchFamily="18" charset="0"/>
                          <a:cs typeface="Times New Roman" panose="02020603050405020304" pitchFamily="18" charset="0"/>
                        </a:rPr>
                        <a:t>Dış</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456" marR="9810" marT="11867" marB="0" anchor="ctr"/>
                </a:tc>
                <a:tc>
                  <a:txBody>
                    <a:bodyPr/>
                    <a:lstStyle/>
                    <a:p>
                      <a:pPr algn="l">
                        <a:lnSpc>
                          <a:spcPct val="107000"/>
                        </a:lnSpc>
                      </a:pPr>
                      <a:r>
                        <a:rPr lang="en-GB" sz="1000">
                          <a:effectLst/>
                          <a:latin typeface="Times New Roman" panose="02020603050405020304" pitchFamily="18" charset="0"/>
                          <a:cs typeface="Times New Roman" panose="02020603050405020304" pitchFamily="18" charset="0"/>
                        </a:rPr>
                        <a:t>Toplam</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456" marR="9810" marT="11867" marB="0" anchor="ctr"/>
                </a:tc>
                <a:tc vMerge="1">
                  <a:txBody>
                    <a:bodyPr/>
                    <a:lstStyle/>
                    <a:p>
                      <a:endParaRPr lang="tr-TR"/>
                    </a:p>
                  </a:txBody>
                  <a:tcPr/>
                </a:tc>
                <a:extLst>
                  <a:ext uri="{0D108BD9-81ED-4DB2-BD59-A6C34878D82A}">
                    <a16:rowId xmlns:a16="http://schemas.microsoft.com/office/drawing/2014/main" val="1551700575"/>
                  </a:ext>
                </a:extLst>
              </a:tr>
              <a:tr h="224941">
                <a:tc>
                  <a:txBody>
                    <a:bodyPr/>
                    <a:lstStyle/>
                    <a:p>
                      <a:pPr algn="l">
                        <a:lnSpc>
                          <a:spcPct val="107000"/>
                        </a:lnSpc>
                      </a:pPr>
                      <a:r>
                        <a:rPr lang="en-GB" sz="1000" b="0" dirty="0">
                          <a:solidFill>
                            <a:schemeClr val="tx1"/>
                          </a:solidFill>
                          <a:effectLst/>
                          <a:latin typeface="Times New Roman" panose="02020603050405020304" pitchFamily="18" charset="0"/>
                          <a:cs typeface="Times New Roman" panose="02020603050405020304" pitchFamily="18" charset="0"/>
                        </a:rPr>
                        <a:t>2022</a:t>
                      </a:r>
                      <a:endParaRPr lang="tr-TR"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456" marR="9810" marT="11867" marB="0" anchor="ctr"/>
                </a:tc>
                <a:tc>
                  <a:txBody>
                    <a:bodyPr/>
                    <a:lstStyle/>
                    <a:p>
                      <a:pPr algn="l">
                        <a:lnSpc>
                          <a:spcPct val="107000"/>
                        </a:lnSpc>
                      </a:pPr>
                      <a:r>
                        <a:rPr lang="en-GB" sz="1000" b="0">
                          <a:solidFill>
                            <a:schemeClr val="tx1"/>
                          </a:solidFill>
                          <a:effectLst/>
                          <a:latin typeface="Times New Roman" panose="02020603050405020304" pitchFamily="18" charset="0"/>
                          <a:cs typeface="Times New Roman" panose="02020603050405020304" pitchFamily="18" charset="0"/>
                        </a:rPr>
                        <a:t>20.000.000,00 ₺</a:t>
                      </a:r>
                      <a:endParaRPr lang="tr-TR" sz="10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456" marR="9810" marT="11867" marB="0" anchor="ctr"/>
                </a:tc>
                <a:tc>
                  <a:txBody>
                    <a:bodyPr/>
                    <a:lstStyle/>
                    <a:p>
                      <a:pPr algn="l">
                        <a:lnSpc>
                          <a:spcPct val="107000"/>
                        </a:lnSpc>
                      </a:pPr>
                      <a:r>
                        <a:rPr lang="en-GB" sz="1000" b="0">
                          <a:solidFill>
                            <a:schemeClr val="tx1"/>
                          </a:solidFill>
                          <a:effectLst/>
                          <a:latin typeface="Times New Roman" panose="02020603050405020304" pitchFamily="18" charset="0"/>
                          <a:cs typeface="Times New Roman" panose="02020603050405020304" pitchFamily="18" charset="0"/>
                        </a:rPr>
                        <a:t>14.532.528,91 ₺ </a:t>
                      </a:r>
                      <a:endParaRPr lang="tr-TR" sz="10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456" marR="9810" marT="11867" marB="0" anchor="ctr"/>
                </a:tc>
                <a:tc>
                  <a:txBody>
                    <a:bodyPr/>
                    <a:lstStyle/>
                    <a:p>
                      <a:pPr algn="l">
                        <a:lnSpc>
                          <a:spcPct val="107000"/>
                        </a:lnSpc>
                      </a:pPr>
                      <a:r>
                        <a:rPr lang="en-GB" sz="1000" b="0" dirty="0">
                          <a:solidFill>
                            <a:schemeClr val="tx1"/>
                          </a:solidFill>
                          <a:effectLst/>
                          <a:latin typeface="Times New Roman" panose="02020603050405020304" pitchFamily="18" charset="0"/>
                          <a:cs typeface="Times New Roman" panose="02020603050405020304" pitchFamily="18" charset="0"/>
                        </a:rPr>
                        <a:t>-</a:t>
                      </a:r>
                      <a:endParaRPr lang="tr-TR" sz="10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456" marR="9810" marT="11867" marB="0" anchor="ctr"/>
                </a:tc>
                <a:tc>
                  <a:txBody>
                    <a:bodyPr/>
                    <a:lstStyle/>
                    <a:p>
                      <a:pPr algn="l"/>
                      <a:r>
                        <a:rPr lang="en-GB" sz="1000" b="0" dirty="0">
                          <a:effectLst/>
                          <a:latin typeface="Times New Roman" panose="02020603050405020304" pitchFamily="18" charset="0"/>
                          <a:cs typeface="Times New Roman" panose="02020603050405020304" pitchFamily="18" charset="0"/>
                        </a:rPr>
                        <a:t>3.950.000,00 ₺</a:t>
                      </a:r>
                      <a:endParaRPr lang="tr-TR" dirty="0">
                        <a:latin typeface="Times New Roman" panose="02020603050405020304" pitchFamily="18" charset="0"/>
                        <a:cs typeface="Times New Roman" panose="02020603050405020304" pitchFamily="18" charset="0"/>
                      </a:endParaRPr>
                    </a:p>
                  </a:txBody>
                  <a:tcPr marL="16456" marR="9810" marT="11867" marB="0" anchor="ctr"/>
                </a:tc>
                <a:tc>
                  <a:txBody>
                    <a:bodyPr/>
                    <a:lstStyle/>
                    <a:p>
                      <a:pPr algn="l">
                        <a:lnSpc>
                          <a:spcPct val="107000"/>
                        </a:lnSpc>
                      </a:pPr>
                      <a:r>
                        <a:rPr lang="en-GB" sz="1000" b="0">
                          <a:effectLst/>
                          <a:latin typeface="Times New Roman" panose="02020603050405020304" pitchFamily="18" charset="0"/>
                          <a:cs typeface="Times New Roman" panose="02020603050405020304" pitchFamily="18" charset="0"/>
                        </a:rPr>
                        <a:t>-</a:t>
                      </a:r>
                      <a:endParaRPr lang="tr-TR" sz="10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456" marR="9810" marT="11867" marB="0" anchor="ctr"/>
                </a:tc>
                <a:tc>
                  <a:txBody>
                    <a:bodyPr/>
                    <a:lstStyle/>
                    <a:p>
                      <a:pPr algn="l">
                        <a:lnSpc>
                          <a:spcPct val="107000"/>
                        </a:lnSpc>
                      </a:pPr>
                      <a:r>
                        <a:rPr lang="en-GB" sz="1000" b="0">
                          <a:effectLst/>
                          <a:latin typeface="Times New Roman" panose="02020603050405020304" pitchFamily="18" charset="0"/>
                          <a:cs typeface="Times New Roman" panose="02020603050405020304" pitchFamily="18" charset="0"/>
                        </a:rPr>
                        <a:t>9.406.000,00 ₺</a:t>
                      </a:r>
                      <a:endParaRPr lang="tr-TR" sz="10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456" marR="9810" marT="11867" marB="0" anchor="ctr"/>
                </a:tc>
                <a:tc>
                  <a:txBody>
                    <a:bodyPr/>
                    <a:lstStyle/>
                    <a:p>
                      <a:pPr algn="l">
                        <a:lnSpc>
                          <a:spcPct val="107000"/>
                        </a:lnSpc>
                      </a:pPr>
                      <a:r>
                        <a:rPr lang="en-GB" sz="1000">
                          <a:effectLst/>
                          <a:latin typeface="Times New Roman" panose="02020603050405020304" pitchFamily="18" charset="0"/>
                          <a:cs typeface="Times New Roman" panose="02020603050405020304" pitchFamily="18" charset="0"/>
                        </a:rPr>
                        <a:t>-</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456" marR="9810" marT="11867" marB="0" anchor="ctr"/>
                </a:tc>
                <a:tc>
                  <a:txBody>
                    <a:bodyPr/>
                    <a:lstStyle/>
                    <a:p>
                      <a:pPr algn="l">
                        <a:lnSpc>
                          <a:spcPct val="107000"/>
                        </a:lnSpc>
                      </a:pPr>
                      <a:r>
                        <a:rPr lang="en-GB" sz="1000">
                          <a:effectLst/>
                          <a:latin typeface="Times New Roman" panose="02020603050405020304" pitchFamily="18" charset="0"/>
                          <a:cs typeface="Times New Roman" panose="02020603050405020304" pitchFamily="18" charset="0"/>
                        </a:rPr>
                        <a:t>9.405.999,76 ₺ </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456" marR="9810" marT="11867" marB="0" anchor="ctr"/>
                </a:tc>
                <a:tc>
                  <a:txBody>
                    <a:bodyPr/>
                    <a:lstStyle/>
                    <a:p>
                      <a:pPr algn="l">
                        <a:lnSpc>
                          <a:spcPct val="107000"/>
                        </a:lnSpc>
                      </a:pPr>
                      <a:r>
                        <a:rPr lang="en-GB" sz="1000">
                          <a:effectLst/>
                          <a:latin typeface="Times New Roman" panose="02020603050405020304" pitchFamily="18" charset="0"/>
                          <a:cs typeface="Times New Roman" panose="02020603050405020304" pitchFamily="18" charset="0"/>
                        </a:rPr>
                        <a:t>100</a:t>
                      </a:r>
                      <a:endParaRPr lang="tr-TR"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6456" marR="9810" marT="11867" marB="0" anchor="ctr"/>
                </a:tc>
                <a:extLst>
                  <a:ext uri="{0D108BD9-81ED-4DB2-BD59-A6C34878D82A}">
                    <a16:rowId xmlns:a16="http://schemas.microsoft.com/office/drawing/2014/main" val="2265190941"/>
                  </a:ext>
                </a:extLst>
              </a:tr>
              <a:tr h="2586875">
                <a:tc gridSpan="10">
                  <a:txBody>
                    <a:bodyPr/>
                    <a:lstStyle/>
                    <a:p>
                      <a:pPr algn="l">
                        <a:lnSpc>
                          <a:spcPct val="150000"/>
                        </a:lnSpc>
                        <a:tabLst>
                          <a:tab pos="775970" algn="ctr"/>
                          <a:tab pos="1456690" algn="ctr"/>
                          <a:tab pos="1957705" algn="ctr"/>
                          <a:tab pos="2429510" algn="ctr"/>
                          <a:tab pos="3046095" algn="ctr"/>
                          <a:tab pos="3517900" algn="ctr"/>
                          <a:tab pos="4076700" algn="ctr"/>
                          <a:tab pos="4549775" algn="ctr"/>
                          <a:tab pos="5316855" algn="ctr"/>
                        </a:tabLst>
                      </a:pPr>
                      <a:r>
                        <a:rPr lang="en-GB" sz="1400" b="0" u="sng" dirty="0" err="1">
                          <a:solidFill>
                            <a:schemeClr val="tx1"/>
                          </a:solidFill>
                          <a:effectLst/>
                          <a:latin typeface="Times New Roman" panose="02020603050405020304" pitchFamily="18" charset="0"/>
                          <a:cs typeface="Times New Roman" panose="02020603050405020304" pitchFamily="18" charset="0"/>
                        </a:rPr>
                        <a:t>Açıklama</a:t>
                      </a:r>
                      <a:r>
                        <a:rPr lang="en-GB" sz="1400" b="0" u="sng" dirty="0">
                          <a:solidFill>
                            <a:schemeClr val="tx1"/>
                          </a:solidFill>
                          <a:effectLst/>
                          <a:latin typeface="Times New Roman" panose="02020603050405020304" pitchFamily="18" charset="0"/>
                          <a:cs typeface="Times New Roman" panose="02020603050405020304" pitchFamily="18" charset="0"/>
                        </a:rPr>
                        <a:t>:</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Yatırım</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Programında</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bulunan</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Kampüs</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Altyapısı</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Projesinin</a:t>
                      </a:r>
                      <a:r>
                        <a:rPr lang="en-GB" sz="1400" b="0" dirty="0">
                          <a:solidFill>
                            <a:schemeClr val="tx1"/>
                          </a:solidFill>
                          <a:effectLst/>
                          <a:latin typeface="Times New Roman" panose="02020603050405020304" pitchFamily="18" charset="0"/>
                          <a:cs typeface="Times New Roman" panose="02020603050405020304" pitchFamily="18" charset="0"/>
                        </a:rPr>
                        <a:t> 2022 </a:t>
                      </a:r>
                      <a:r>
                        <a:rPr lang="en-GB" sz="1400" b="0" dirty="0" err="1">
                          <a:solidFill>
                            <a:schemeClr val="tx1"/>
                          </a:solidFill>
                          <a:effectLst/>
                          <a:latin typeface="Times New Roman" panose="02020603050405020304" pitchFamily="18" charset="0"/>
                          <a:cs typeface="Times New Roman" panose="02020603050405020304" pitchFamily="18" charset="0"/>
                        </a:rPr>
                        <a:t>Yılı</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Kesintili</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Başlangıç</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Ödeneği</a:t>
                      </a:r>
                      <a:r>
                        <a:rPr lang="en-GB" sz="1400" b="0" dirty="0">
                          <a:solidFill>
                            <a:schemeClr val="tx1"/>
                          </a:solidFill>
                          <a:effectLst/>
                          <a:latin typeface="Times New Roman" panose="02020603050405020304" pitchFamily="18" charset="0"/>
                          <a:cs typeface="Times New Roman" panose="02020603050405020304" pitchFamily="18" charset="0"/>
                        </a:rPr>
                        <a:t> 3.950.000,00 </a:t>
                      </a:r>
                      <a:r>
                        <a:rPr lang="en-GB" sz="1400" b="0" dirty="0" err="1">
                          <a:solidFill>
                            <a:schemeClr val="tx1"/>
                          </a:solidFill>
                          <a:effectLst/>
                          <a:latin typeface="Times New Roman" panose="02020603050405020304" pitchFamily="18" charset="0"/>
                          <a:cs typeface="Times New Roman" panose="02020603050405020304" pitchFamily="18" charset="0"/>
                        </a:rPr>
                        <a:t>TL’dir</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Yıl</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içinde</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Merkezi</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Derslik</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Projesinden</a:t>
                      </a:r>
                      <a:r>
                        <a:rPr lang="en-GB" sz="1400" b="0" dirty="0">
                          <a:solidFill>
                            <a:schemeClr val="tx1"/>
                          </a:solidFill>
                          <a:effectLst/>
                          <a:latin typeface="Times New Roman" panose="02020603050405020304" pitchFamily="18" charset="0"/>
                          <a:cs typeface="Times New Roman" panose="02020603050405020304" pitchFamily="18" charset="0"/>
                        </a:rPr>
                        <a:t> 4.000.000,00 TL, </a:t>
                      </a:r>
                      <a:r>
                        <a:rPr lang="en-GB" sz="1400" b="0" dirty="0" err="1">
                          <a:solidFill>
                            <a:schemeClr val="tx1"/>
                          </a:solidFill>
                          <a:effectLst/>
                          <a:latin typeface="Times New Roman" panose="02020603050405020304" pitchFamily="18" charset="0"/>
                          <a:cs typeface="Times New Roman" panose="02020603050405020304" pitchFamily="18" charset="0"/>
                        </a:rPr>
                        <a:t>Yatırım</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Hızlandırma</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Ödeneği</a:t>
                      </a:r>
                      <a:r>
                        <a:rPr lang="en-GB" sz="1400" b="0" dirty="0">
                          <a:solidFill>
                            <a:schemeClr val="tx1"/>
                          </a:solidFill>
                          <a:effectLst/>
                          <a:latin typeface="Times New Roman" panose="02020603050405020304" pitchFamily="18" charset="0"/>
                          <a:cs typeface="Times New Roman" panose="02020603050405020304" pitchFamily="18" charset="0"/>
                        </a:rPr>
                        <a:t> 750.000,00 TL </a:t>
                      </a:r>
                      <a:r>
                        <a:rPr lang="en-GB" sz="1400" b="0" dirty="0" err="1">
                          <a:solidFill>
                            <a:schemeClr val="tx1"/>
                          </a:solidFill>
                          <a:effectLst/>
                          <a:latin typeface="Times New Roman" panose="02020603050405020304" pitchFamily="18" charset="0"/>
                          <a:cs typeface="Times New Roman" panose="02020603050405020304" pitchFamily="18" charset="0"/>
                        </a:rPr>
                        <a:t>ve</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Likitten</a:t>
                      </a:r>
                      <a:r>
                        <a:rPr lang="en-GB" sz="1400" b="0" dirty="0">
                          <a:solidFill>
                            <a:schemeClr val="tx1"/>
                          </a:solidFill>
                          <a:effectLst/>
                          <a:latin typeface="Times New Roman" panose="02020603050405020304" pitchFamily="18" charset="0"/>
                          <a:cs typeface="Times New Roman" panose="02020603050405020304" pitchFamily="18" charset="0"/>
                        </a:rPr>
                        <a:t> 706,000,00 TL </a:t>
                      </a:r>
                      <a:r>
                        <a:rPr lang="en-GB" sz="1400" b="0" dirty="0" err="1">
                          <a:solidFill>
                            <a:schemeClr val="tx1"/>
                          </a:solidFill>
                          <a:effectLst/>
                          <a:latin typeface="Times New Roman" panose="02020603050405020304" pitchFamily="18" charset="0"/>
                          <a:cs typeface="Times New Roman" panose="02020603050405020304" pitchFamily="18" charset="0"/>
                        </a:rPr>
                        <a:t>olmak</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üzere</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toplam</a:t>
                      </a:r>
                      <a:r>
                        <a:rPr lang="en-GB" sz="1400" b="0" dirty="0">
                          <a:solidFill>
                            <a:schemeClr val="tx1"/>
                          </a:solidFill>
                          <a:effectLst/>
                          <a:latin typeface="Times New Roman" panose="02020603050405020304" pitchFamily="18" charset="0"/>
                          <a:cs typeface="Times New Roman" panose="02020603050405020304" pitchFamily="18" charset="0"/>
                        </a:rPr>
                        <a:t> 5.456.000,00 TL </a:t>
                      </a:r>
                      <a:r>
                        <a:rPr lang="en-GB" sz="1400" b="0" dirty="0" err="1">
                          <a:solidFill>
                            <a:schemeClr val="tx1"/>
                          </a:solidFill>
                          <a:effectLst/>
                          <a:latin typeface="Times New Roman" panose="02020603050405020304" pitchFamily="18" charset="0"/>
                          <a:cs typeface="Times New Roman" panose="02020603050405020304" pitchFamily="18" charset="0"/>
                        </a:rPr>
                        <a:t>ödenek</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eklenerek</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rezive</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ödenek</a:t>
                      </a:r>
                      <a:r>
                        <a:rPr lang="en-GB" sz="1400" b="0" dirty="0">
                          <a:solidFill>
                            <a:schemeClr val="tx1"/>
                          </a:solidFill>
                          <a:effectLst/>
                          <a:latin typeface="Times New Roman" panose="02020603050405020304" pitchFamily="18" charset="0"/>
                          <a:cs typeface="Times New Roman" panose="02020603050405020304" pitchFamily="18" charset="0"/>
                        </a:rPr>
                        <a:t> 9.406.000,00 TL </a:t>
                      </a:r>
                      <a:r>
                        <a:rPr lang="en-GB" sz="1400" b="0" dirty="0" err="1">
                          <a:solidFill>
                            <a:schemeClr val="tx1"/>
                          </a:solidFill>
                          <a:effectLst/>
                          <a:latin typeface="Times New Roman" panose="02020603050405020304" pitchFamily="18" charset="0"/>
                          <a:cs typeface="Times New Roman" panose="02020603050405020304" pitchFamily="18" charset="0"/>
                        </a:rPr>
                        <a:t>olmuştur</a:t>
                      </a:r>
                      <a:r>
                        <a:rPr lang="en-GB" sz="1400" b="0" dirty="0">
                          <a:solidFill>
                            <a:schemeClr val="tx1"/>
                          </a:solidFill>
                          <a:effectLst/>
                          <a:latin typeface="Times New Roman" panose="02020603050405020304" pitchFamily="18" charset="0"/>
                          <a:cs typeface="Times New Roman" panose="02020603050405020304" pitchFamily="18" charset="0"/>
                        </a:rPr>
                        <a:t>. 2022 </a:t>
                      </a:r>
                      <a:r>
                        <a:rPr lang="en-GB" sz="1400" b="0" dirty="0" err="1">
                          <a:solidFill>
                            <a:schemeClr val="tx1"/>
                          </a:solidFill>
                          <a:effectLst/>
                          <a:latin typeface="Times New Roman" panose="02020603050405020304" pitchFamily="18" charset="0"/>
                          <a:cs typeface="Times New Roman" panose="02020603050405020304" pitchFamily="18" charset="0"/>
                        </a:rPr>
                        <a:t>yılı</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ödeneğinden</a:t>
                      </a:r>
                      <a:r>
                        <a:rPr lang="en-GB" sz="1400" b="0" dirty="0">
                          <a:solidFill>
                            <a:schemeClr val="tx1"/>
                          </a:solidFill>
                          <a:effectLst/>
                          <a:latin typeface="Times New Roman" panose="02020603050405020304" pitchFamily="18" charset="0"/>
                          <a:cs typeface="Times New Roman" panose="02020603050405020304" pitchFamily="18" charset="0"/>
                        </a:rPr>
                        <a:t> 9.405.999,76 TL </a:t>
                      </a:r>
                      <a:r>
                        <a:rPr lang="en-GB" sz="1400" b="0" dirty="0" err="1">
                          <a:solidFill>
                            <a:schemeClr val="tx1"/>
                          </a:solidFill>
                          <a:effectLst/>
                          <a:latin typeface="Times New Roman" panose="02020603050405020304" pitchFamily="18" charset="0"/>
                          <a:cs typeface="Times New Roman" panose="02020603050405020304" pitchFamily="18" charset="0"/>
                        </a:rPr>
                        <a:t>harcama</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yapılmıştır</a:t>
                      </a:r>
                      <a:r>
                        <a:rPr lang="en-GB" sz="1400" b="0" dirty="0">
                          <a:solidFill>
                            <a:schemeClr val="tx1"/>
                          </a:solidFill>
                          <a:effectLst/>
                          <a:latin typeface="Times New Roman" panose="02020603050405020304" pitchFamily="18" charset="0"/>
                          <a:cs typeface="Times New Roman" panose="02020603050405020304" pitchFamily="18" charset="0"/>
                        </a:rPr>
                        <a:t>. </a:t>
                      </a:r>
                      <a:endParaRPr lang="tr-TR" sz="1400" b="0" dirty="0">
                        <a:solidFill>
                          <a:schemeClr val="tx1"/>
                        </a:solidFill>
                        <a:effectLst/>
                        <a:latin typeface="Times New Roman" panose="02020603050405020304" pitchFamily="18" charset="0"/>
                        <a:cs typeface="Times New Roman" panose="02020603050405020304" pitchFamily="18" charset="0"/>
                      </a:endParaRPr>
                    </a:p>
                    <a:p>
                      <a:pPr algn="l">
                        <a:lnSpc>
                          <a:spcPct val="150000"/>
                        </a:lnSpc>
                        <a:tabLst>
                          <a:tab pos="775970" algn="ctr"/>
                          <a:tab pos="1456690" algn="ctr"/>
                          <a:tab pos="1957705" algn="ctr"/>
                          <a:tab pos="2429510" algn="ctr"/>
                          <a:tab pos="3046095" algn="ctr"/>
                          <a:tab pos="3517900" algn="ctr"/>
                          <a:tab pos="4076700" algn="ctr"/>
                          <a:tab pos="4549775" algn="ctr"/>
                          <a:tab pos="5316855" algn="ctr"/>
                        </a:tabLst>
                      </a:pPr>
                      <a:endParaRPr lang="tr-TR" sz="1400" b="0" dirty="0">
                        <a:solidFill>
                          <a:schemeClr val="tx1"/>
                        </a:solidFill>
                        <a:effectLst/>
                        <a:latin typeface="Times New Roman" panose="02020603050405020304" pitchFamily="18" charset="0"/>
                        <a:cs typeface="Times New Roman" panose="02020603050405020304" pitchFamily="18" charset="0"/>
                      </a:endParaRPr>
                    </a:p>
                    <a:p>
                      <a:pPr algn="l">
                        <a:lnSpc>
                          <a:spcPct val="150000"/>
                        </a:lnSpc>
                        <a:tabLst>
                          <a:tab pos="775970" algn="ctr"/>
                          <a:tab pos="1456690" algn="ctr"/>
                          <a:tab pos="1957705" algn="ctr"/>
                          <a:tab pos="2429510" algn="ctr"/>
                          <a:tab pos="3046095" algn="ctr"/>
                          <a:tab pos="3517900" algn="ctr"/>
                          <a:tab pos="4076700" algn="ctr"/>
                          <a:tab pos="4549775" algn="ctr"/>
                          <a:tab pos="5316855" algn="ctr"/>
                        </a:tabLst>
                      </a:pP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Kampüs</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alyapısı</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projesi</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kapsamında</a:t>
                      </a:r>
                      <a:r>
                        <a:rPr lang="en-GB" sz="1400" b="0" dirty="0">
                          <a:solidFill>
                            <a:schemeClr val="tx1"/>
                          </a:solidFill>
                          <a:effectLst/>
                          <a:latin typeface="Times New Roman" panose="02020603050405020304" pitchFamily="18" charset="0"/>
                          <a:cs typeface="Times New Roman" panose="02020603050405020304" pitchFamily="18" charset="0"/>
                        </a:rPr>
                        <a:t> 2022 </a:t>
                      </a:r>
                      <a:r>
                        <a:rPr lang="en-GB" sz="1400" b="0" dirty="0" err="1">
                          <a:solidFill>
                            <a:schemeClr val="tx1"/>
                          </a:solidFill>
                          <a:effectLst/>
                          <a:latin typeface="Times New Roman" panose="02020603050405020304" pitchFamily="18" charset="0"/>
                          <a:cs typeface="Times New Roman" panose="02020603050405020304" pitchFamily="18" charset="0"/>
                        </a:rPr>
                        <a:t>sonu</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kümülatif</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harcaması</a:t>
                      </a:r>
                      <a:r>
                        <a:rPr lang="en-GB" sz="1400" b="0" dirty="0">
                          <a:solidFill>
                            <a:schemeClr val="tx1"/>
                          </a:solidFill>
                          <a:effectLst/>
                          <a:latin typeface="Times New Roman" panose="02020603050405020304" pitchFamily="18" charset="0"/>
                          <a:cs typeface="Times New Roman" panose="02020603050405020304" pitchFamily="18" charset="0"/>
                        </a:rPr>
                        <a:t> 2022 </a:t>
                      </a:r>
                      <a:r>
                        <a:rPr lang="en-GB" sz="1400" b="0" dirty="0" err="1">
                          <a:solidFill>
                            <a:schemeClr val="tx1"/>
                          </a:solidFill>
                          <a:effectLst/>
                          <a:latin typeface="Times New Roman" panose="02020603050405020304" pitchFamily="18" charset="0"/>
                          <a:cs typeface="Times New Roman" panose="02020603050405020304" pitchFamily="18" charset="0"/>
                        </a:rPr>
                        <a:t>yılı</a:t>
                      </a:r>
                      <a:r>
                        <a:rPr lang="en-GB" sz="1400" b="0" dirty="0">
                          <a:solidFill>
                            <a:schemeClr val="tx1"/>
                          </a:solidFill>
                          <a:effectLst/>
                          <a:latin typeface="Times New Roman" panose="02020603050405020304" pitchFamily="18" charset="0"/>
                          <a:cs typeface="Times New Roman" panose="02020603050405020304" pitchFamily="18" charset="0"/>
                        </a:rPr>
                        <a:t> </a:t>
                      </a:r>
                      <a:r>
                        <a:rPr lang="en-GB" sz="1400" b="0" dirty="0" err="1">
                          <a:solidFill>
                            <a:schemeClr val="tx1"/>
                          </a:solidFill>
                          <a:effectLst/>
                          <a:latin typeface="Times New Roman" panose="02020603050405020304" pitchFamily="18" charset="0"/>
                          <a:cs typeface="Times New Roman" panose="02020603050405020304" pitchFamily="18" charset="0"/>
                        </a:rPr>
                        <a:t>fiyatlarıyla</a:t>
                      </a:r>
                      <a:r>
                        <a:rPr lang="en-GB" sz="1400" b="0" dirty="0">
                          <a:solidFill>
                            <a:schemeClr val="tx1"/>
                          </a:solidFill>
                          <a:effectLst/>
                          <a:latin typeface="Times New Roman" panose="02020603050405020304" pitchFamily="18" charset="0"/>
                          <a:cs typeface="Times New Roman" panose="02020603050405020304" pitchFamily="18" charset="0"/>
                        </a:rPr>
                        <a:t> 14.532.528,91 </a:t>
                      </a:r>
                      <a:r>
                        <a:rPr lang="en-GB" sz="1400" b="0" dirty="0" err="1">
                          <a:solidFill>
                            <a:schemeClr val="tx1"/>
                          </a:solidFill>
                          <a:effectLst/>
                          <a:latin typeface="Times New Roman" panose="02020603050405020304" pitchFamily="18" charset="0"/>
                          <a:cs typeface="Times New Roman" panose="02020603050405020304" pitchFamily="18" charset="0"/>
                        </a:rPr>
                        <a:t>TL’dir</a:t>
                      </a:r>
                      <a:r>
                        <a:rPr lang="en-GB" sz="1400" b="0" dirty="0">
                          <a:solidFill>
                            <a:schemeClr val="tx1"/>
                          </a:solidFill>
                          <a:effectLst/>
                          <a:latin typeface="Times New Roman" panose="02020603050405020304" pitchFamily="18" charset="0"/>
                          <a:cs typeface="Times New Roman" panose="02020603050405020304" pitchFamily="18" charset="0"/>
                        </a:rPr>
                        <a:t>. </a:t>
                      </a:r>
                      <a:endParaRPr lang="tr-TR" sz="1400" b="0" dirty="0">
                        <a:solidFill>
                          <a:schemeClr val="tx1"/>
                        </a:solidFill>
                        <a:effectLst/>
                        <a:latin typeface="Times New Roman" panose="02020603050405020304" pitchFamily="18" charset="0"/>
                        <a:cs typeface="Times New Roman" panose="02020603050405020304" pitchFamily="18" charset="0"/>
                      </a:endParaRPr>
                    </a:p>
                    <a:p>
                      <a:pPr algn="l">
                        <a:lnSpc>
                          <a:spcPct val="150000"/>
                        </a:lnSpc>
                        <a:tabLst>
                          <a:tab pos="775970" algn="ctr"/>
                          <a:tab pos="1456690" algn="ctr"/>
                          <a:tab pos="1957705" algn="ctr"/>
                          <a:tab pos="2429510" algn="ctr"/>
                          <a:tab pos="3046095" algn="ctr"/>
                          <a:tab pos="3517900" algn="ctr"/>
                          <a:tab pos="4076700" algn="ctr"/>
                          <a:tab pos="4549775" algn="ctr"/>
                          <a:tab pos="5316855" algn="ctr"/>
                        </a:tabLst>
                      </a:pPr>
                      <a:endParaRPr lang="tr-TR" sz="1400" b="0" dirty="0">
                        <a:solidFill>
                          <a:schemeClr val="tx1"/>
                        </a:solidFill>
                        <a:effectLst/>
                        <a:latin typeface="Times New Roman" panose="02020603050405020304" pitchFamily="18" charset="0"/>
                        <a:cs typeface="Times New Roman" panose="02020603050405020304" pitchFamily="18" charset="0"/>
                      </a:endParaRPr>
                    </a:p>
                  </a:txBody>
                  <a:tcPr marL="16456" marR="9810" marT="11867" marB="0" anchor="ctr">
                    <a:solidFill>
                      <a:srgbClr val="D6E0E7"/>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87612646"/>
                  </a:ext>
                </a:extLst>
              </a:tr>
            </a:tbl>
          </a:graphicData>
        </a:graphic>
      </p:graphicFrame>
    </p:spTree>
    <p:extLst>
      <p:ext uri="{BB962C8B-B14F-4D97-AF65-F5344CB8AC3E}">
        <p14:creationId xmlns:p14="http://schemas.microsoft.com/office/powerpoint/2010/main" val="1045448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E59F1E-6009-4998-81B6-AB83A31EFA52}"/>
              </a:ext>
            </a:extLst>
          </p:cNvPr>
          <p:cNvSpPr>
            <a:spLocks noGrp="1"/>
          </p:cNvSpPr>
          <p:nvPr>
            <p:ph type="title"/>
          </p:nvPr>
        </p:nvSpPr>
        <p:spPr>
          <a:xfrm>
            <a:off x="818147" y="144379"/>
            <a:ext cx="9601200" cy="493295"/>
          </a:xfrm>
        </p:spPr>
        <p:txBody>
          <a:bodyPr>
            <a:normAutofit/>
          </a:bodyPr>
          <a:lstStyle/>
          <a:p>
            <a:r>
              <a:rPr lang="en-GB" sz="1800" b="1" cap="small" spc="25" dirty="0">
                <a:effectLst/>
                <a:latin typeface="Times New Roman" panose="02020603050405020304" pitchFamily="18" charset="0"/>
                <a:ea typeface="Times New Roman" panose="02020603050405020304" pitchFamily="18" charset="0"/>
              </a:rPr>
              <a:t>5-1-3- KAMPÜS ALTYAPISI PROJESİ</a:t>
            </a:r>
            <a:endParaRPr lang="tr-TR" sz="1800" dirty="0"/>
          </a:p>
        </p:txBody>
      </p:sp>
      <p:sp>
        <p:nvSpPr>
          <p:cNvPr id="7" name="Metin kutusu 6">
            <a:extLst>
              <a:ext uri="{FF2B5EF4-FFF2-40B4-BE49-F238E27FC236}">
                <a16:creationId xmlns:a16="http://schemas.microsoft.com/office/drawing/2014/main" id="{2F07E826-B842-4D79-B1F4-6B2F6EB06566}"/>
              </a:ext>
            </a:extLst>
          </p:cNvPr>
          <p:cNvSpPr txBox="1"/>
          <p:nvPr/>
        </p:nvSpPr>
        <p:spPr>
          <a:xfrm>
            <a:off x="818147" y="505326"/>
            <a:ext cx="8610862" cy="3937103"/>
          </a:xfrm>
          <a:prstGeom prst="rect">
            <a:avLst/>
          </a:prstGeom>
          <a:noFill/>
        </p:spPr>
        <p:txBody>
          <a:bodyPr wrap="square">
            <a:spAutoFit/>
          </a:bodyPr>
          <a:lstStyle/>
          <a:p>
            <a:pPr algn="just">
              <a:lnSpc>
                <a:spcPct val="150000"/>
              </a:lnSpc>
              <a:tabLst>
                <a:tab pos="775970" algn="ctr"/>
                <a:tab pos="1456690" algn="ctr"/>
                <a:tab pos="1957705" algn="ctr"/>
                <a:tab pos="2429510" algn="ctr"/>
                <a:tab pos="3046095" algn="ctr"/>
                <a:tab pos="3517900" algn="ctr"/>
                <a:tab pos="4076700" algn="ctr"/>
                <a:tab pos="4549775" algn="ctr"/>
                <a:tab pos="5316855" algn="ctr"/>
              </a:tabLst>
            </a:pPr>
            <a:r>
              <a:rPr lang="en-GB" sz="1200" u="sng" dirty="0" err="1">
                <a:effectLst/>
                <a:latin typeface="Times New Roman" panose="02020603050405020304" pitchFamily="18" charset="0"/>
                <a:cs typeface="Times New Roman" panose="02020603050405020304" pitchFamily="18" charset="0"/>
              </a:rPr>
              <a:t>Baibü</a:t>
            </a:r>
            <a:r>
              <a:rPr lang="en-GB" sz="1200" u="sng" dirty="0">
                <a:effectLst/>
                <a:latin typeface="Times New Roman" panose="02020603050405020304" pitchFamily="18" charset="0"/>
                <a:cs typeface="Times New Roman" panose="02020603050405020304" pitchFamily="18" charset="0"/>
              </a:rPr>
              <a:t> Isi </a:t>
            </a:r>
            <a:r>
              <a:rPr lang="en-GB" sz="1200" u="sng" dirty="0" err="1">
                <a:effectLst/>
                <a:latin typeface="Times New Roman" panose="02020603050405020304" pitchFamily="18" charset="0"/>
                <a:cs typeface="Times New Roman" panose="02020603050405020304" pitchFamily="18" charset="0"/>
              </a:rPr>
              <a:t>Merkezi</a:t>
            </a:r>
            <a:r>
              <a:rPr lang="en-GB" sz="1200" u="sng" dirty="0">
                <a:effectLst/>
                <a:latin typeface="Times New Roman" panose="02020603050405020304" pitchFamily="18" charset="0"/>
                <a:cs typeface="Times New Roman" panose="02020603050405020304" pitchFamily="18" charset="0"/>
              </a:rPr>
              <a:t> </a:t>
            </a:r>
            <a:r>
              <a:rPr lang="en-GB" sz="1200" u="sng" dirty="0" err="1">
                <a:effectLst/>
                <a:latin typeface="Times New Roman" panose="02020603050405020304" pitchFamily="18" charset="0"/>
                <a:cs typeface="Times New Roman" panose="02020603050405020304" pitchFamily="18" charset="0"/>
              </a:rPr>
              <a:t>Su</a:t>
            </a:r>
            <a:r>
              <a:rPr lang="en-GB" sz="1200" u="sng" dirty="0">
                <a:effectLst/>
                <a:latin typeface="Times New Roman" panose="02020603050405020304" pitchFamily="18" charset="0"/>
                <a:cs typeface="Times New Roman" panose="02020603050405020304" pitchFamily="18" charset="0"/>
              </a:rPr>
              <a:t> </a:t>
            </a:r>
            <a:r>
              <a:rPr lang="en-GB" sz="1200" u="sng" dirty="0" err="1">
                <a:effectLst/>
                <a:latin typeface="Times New Roman" panose="02020603050405020304" pitchFamily="18" charset="0"/>
                <a:cs typeface="Times New Roman" panose="02020603050405020304" pitchFamily="18" charset="0"/>
              </a:rPr>
              <a:t>Kuyulari</a:t>
            </a:r>
            <a:r>
              <a:rPr lang="en-GB" sz="1200" u="sng" dirty="0">
                <a:effectLst/>
                <a:latin typeface="Times New Roman" panose="02020603050405020304" pitchFamily="18" charset="0"/>
                <a:cs typeface="Times New Roman" panose="02020603050405020304" pitchFamily="18" charset="0"/>
              </a:rPr>
              <a:t> </a:t>
            </a:r>
            <a:r>
              <a:rPr lang="en-GB" sz="1200" u="sng" dirty="0" err="1">
                <a:effectLst/>
                <a:latin typeface="Times New Roman" panose="02020603050405020304" pitchFamily="18" charset="0"/>
                <a:cs typeface="Times New Roman" panose="02020603050405020304" pitchFamily="18" charset="0"/>
              </a:rPr>
              <a:t>Pompa</a:t>
            </a:r>
            <a:r>
              <a:rPr lang="en-GB" sz="1200" u="sng" dirty="0">
                <a:effectLst/>
                <a:latin typeface="Times New Roman" panose="02020603050405020304" pitchFamily="18" charset="0"/>
                <a:cs typeface="Times New Roman" panose="02020603050405020304" pitchFamily="18" charset="0"/>
              </a:rPr>
              <a:t>, </a:t>
            </a:r>
            <a:r>
              <a:rPr lang="en-GB" sz="1200" u="sng" dirty="0" err="1">
                <a:effectLst/>
                <a:latin typeface="Times New Roman" panose="02020603050405020304" pitchFamily="18" charset="0"/>
                <a:cs typeface="Times New Roman" panose="02020603050405020304" pitchFamily="18" charset="0"/>
              </a:rPr>
              <a:t>Diş</a:t>
            </a:r>
            <a:r>
              <a:rPr lang="en-GB" sz="1200" u="sng" dirty="0">
                <a:effectLst/>
                <a:latin typeface="Times New Roman" panose="02020603050405020304" pitchFamily="18" charset="0"/>
                <a:cs typeface="Times New Roman" panose="02020603050405020304" pitchFamily="18" charset="0"/>
              </a:rPr>
              <a:t> </a:t>
            </a:r>
            <a:r>
              <a:rPr lang="en-GB" sz="1200" u="sng" dirty="0" err="1">
                <a:effectLst/>
                <a:latin typeface="Times New Roman" panose="02020603050405020304" pitchFamily="18" charset="0"/>
                <a:cs typeface="Times New Roman" panose="02020603050405020304" pitchFamily="18" charset="0"/>
              </a:rPr>
              <a:t>Hekimliği</a:t>
            </a:r>
            <a:r>
              <a:rPr lang="en-GB" sz="1200" u="sng" dirty="0">
                <a:effectLst/>
                <a:latin typeface="Times New Roman" panose="02020603050405020304" pitchFamily="18" charset="0"/>
                <a:cs typeface="Times New Roman" panose="02020603050405020304" pitchFamily="18" charset="0"/>
              </a:rPr>
              <a:t> </a:t>
            </a:r>
            <a:r>
              <a:rPr lang="en-GB" sz="1200" u="sng" dirty="0" err="1">
                <a:effectLst/>
                <a:latin typeface="Times New Roman" panose="02020603050405020304" pitchFamily="18" charset="0"/>
                <a:cs typeface="Times New Roman" panose="02020603050405020304" pitchFamily="18" charset="0"/>
              </a:rPr>
              <a:t>Fakültesi</a:t>
            </a:r>
            <a:r>
              <a:rPr lang="en-GB" sz="1200" u="sng" dirty="0">
                <a:effectLst/>
                <a:latin typeface="Times New Roman" panose="02020603050405020304" pitchFamily="18" charset="0"/>
                <a:cs typeface="Times New Roman" panose="02020603050405020304" pitchFamily="18" charset="0"/>
              </a:rPr>
              <a:t> </a:t>
            </a:r>
            <a:r>
              <a:rPr lang="en-GB" sz="1200" u="sng" dirty="0" err="1">
                <a:effectLst/>
                <a:latin typeface="Times New Roman" panose="02020603050405020304" pitchFamily="18" charset="0"/>
                <a:cs typeface="Times New Roman" panose="02020603050405020304" pitchFamily="18" charset="0"/>
              </a:rPr>
              <a:t>Pompa</a:t>
            </a:r>
            <a:r>
              <a:rPr lang="en-GB" sz="1200" u="sng" dirty="0">
                <a:effectLst/>
                <a:latin typeface="Times New Roman" panose="02020603050405020304" pitchFamily="18" charset="0"/>
                <a:cs typeface="Times New Roman" panose="02020603050405020304" pitchFamily="18" charset="0"/>
              </a:rPr>
              <a:t>, </a:t>
            </a:r>
            <a:r>
              <a:rPr lang="en-GB" sz="1200" u="sng" dirty="0" err="1">
                <a:effectLst/>
                <a:latin typeface="Times New Roman" panose="02020603050405020304" pitchFamily="18" charset="0"/>
                <a:cs typeface="Times New Roman" panose="02020603050405020304" pitchFamily="18" charset="0"/>
              </a:rPr>
              <a:t>Boru</a:t>
            </a:r>
            <a:r>
              <a:rPr lang="en-GB" sz="1200" u="sng" dirty="0">
                <a:effectLst/>
                <a:latin typeface="Times New Roman" panose="02020603050405020304" pitchFamily="18" charset="0"/>
                <a:cs typeface="Times New Roman" panose="02020603050405020304" pitchFamily="18" charset="0"/>
              </a:rPr>
              <a:t> </a:t>
            </a:r>
            <a:r>
              <a:rPr lang="en-GB" sz="1200" u="sng" dirty="0" err="1">
                <a:effectLst/>
                <a:latin typeface="Times New Roman" panose="02020603050405020304" pitchFamily="18" charset="0"/>
                <a:cs typeface="Times New Roman" panose="02020603050405020304" pitchFamily="18" charset="0"/>
              </a:rPr>
              <a:t>Ve</a:t>
            </a:r>
            <a:r>
              <a:rPr lang="en-GB" sz="1200" u="sng" dirty="0">
                <a:effectLst/>
                <a:latin typeface="Times New Roman" panose="02020603050405020304" pitchFamily="18" charset="0"/>
                <a:cs typeface="Times New Roman" panose="02020603050405020304" pitchFamily="18" charset="0"/>
              </a:rPr>
              <a:t> </a:t>
            </a:r>
            <a:r>
              <a:rPr lang="en-GB" sz="1200" u="sng" dirty="0" err="1">
                <a:effectLst/>
                <a:latin typeface="Times New Roman" panose="02020603050405020304" pitchFamily="18" charset="0"/>
                <a:cs typeface="Times New Roman" panose="02020603050405020304" pitchFamily="18" charset="0"/>
              </a:rPr>
              <a:t>Isitma</a:t>
            </a:r>
            <a:r>
              <a:rPr lang="en-GB" sz="1200" u="sng" dirty="0">
                <a:effectLst/>
                <a:latin typeface="Times New Roman" panose="02020603050405020304" pitchFamily="18" charset="0"/>
                <a:cs typeface="Times New Roman" panose="02020603050405020304" pitchFamily="18" charset="0"/>
              </a:rPr>
              <a:t> </a:t>
            </a:r>
            <a:r>
              <a:rPr lang="en-GB" sz="1200" u="sng" dirty="0" err="1">
                <a:effectLst/>
                <a:latin typeface="Times New Roman" panose="02020603050405020304" pitchFamily="18" charset="0"/>
                <a:cs typeface="Times New Roman" panose="02020603050405020304" pitchFamily="18" charset="0"/>
              </a:rPr>
              <a:t>Sistemleri</a:t>
            </a:r>
            <a:r>
              <a:rPr lang="en-GB" sz="1200" u="sng" dirty="0">
                <a:effectLst/>
                <a:latin typeface="Times New Roman" panose="02020603050405020304" pitchFamily="18" charset="0"/>
                <a:cs typeface="Times New Roman" panose="02020603050405020304" pitchFamily="18" charset="0"/>
              </a:rPr>
              <a:t> </a:t>
            </a:r>
            <a:r>
              <a:rPr lang="en-GB" sz="1200" u="sng" dirty="0" err="1">
                <a:effectLst/>
                <a:latin typeface="Times New Roman" panose="02020603050405020304" pitchFamily="18" charset="0"/>
                <a:cs typeface="Times New Roman" panose="02020603050405020304" pitchFamily="18" charset="0"/>
              </a:rPr>
              <a:t>Bakim</a:t>
            </a:r>
            <a:r>
              <a:rPr lang="en-GB" sz="1200" u="sng" dirty="0">
                <a:effectLst/>
                <a:latin typeface="Times New Roman" panose="02020603050405020304" pitchFamily="18" charset="0"/>
                <a:cs typeface="Times New Roman" panose="02020603050405020304" pitchFamily="18" charset="0"/>
              </a:rPr>
              <a:t> </a:t>
            </a:r>
            <a:r>
              <a:rPr lang="en-GB" sz="1200" u="sng" dirty="0" err="1">
                <a:effectLst/>
                <a:latin typeface="Times New Roman" panose="02020603050405020304" pitchFamily="18" charset="0"/>
                <a:cs typeface="Times New Roman" panose="02020603050405020304" pitchFamily="18" charset="0"/>
              </a:rPr>
              <a:t>Onarimi</a:t>
            </a:r>
            <a:r>
              <a:rPr lang="en-GB" sz="1200" u="sng" dirty="0">
                <a:effectLst/>
                <a:latin typeface="Times New Roman" panose="02020603050405020304" pitchFamily="18" charset="0"/>
                <a:cs typeface="Times New Roman" panose="02020603050405020304" pitchFamily="18" charset="0"/>
              </a:rPr>
              <a:t> </a:t>
            </a:r>
            <a:r>
              <a:rPr lang="en-GB" sz="1200" u="sng" dirty="0" err="1">
                <a:effectLst/>
                <a:latin typeface="Times New Roman" panose="02020603050405020304" pitchFamily="18" charset="0"/>
                <a:cs typeface="Times New Roman" panose="02020603050405020304" pitchFamily="18" charset="0"/>
              </a:rPr>
              <a:t>İşi</a:t>
            </a:r>
            <a:r>
              <a:rPr lang="en-GB" sz="1200" u="sng" dirty="0">
                <a:effectLst/>
                <a:latin typeface="Times New Roman" panose="02020603050405020304" pitchFamily="18" charset="0"/>
                <a:cs typeface="Times New Roman" panose="02020603050405020304" pitchFamily="18" charset="0"/>
              </a:rPr>
              <a:t>; </a:t>
            </a:r>
            <a:endParaRPr lang="tr-TR" sz="1200" dirty="0">
              <a:effectLst/>
              <a:latin typeface="Times New Roman" panose="02020603050405020304" pitchFamily="18" charset="0"/>
              <a:cs typeface="Times New Roman" panose="02020603050405020304" pitchFamily="18" charset="0"/>
            </a:endParaRPr>
          </a:p>
          <a:p>
            <a:pPr algn="just">
              <a:lnSpc>
                <a:spcPct val="150000"/>
              </a:lnSpc>
              <a:tabLst>
                <a:tab pos="775970" algn="ctr"/>
                <a:tab pos="1456690" algn="ctr"/>
                <a:tab pos="1957705" algn="ctr"/>
                <a:tab pos="2429510" algn="ctr"/>
                <a:tab pos="3046095" algn="ctr"/>
                <a:tab pos="3517900" algn="ctr"/>
                <a:tab pos="4076700" algn="ctr"/>
                <a:tab pos="4549775" algn="ctr"/>
                <a:tab pos="5316855" algn="ctr"/>
              </a:tabLst>
            </a:pP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Proje</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kapsamında</a:t>
            </a:r>
            <a:r>
              <a:rPr lang="en-GB" sz="1200" dirty="0">
                <a:effectLst/>
                <a:latin typeface="Times New Roman" panose="02020603050405020304" pitchFamily="18" charset="0"/>
                <a:cs typeface="Times New Roman" panose="02020603050405020304" pitchFamily="18" charset="0"/>
              </a:rPr>
              <a:t> 16.12.2022 </a:t>
            </a:r>
            <a:r>
              <a:rPr lang="en-GB" sz="1200" dirty="0" err="1">
                <a:effectLst/>
                <a:latin typeface="Times New Roman" panose="02020603050405020304" pitchFamily="18" charset="0"/>
                <a:cs typeface="Times New Roman" panose="02020603050405020304" pitchFamily="18" charset="0"/>
              </a:rPr>
              <a:t>tarihinde</a:t>
            </a:r>
            <a:r>
              <a:rPr lang="en-GB" sz="1200" dirty="0">
                <a:effectLst/>
                <a:latin typeface="Times New Roman" panose="02020603050405020304" pitchFamily="18" charset="0"/>
                <a:cs typeface="Times New Roman" panose="02020603050405020304" pitchFamily="18" charset="0"/>
              </a:rPr>
              <a:t> 4734 </a:t>
            </a:r>
            <a:r>
              <a:rPr lang="en-GB" sz="1200" dirty="0" err="1">
                <a:effectLst/>
                <a:latin typeface="Times New Roman" panose="02020603050405020304" pitchFamily="18" charset="0"/>
                <a:cs typeface="Times New Roman" panose="02020603050405020304" pitchFamily="18" charset="0"/>
              </a:rPr>
              <a:t>Sayılı</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Kamu</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İhale</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Kanununun</a:t>
            </a:r>
            <a:r>
              <a:rPr lang="en-GB" sz="1200" dirty="0">
                <a:effectLst/>
                <a:latin typeface="Times New Roman" panose="02020603050405020304" pitchFamily="18" charset="0"/>
                <a:cs typeface="Times New Roman" panose="02020603050405020304" pitchFamily="18" charset="0"/>
              </a:rPr>
              <a:t> 21-b </a:t>
            </a:r>
            <a:r>
              <a:rPr lang="en-GB" sz="1200" dirty="0" err="1">
                <a:effectLst/>
                <a:latin typeface="Times New Roman" panose="02020603050405020304" pitchFamily="18" charset="0"/>
                <a:cs typeface="Times New Roman" panose="02020603050405020304" pitchFamily="18" charset="0"/>
              </a:rPr>
              <a:t>ihale</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yöntemi</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ile</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Baibü</a:t>
            </a:r>
            <a:r>
              <a:rPr lang="en-GB" sz="1200" dirty="0">
                <a:effectLst/>
                <a:latin typeface="Times New Roman" panose="02020603050405020304" pitchFamily="18" charset="0"/>
                <a:cs typeface="Times New Roman" panose="02020603050405020304" pitchFamily="18" charset="0"/>
              </a:rPr>
              <a:t> Isi </a:t>
            </a:r>
            <a:r>
              <a:rPr lang="en-GB" sz="1200" dirty="0" err="1">
                <a:effectLst/>
                <a:latin typeface="Times New Roman" panose="02020603050405020304" pitchFamily="18" charset="0"/>
                <a:cs typeface="Times New Roman" panose="02020603050405020304" pitchFamily="18" charset="0"/>
              </a:rPr>
              <a:t>Merkezi</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Su</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Kuyulari</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Pompa</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Diş</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Hekimliği</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Fakültesi</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Pompa</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Boru</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Ve</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Isitma</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Sistemleri</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Bakim</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Onarimi</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İşi</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ihale</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edilmiştir</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Yapılan</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ihale</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ile</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merkezi</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ısıtma</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sistemi</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kazan</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yanma</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odası</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boruları</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ve</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yedek</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kazan</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boruları</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değiştirildi</a:t>
            </a:r>
            <a:r>
              <a:rPr lang="en-GB" sz="1200" dirty="0">
                <a:effectLst/>
                <a:latin typeface="Times New Roman" panose="02020603050405020304" pitchFamily="18" charset="0"/>
                <a:cs typeface="Times New Roman" panose="02020603050405020304" pitchFamily="18" charset="0"/>
              </a:rPr>
              <a:t>, 3 </a:t>
            </a:r>
            <a:r>
              <a:rPr lang="en-GB" sz="1200" dirty="0" err="1">
                <a:effectLst/>
                <a:latin typeface="Times New Roman" panose="02020603050405020304" pitchFamily="18" charset="0"/>
                <a:cs typeface="Times New Roman" panose="02020603050405020304" pitchFamily="18" charset="0"/>
              </a:rPr>
              <a:t>adet</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derin</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kuyu</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pompası</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alındı</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Gölköy</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Kampüsüne</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içme</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suyu</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teminini</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sağlayacak</a:t>
            </a:r>
            <a:r>
              <a:rPr lang="en-GB" sz="1200" dirty="0">
                <a:effectLst/>
                <a:latin typeface="Times New Roman" panose="02020603050405020304" pitchFamily="18" charset="0"/>
                <a:cs typeface="Times New Roman" panose="02020603050405020304" pitchFamily="18" charset="0"/>
              </a:rPr>
              <a:t> 2 </a:t>
            </a:r>
            <a:r>
              <a:rPr lang="en-GB" sz="1200" dirty="0" err="1">
                <a:effectLst/>
                <a:latin typeface="Times New Roman" panose="02020603050405020304" pitchFamily="18" charset="0"/>
                <a:cs typeface="Times New Roman" panose="02020603050405020304" pitchFamily="18" charset="0"/>
              </a:rPr>
              <a:t>adet</a:t>
            </a:r>
            <a:r>
              <a:rPr lang="en-GB" sz="1200" dirty="0">
                <a:effectLst/>
                <a:latin typeface="Times New Roman" panose="02020603050405020304" pitchFamily="18" charset="0"/>
                <a:cs typeface="Times New Roman" panose="02020603050405020304" pitchFamily="18" charset="0"/>
              </a:rPr>
              <a:t> yeni </a:t>
            </a:r>
            <a:r>
              <a:rPr lang="en-GB" sz="1200" dirty="0" err="1">
                <a:effectLst/>
                <a:latin typeface="Times New Roman" panose="02020603050405020304" pitchFamily="18" charset="0"/>
                <a:cs typeface="Times New Roman" panose="02020603050405020304" pitchFamily="18" charset="0"/>
              </a:rPr>
              <a:t>sondaj</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kuyusu</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açıldı</a:t>
            </a:r>
            <a:r>
              <a:rPr lang="en-GB" sz="1200" dirty="0">
                <a:effectLst/>
                <a:latin typeface="Times New Roman" panose="02020603050405020304" pitchFamily="18" charset="0"/>
                <a:cs typeface="Times New Roman" panose="02020603050405020304" pitchFamily="18" charset="0"/>
              </a:rPr>
              <a:t>, 300 </a:t>
            </a:r>
            <a:r>
              <a:rPr lang="en-GB" sz="1200" dirty="0" err="1">
                <a:effectLst/>
                <a:latin typeface="Times New Roman" panose="02020603050405020304" pitchFamily="18" charset="0"/>
                <a:cs typeface="Times New Roman" panose="02020603050405020304" pitchFamily="18" charset="0"/>
              </a:rPr>
              <a:t>adet</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esanjör</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contası</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alınarak</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Eğitim</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Fakültesi</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Güzel</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Sanatlar</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Fakültesi</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ve</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Spor</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Bilimleri</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Fakültesi</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esanjör</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contaları</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değiştirildi</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Ilgili</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ihale</a:t>
            </a:r>
            <a:r>
              <a:rPr lang="en-GB" sz="1200" dirty="0">
                <a:effectLst/>
                <a:latin typeface="Times New Roman" panose="02020603050405020304" pitchFamily="18" charset="0"/>
                <a:cs typeface="Times New Roman" panose="02020603050405020304" pitchFamily="18" charset="0"/>
              </a:rPr>
              <a:t> 27.12.2022 </a:t>
            </a:r>
            <a:r>
              <a:rPr lang="en-GB" sz="1200" dirty="0" err="1">
                <a:effectLst/>
                <a:latin typeface="Times New Roman" panose="02020603050405020304" pitchFamily="18" charset="0"/>
                <a:cs typeface="Times New Roman" panose="02020603050405020304" pitchFamily="18" charset="0"/>
              </a:rPr>
              <a:t>tarihinde</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tamamlanarak</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Kampüs</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Altyapısı</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Projesinden</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ihale</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kapsamında</a:t>
            </a:r>
            <a:r>
              <a:rPr lang="en-GB" sz="1200" dirty="0">
                <a:effectLst/>
                <a:latin typeface="Times New Roman" panose="02020603050405020304" pitchFamily="18" charset="0"/>
                <a:cs typeface="Times New Roman" panose="02020603050405020304" pitchFamily="18" charset="0"/>
              </a:rPr>
              <a:t> 79.898,00 TL </a:t>
            </a:r>
            <a:r>
              <a:rPr lang="en-GB" sz="1200" dirty="0" err="1">
                <a:effectLst/>
                <a:latin typeface="Times New Roman" panose="02020603050405020304" pitchFamily="18" charset="0"/>
                <a:cs typeface="Times New Roman" panose="02020603050405020304" pitchFamily="18" charset="0"/>
              </a:rPr>
              <a:t>harcanmıştır</a:t>
            </a:r>
            <a:r>
              <a:rPr lang="en-GB" sz="1200" dirty="0">
                <a:effectLst/>
                <a:latin typeface="Times New Roman" panose="02020603050405020304" pitchFamily="18" charset="0"/>
                <a:cs typeface="Times New Roman" panose="02020603050405020304" pitchFamily="18" charset="0"/>
              </a:rPr>
              <a:t>. </a:t>
            </a:r>
            <a:endParaRPr lang="tr-TR" sz="1200" dirty="0">
              <a:effectLst/>
              <a:latin typeface="Times New Roman" panose="02020603050405020304" pitchFamily="18" charset="0"/>
              <a:cs typeface="Times New Roman" panose="02020603050405020304" pitchFamily="18" charset="0"/>
            </a:endParaRPr>
          </a:p>
          <a:p>
            <a:pPr algn="just">
              <a:lnSpc>
                <a:spcPct val="150000"/>
              </a:lnSpc>
              <a:tabLst>
                <a:tab pos="775970" algn="ctr"/>
                <a:tab pos="1456690" algn="ctr"/>
                <a:tab pos="1957705" algn="ctr"/>
                <a:tab pos="2429510" algn="ctr"/>
                <a:tab pos="3046095" algn="ctr"/>
                <a:tab pos="3517900" algn="ctr"/>
                <a:tab pos="4076700" algn="ctr"/>
                <a:tab pos="4549775" algn="ctr"/>
                <a:tab pos="5316855" algn="ctr"/>
              </a:tabLst>
            </a:pPr>
            <a:r>
              <a:rPr lang="en-GB" sz="1200" u="sng" dirty="0" err="1">
                <a:effectLst/>
                <a:latin typeface="Times New Roman" panose="02020603050405020304" pitchFamily="18" charset="0"/>
                <a:cs typeface="Times New Roman" panose="02020603050405020304" pitchFamily="18" charset="0"/>
              </a:rPr>
              <a:t>Kampüs</a:t>
            </a:r>
            <a:r>
              <a:rPr lang="en-GB" sz="1200" u="sng" dirty="0">
                <a:effectLst/>
                <a:latin typeface="Times New Roman" panose="02020603050405020304" pitchFamily="18" charset="0"/>
                <a:cs typeface="Times New Roman" panose="02020603050405020304" pitchFamily="18" charset="0"/>
              </a:rPr>
              <a:t> </a:t>
            </a:r>
            <a:r>
              <a:rPr lang="en-GB" sz="1200" u="sng" dirty="0" err="1">
                <a:effectLst/>
                <a:latin typeface="Times New Roman" panose="02020603050405020304" pitchFamily="18" charset="0"/>
                <a:cs typeface="Times New Roman" panose="02020603050405020304" pitchFamily="18" charset="0"/>
              </a:rPr>
              <a:t>Altyapısı</a:t>
            </a:r>
            <a:r>
              <a:rPr lang="en-GB" sz="1200" u="sng" dirty="0">
                <a:effectLst/>
                <a:latin typeface="Times New Roman" panose="02020603050405020304" pitchFamily="18" charset="0"/>
                <a:cs typeface="Times New Roman" panose="02020603050405020304" pitchFamily="18" charset="0"/>
              </a:rPr>
              <a:t> 2021 İhalesi; </a:t>
            </a:r>
            <a:endParaRPr lang="tr-TR" sz="1200" dirty="0">
              <a:effectLst/>
              <a:latin typeface="Times New Roman" panose="02020603050405020304" pitchFamily="18" charset="0"/>
              <a:cs typeface="Times New Roman" panose="02020603050405020304" pitchFamily="18" charset="0"/>
            </a:endParaRPr>
          </a:p>
          <a:p>
            <a:pPr indent="450850" algn="just">
              <a:lnSpc>
                <a:spcPct val="150000"/>
              </a:lnSpc>
              <a:tabLst>
                <a:tab pos="775970" algn="ctr"/>
                <a:tab pos="1456690" algn="ctr"/>
                <a:tab pos="1957705" algn="ctr"/>
                <a:tab pos="2429510" algn="ctr"/>
                <a:tab pos="3046095" algn="ctr"/>
                <a:tab pos="3517900" algn="ctr"/>
                <a:tab pos="4076700" algn="ctr"/>
                <a:tab pos="4549775" algn="ctr"/>
                <a:tab pos="5316855" algn="ctr"/>
              </a:tabLst>
            </a:pPr>
            <a:r>
              <a:rPr lang="tr-TR" sz="1200" dirty="0">
                <a:effectLst/>
                <a:latin typeface="Times New Roman" panose="02020603050405020304" pitchFamily="18" charset="0"/>
                <a:cs typeface="Times New Roman" panose="02020603050405020304" pitchFamily="18" charset="0"/>
              </a:rPr>
              <a:t>	</a:t>
            </a:r>
            <a:r>
              <a:rPr lang="en-GB" sz="1200" dirty="0">
                <a:effectLst/>
                <a:latin typeface="Times New Roman" panose="02020603050405020304" pitchFamily="18" charset="0"/>
                <a:cs typeface="Times New Roman" panose="02020603050405020304" pitchFamily="18" charset="0"/>
              </a:rPr>
              <a:t>27.04.2021 </a:t>
            </a:r>
            <a:r>
              <a:rPr lang="en-GB" sz="1200" dirty="0" err="1">
                <a:effectLst/>
                <a:latin typeface="Times New Roman" panose="02020603050405020304" pitchFamily="18" charset="0"/>
                <a:cs typeface="Times New Roman" panose="02020603050405020304" pitchFamily="18" charset="0"/>
              </a:rPr>
              <a:t>tarihinde</a:t>
            </a:r>
            <a:r>
              <a:rPr lang="en-GB" sz="1200" dirty="0">
                <a:effectLst/>
                <a:latin typeface="Times New Roman" panose="02020603050405020304" pitchFamily="18" charset="0"/>
                <a:cs typeface="Times New Roman" panose="02020603050405020304" pitchFamily="18" charset="0"/>
              </a:rPr>
              <a:t> 4734 </a:t>
            </a:r>
            <a:r>
              <a:rPr lang="en-GB" sz="1200" dirty="0" err="1">
                <a:effectLst/>
                <a:latin typeface="Times New Roman" panose="02020603050405020304" pitchFamily="18" charset="0"/>
                <a:cs typeface="Times New Roman" panose="02020603050405020304" pitchFamily="18" charset="0"/>
              </a:rPr>
              <a:t>Sayılı</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Kamu</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İhale</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Kanununa</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göre</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Açık</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İhale</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usulü</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ile</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Kampüs</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Altyapısı</a:t>
            </a:r>
            <a:r>
              <a:rPr lang="en-GB" sz="1200" dirty="0">
                <a:effectLst/>
                <a:latin typeface="Times New Roman" panose="02020603050405020304" pitchFamily="18" charset="0"/>
                <a:cs typeface="Times New Roman" panose="02020603050405020304" pitchFamily="18" charset="0"/>
              </a:rPr>
              <a:t> 2021” ihalesi </a:t>
            </a:r>
            <a:r>
              <a:rPr lang="en-GB" sz="1200" dirty="0" err="1">
                <a:effectLst/>
                <a:latin typeface="Times New Roman" panose="02020603050405020304" pitchFamily="18" charset="0"/>
                <a:cs typeface="Times New Roman" panose="02020603050405020304" pitchFamily="18" charset="0"/>
              </a:rPr>
              <a:t>kapsamında</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Hukuk</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Fakültesi</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bina</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besleme</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hattı</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doğu</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ve</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batı</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otopark</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imalatları</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otopark</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elektrik</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aydınlatmaları</a:t>
            </a:r>
            <a:r>
              <a:rPr lang="en-GB" sz="1200" dirty="0">
                <a:effectLst/>
                <a:latin typeface="Times New Roman" panose="02020603050405020304" pitchFamily="18" charset="0"/>
                <a:cs typeface="Times New Roman" panose="02020603050405020304" pitchFamily="18" charset="0"/>
              </a:rPr>
              <a:t>, yaya </a:t>
            </a:r>
            <a:r>
              <a:rPr lang="en-GB" sz="1200" dirty="0" err="1">
                <a:effectLst/>
                <a:latin typeface="Times New Roman" panose="02020603050405020304" pitchFamily="18" charset="0"/>
                <a:cs typeface="Times New Roman" panose="02020603050405020304" pitchFamily="18" charset="0"/>
              </a:rPr>
              <a:t>kaldırımları</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istinat</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perdeleri</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yağmur</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suyu</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drenaj</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imalatları</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ısıtma</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ve</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içme</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suyu</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bağlantı</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imalatları</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engelli</a:t>
            </a:r>
            <a:r>
              <a:rPr lang="en-GB" sz="1200" dirty="0">
                <a:effectLst/>
                <a:latin typeface="Times New Roman" panose="02020603050405020304" pitchFamily="18" charset="0"/>
                <a:cs typeface="Times New Roman" panose="02020603050405020304" pitchFamily="18" charset="0"/>
              </a:rPr>
              <a:t> platform </a:t>
            </a:r>
            <a:r>
              <a:rPr lang="en-GB" sz="1200" dirty="0" err="1">
                <a:effectLst/>
                <a:latin typeface="Times New Roman" panose="02020603050405020304" pitchFamily="18" charset="0"/>
                <a:cs typeface="Times New Roman" panose="02020603050405020304" pitchFamily="18" charset="0"/>
              </a:rPr>
              <a:t>ve</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asansör</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imalatları</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yapılmıştır</a:t>
            </a:r>
            <a:r>
              <a:rPr lang="en-GB" sz="1200" dirty="0">
                <a:effectLst/>
                <a:latin typeface="Times New Roman" panose="02020603050405020304" pitchFamily="18" charset="0"/>
                <a:cs typeface="Times New Roman" panose="02020603050405020304" pitchFamily="18" charset="0"/>
              </a:rPr>
              <a:t>. Mengen </a:t>
            </a:r>
            <a:r>
              <a:rPr lang="en-GB" sz="1200" dirty="0" err="1">
                <a:effectLst/>
                <a:latin typeface="Times New Roman" panose="02020603050405020304" pitchFamily="18" charset="0"/>
                <a:cs typeface="Times New Roman" panose="02020603050405020304" pitchFamily="18" charset="0"/>
              </a:rPr>
              <a:t>İzzet</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Baysal</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Aşçılık</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ve</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Gastronomi</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Kampüsü</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güvenlik</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kulübesi</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su</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deposu</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çevre</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duvar</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imalatları</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otomatik</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kapı</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imalatları</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jeneratör</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işi</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peyzaj</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ve</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çevre</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düzenlemesi</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tamamlandı</a:t>
            </a:r>
            <a:r>
              <a:rPr lang="en-GB" sz="1200" dirty="0">
                <a:effectLst/>
                <a:latin typeface="Times New Roman" panose="02020603050405020304" pitchFamily="18" charset="0"/>
                <a:cs typeface="Times New Roman" panose="02020603050405020304" pitchFamily="18" charset="0"/>
              </a:rPr>
              <a:t>.     </a:t>
            </a:r>
            <a:endParaRPr lang="tr-TR" sz="1200" dirty="0">
              <a:effectLst/>
              <a:latin typeface="Times New Roman" panose="02020603050405020304" pitchFamily="18" charset="0"/>
              <a:cs typeface="Times New Roman" panose="02020603050405020304" pitchFamily="18" charset="0"/>
            </a:endParaRPr>
          </a:p>
          <a:p>
            <a:pPr algn="just">
              <a:lnSpc>
                <a:spcPct val="150000"/>
              </a:lnSpc>
              <a:tabLst>
                <a:tab pos="775970" algn="ctr"/>
                <a:tab pos="1456690" algn="ctr"/>
                <a:tab pos="1957705" algn="ctr"/>
                <a:tab pos="2429510" algn="ctr"/>
                <a:tab pos="3046095" algn="ctr"/>
                <a:tab pos="3517900" algn="ctr"/>
                <a:tab pos="4076700" algn="ctr"/>
                <a:tab pos="4549775" algn="ctr"/>
                <a:tab pos="5316855" algn="ctr"/>
              </a:tabLst>
            </a:pPr>
            <a:r>
              <a:rPr lang="en-GB" sz="1200" dirty="0">
                <a:effectLst/>
                <a:latin typeface="Times New Roman" panose="02020603050405020304" pitchFamily="18" charset="0"/>
                <a:cs typeface="Times New Roman" panose="02020603050405020304" pitchFamily="18" charset="0"/>
              </a:rPr>
              <a:t> </a:t>
            </a:r>
            <a:endParaRPr lang="tr-TR" sz="1200" dirty="0">
              <a:effectLst/>
              <a:latin typeface="Times New Roman" panose="02020603050405020304" pitchFamily="18" charset="0"/>
              <a:cs typeface="Times New Roman" panose="02020603050405020304" pitchFamily="18" charset="0"/>
            </a:endParaRPr>
          </a:p>
        </p:txBody>
      </p:sp>
      <p:pic>
        <p:nvPicPr>
          <p:cNvPr id="1026" name="Picture 2">
            <a:extLst>
              <a:ext uri="{FF2B5EF4-FFF2-40B4-BE49-F238E27FC236}">
                <a16:creationId xmlns:a16="http://schemas.microsoft.com/office/drawing/2014/main" id="{CB649B34-A82E-4E52-A283-EFF18ACF78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974"/>
          <a:stretch>
            <a:fillRect/>
          </a:stretch>
        </p:blipFill>
        <p:spPr bwMode="auto">
          <a:xfrm>
            <a:off x="9429008" y="84518"/>
            <a:ext cx="2587364" cy="2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50675D1C-6ABD-4ABE-9459-DCE7487A49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008" y="2368216"/>
            <a:ext cx="2587364" cy="1963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etin kutusu 8">
            <a:extLst>
              <a:ext uri="{FF2B5EF4-FFF2-40B4-BE49-F238E27FC236}">
                <a16:creationId xmlns:a16="http://schemas.microsoft.com/office/drawing/2014/main" id="{968EB042-AC90-4E51-86E5-95924939952D}"/>
              </a:ext>
            </a:extLst>
          </p:cNvPr>
          <p:cNvSpPr txBox="1"/>
          <p:nvPr/>
        </p:nvSpPr>
        <p:spPr>
          <a:xfrm>
            <a:off x="818147" y="4271211"/>
            <a:ext cx="11198226" cy="2120068"/>
          </a:xfrm>
          <a:prstGeom prst="rect">
            <a:avLst/>
          </a:prstGeom>
          <a:noFill/>
        </p:spPr>
        <p:txBody>
          <a:bodyPr wrap="square">
            <a:spAutoFit/>
          </a:bodyPr>
          <a:lstStyle/>
          <a:p>
            <a:pPr algn="just">
              <a:lnSpc>
                <a:spcPct val="150000"/>
              </a:lnSpc>
              <a:tabLst>
                <a:tab pos="775970" algn="ctr"/>
                <a:tab pos="1456690" algn="ctr"/>
                <a:tab pos="1957705" algn="ctr"/>
                <a:tab pos="2429510" algn="ctr"/>
                <a:tab pos="3046095" algn="ctr"/>
                <a:tab pos="3517900" algn="ctr"/>
                <a:tab pos="4076700" algn="ctr"/>
                <a:tab pos="4549775" algn="ctr"/>
                <a:tab pos="5316855" algn="ctr"/>
              </a:tabLst>
            </a:pPr>
            <a:r>
              <a:rPr lang="en-GB" sz="1200" dirty="0">
                <a:effectLst/>
                <a:latin typeface="Times New Roman" panose="02020603050405020304" pitchFamily="18" charset="0"/>
                <a:cs typeface="Times New Roman" panose="02020603050405020304" pitchFamily="18" charset="0"/>
              </a:rPr>
              <a:t>3.06.2021 </a:t>
            </a:r>
            <a:r>
              <a:rPr lang="en-GB" sz="1200" dirty="0" err="1">
                <a:effectLst/>
                <a:latin typeface="Times New Roman" panose="02020603050405020304" pitchFamily="18" charset="0"/>
                <a:cs typeface="Times New Roman" panose="02020603050405020304" pitchFamily="18" charset="0"/>
              </a:rPr>
              <a:t>tarihinde</a:t>
            </a:r>
            <a:r>
              <a:rPr lang="en-GB" sz="1200" dirty="0">
                <a:effectLst/>
                <a:latin typeface="Times New Roman" panose="02020603050405020304" pitchFamily="18" charset="0"/>
                <a:cs typeface="Times New Roman" panose="02020603050405020304" pitchFamily="18" charset="0"/>
              </a:rPr>
              <a:t> 5.874.281,09 TL (</a:t>
            </a:r>
            <a:r>
              <a:rPr lang="en-GB" sz="1200" dirty="0" err="1">
                <a:effectLst/>
                <a:latin typeface="Times New Roman" panose="02020603050405020304" pitchFamily="18" charset="0"/>
                <a:cs typeface="Times New Roman" panose="02020603050405020304" pitchFamily="18" charset="0"/>
              </a:rPr>
              <a:t>KDV.Hariç</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tutarında</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sözleşmesi</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imzalanan</a:t>
            </a:r>
            <a:r>
              <a:rPr lang="en-GB" sz="1200" dirty="0">
                <a:effectLst/>
                <a:latin typeface="Times New Roman" panose="02020603050405020304" pitchFamily="18" charset="0"/>
                <a:cs typeface="Times New Roman" panose="02020603050405020304" pitchFamily="18" charset="0"/>
              </a:rPr>
              <a:t> “KAMPÜS ALTYAPISI 2021” </a:t>
            </a:r>
            <a:r>
              <a:rPr lang="en-GB" sz="1200" dirty="0" err="1">
                <a:effectLst/>
                <a:latin typeface="Times New Roman" panose="02020603050405020304" pitchFamily="18" charset="0"/>
                <a:cs typeface="Times New Roman" panose="02020603050405020304" pitchFamily="18" charset="0"/>
              </a:rPr>
              <a:t>işine</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ilişkin</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sözleşme</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kapsamında</a:t>
            </a:r>
            <a:r>
              <a:rPr lang="en-GB" sz="1200" dirty="0">
                <a:effectLst/>
                <a:latin typeface="Times New Roman" panose="02020603050405020304" pitchFamily="18" charset="0"/>
                <a:cs typeface="Times New Roman" panose="02020603050405020304" pitchFamily="18" charset="0"/>
              </a:rPr>
              <a:t> 324.097,73 TL </a:t>
            </a:r>
            <a:r>
              <a:rPr lang="en-GB" sz="1200" dirty="0" err="1">
                <a:effectLst/>
                <a:latin typeface="Times New Roman" panose="02020603050405020304" pitchFamily="18" charset="0"/>
                <a:cs typeface="Times New Roman" panose="02020603050405020304" pitchFamily="18" charset="0"/>
              </a:rPr>
              <a:t>tutarında</a:t>
            </a:r>
            <a:r>
              <a:rPr lang="en-GB" sz="1200" dirty="0">
                <a:effectLst/>
                <a:latin typeface="Times New Roman" panose="02020603050405020304" pitchFamily="18" charset="0"/>
                <a:cs typeface="Times New Roman" panose="02020603050405020304" pitchFamily="18" charset="0"/>
              </a:rPr>
              <a:t> %5,52 </a:t>
            </a:r>
            <a:r>
              <a:rPr lang="en-GB" sz="1200" dirty="0" err="1">
                <a:effectLst/>
                <a:latin typeface="Times New Roman" panose="02020603050405020304" pitchFamily="18" charset="0"/>
                <a:cs typeface="Times New Roman" panose="02020603050405020304" pitchFamily="18" charset="0"/>
              </a:rPr>
              <a:t>oranında</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iş</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artışı</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yapılarak</a:t>
            </a:r>
            <a:r>
              <a:rPr lang="en-GB" sz="1200" dirty="0">
                <a:effectLst/>
                <a:latin typeface="Times New Roman" panose="02020603050405020304" pitchFamily="18" charset="0"/>
                <a:cs typeface="Times New Roman" panose="02020603050405020304" pitchFamily="18" charset="0"/>
              </a:rPr>
              <a:t> 2022 </a:t>
            </a:r>
            <a:r>
              <a:rPr lang="en-GB" sz="1200" dirty="0" err="1">
                <a:effectLst/>
                <a:latin typeface="Times New Roman" panose="02020603050405020304" pitchFamily="18" charset="0"/>
                <a:cs typeface="Times New Roman" panose="02020603050405020304" pitchFamily="18" charset="0"/>
              </a:rPr>
              <a:t>yılında</a:t>
            </a:r>
            <a:r>
              <a:rPr lang="en-GB" sz="1200" dirty="0">
                <a:effectLst/>
                <a:latin typeface="Times New Roman" panose="02020603050405020304" pitchFamily="18" charset="0"/>
                <a:cs typeface="Times New Roman" panose="02020603050405020304" pitchFamily="18" charset="0"/>
              </a:rPr>
              <a:t> 9.280.081,76 TL </a:t>
            </a:r>
            <a:r>
              <a:rPr lang="en-GB" sz="1200" dirty="0" err="1">
                <a:effectLst/>
                <a:latin typeface="Times New Roman" panose="02020603050405020304" pitchFamily="18" charset="0"/>
                <a:cs typeface="Times New Roman" panose="02020603050405020304" pitchFamily="18" charset="0"/>
              </a:rPr>
              <a:t>harcama</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yapılmıştır</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Kampüs</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Altyapısı</a:t>
            </a:r>
            <a:r>
              <a:rPr lang="en-GB" sz="1200" dirty="0">
                <a:effectLst/>
                <a:latin typeface="Times New Roman" panose="02020603050405020304" pitchFamily="18" charset="0"/>
                <a:cs typeface="Times New Roman" panose="02020603050405020304" pitchFamily="18" charset="0"/>
              </a:rPr>
              <a:t> 2021 İhalesi </a:t>
            </a:r>
            <a:r>
              <a:rPr lang="en-GB" sz="1200" dirty="0" err="1">
                <a:effectLst/>
                <a:latin typeface="Times New Roman" panose="02020603050405020304" pitchFamily="18" charset="0"/>
                <a:cs typeface="Times New Roman" panose="02020603050405020304" pitchFamily="18" charset="0"/>
              </a:rPr>
              <a:t>kapsamında</a:t>
            </a:r>
            <a:r>
              <a:rPr lang="en-GB" sz="1200" dirty="0">
                <a:effectLst/>
                <a:latin typeface="Times New Roman" panose="02020603050405020304" pitchFamily="18" charset="0"/>
                <a:cs typeface="Times New Roman" panose="02020603050405020304" pitchFamily="18" charset="0"/>
              </a:rPr>
              <a:t> 2021 </a:t>
            </a:r>
            <a:r>
              <a:rPr lang="en-GB" sz="1200" dirty="0" err="1">
                <a:effectLst/>
                <a:latin typeface="Times New Roman" panose="02020603050405020304" pitchFamily="18" charset="0"/>
                <a:cs typeface="Times New Roman" panose="02020603050405020304" pitchFamily="18" charset="0"/>
              </a:rPr>
              <a:t>ve</a:t>
            </a:r>
            <a:r>
              <a:rPr lang="en-GB" sz="1200" dirty="0">
                <a:effectLst/>
                <a:latin typeface="Times New Roman" panose="02020603050405020304" pitchFamily="18" charset="0"/>
                <a:cs typeface="Times New Roman" panose="02020603050405020304" pitchFamily="18" charset="0"/>
              </a:rPr>
              <a:t> 2022 </a:t>
            </a:r>
            <a:r>
              <a:rPr lang="en-GB" sz="1200" dirty="0" err="1">
                <a:effectLst/>
                <a:latin typeface="Times New Roman" panose="02020603050405020304" pitchFamily="18" charset="0"/>
                <a:cs typeface="Times New Roman" panose="02020603050405020304" pitchFamily="18" charset="0"/>
              </a:rPr>
              <a:t>yıllarında</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yapılan</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harcamaların</a:t>
            </a:r>
            <a:r>
              <a:rPr lang="en-GB" sz="1200" dirty="0">
                <a:effectLst/>
                <a:latin typeface="Times New Roman" panose="02020603050405020304" pitchFamily="18" charset="0"/>
                <a:cs typeface="Times New Roman" panose="02020603050405020304" pitchFamily="18" charset="0"/>
              </a:rPr>
              <a:t> 2022 </a:t>
            </a:r>
            <a:r>
              <a:rPr lang="en-GB" sz="1200" dirty="0" err="1">
                <a:effectLst/>
                <a:latin typeface="Times New Roman" panose="02020603050405020304" pitchFamily="18" charset="0"/>
                <a:cs typeface="Times New Roman" panose="02020603050405020304" pitchFamily="18" charset="0"/>
              </a:rPr>
              <a:t>sonu</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kümülatif</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harcaması</a:t>
            </a:r>
            <a:r>
              <a:rPr lang="en-GB" sz="1200" dirty="0">
                <a:effectLst/>
                <a:latin typeface="Times New Roman" panose="02020603050405020304" pitchFamily="18" charset="0"/>
                <a:cs typeface="Times New Roman" panose="02020603050405020304" pitchFamily="18" charset="0"/>
              </a:rPr>
              <a:t> 2022 </a:t>
            </a:r>
            <a:r>
              <a:rPr lang="en-GB" sz="1200" dirty="0" err="1">
                <a:effectLst/>
                <a:latin typeface="Times New Roman" panose="02020603050405020304" pitchFamily="18" charset="0"/>
                <a:cs typeface="Times New Roman" panose="02020603050405020304" pitchFamily="18" charset="0"/>
              </a:rPr>
              <a:t>yılı</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fiyatlarıyla</a:t>
            </a:r>
            <a:r>
              <a:rPr lang="en-GB" sz="1200" dirty="0">
                <a:effectLst/>
                <a:latin typeface="Times New Roman" panose="02020603050405020304" pitchFamily="18" charset="0"/>
                <a:cs typeface="Times New Roman" panose="02020603050405020304" pitchFamily="18" charset="0"/>
              </a:rPr>
              <a:t> 13.984.557,12 </a:t>
            </a:r>
            <a:r>
              <a:rPr lang="en-GB" sz="1200" dirty="0" err="1">
                <a:effectLst/>
                <a:latin typeface="Times New Roman" panose="02020603050405020304" pitchFamily="18" charset="0"/>
                <a:cs typeface="Times New Roman" panose="02020603050405020304" pitchFamily="18" charset="0"/>
              </a:rPr>
              <a:t>TL’dir</a:t>
            </a:r>
            <a:r>
              <a:rPr lang="en-GB" sz="1200" dirty="0">
                <a:effectLst/>
                <a:latin typeface="Times New Roman" panose="02020603050405020304" pitchFamily="18" charset="0"/>
                <a:cs typeface="Times New Roman" panose="02020603050405020304" pitchFamily="18" charset="0"/>
              </a:rPr>
              <a:t>. </a:t>
            </a:r>
            <a:endParaRPr lang="tr-TR" sz="1200" dirty="0">
              <a:effectLst/>
              <a:latin typeface="Times New Roman" panose="02020603050405020304" pitchFamily="18" charset="0"/>
              <a:cs typeface="Times New Roman" panose="02020603050405020304" pitchFamily="18" charset="0"/>
            </a:endParaRPr>
          </a:p>
          <a:p>
            <a:pPr marL="228600" algn="just">
              <a:lnSpc>
                <a:spcPct val="150000"/>
              </a:lnSpc>
            </a:pPr>
            <a:r>
              <a:rPr lang="tr-TR" sz="1200" dirty="0">
                <a:effectLst/>
                <a:latin typeface="Times New Roman" panose="02020603050405020304" pitchFamily="18" charset="0"/>
                <a:cs typeface="Times New Roman" panose="02020603050405020304" pitchFamily="18" charset="0"/>
              </a:rPr>
              <a:t> </a:t>
            </a:r>
            <a:r>
              <a:rPr lang="tr-TR" sz="1200" u="sng" dirty="0">
                <a:effectLst/>
                <a:latin typeface="Times New Roman" panose="02020603050405020304" pitchFamily="18" charset="0"/>
                <a:cs typeface="Times New Roman" panose="02020603050405020304" pitchFamily="18" charset="0"/>
              </a:rPr>
              <a:t>Doğrudan Temin Yöntemiyle;</a:t>
            </a:r>
            <a:endParaRPr lang="tr-TR" sz="1200" u="sng" dirty="0">
              <a:latin typeface="Times New Roman" panose="02020603050405020304" pitchFamily="18" charset="0"/>
              <a:cs typeface="Times New Roman" panose="02020603050405020304" pitchFamily="18" charset="0"/>
            </a:endParaRPr>
          </a:p>
          <a:p>
            <a:pPr indent="457200" algn="just">
              <a:lnSpc>
                <a:spcPct val="150000"/>
              </a:lnSpc>
            </a:pPr>
            <a:r>
              <a:rPr lang="tr-TR" sz="1200" dirty="0">
                <a:effectLst/>
                <a:latin typeface="Times New Roman" panose="02020603050405020304" pitchFamily="18" charset="0"/>
                <a:cs typeface="Times New Roman" panose="02020603050405020304" pitchFamily="18" charset="0"/>
              </a:rPr>
              <a:t>Üniversitemiz İzzet Baysal Kampüsü Su Kuyularında kullanılan dalgıç pompaların onarımlarının yapılması ve pompa için motor alınması işinde 46.020,00 TL harcama yapılmıştır.</a:t>
            </a:r>
          </a:p>
          <a:p>
            <a:pPr marL="457200" algn="just">
              <a:lnSpc>
                <a:spcPct val="150000"/>
              </a:lnSpc>
            </a:pPr>
            <a:r>
              <a:rPr lang="tr-TR" sz="1200" u="none" strike="noStrike"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Kampüs</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Altyapısı</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Projesi</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kapsamında</a:t>
            </a:r>
            <a:r>
              <a:rPr lang="en-GB" sz="1200" dirty="0">
                <a:effectLst/>
                <a:latin typeface="Times New Roman" panose="02020603050405020304" pitchFamily="18" charset="0"/>
                <a:cs typeface="Times New Roman" panose="02020603050405020304" pitchFamily="18" charset="0"/>
              </a:rPr>
              <a:t> 2022 </a:t>
            </a:r>
            <a:r>
              <a:rPr lang="en-GB" sz="1200" dirty="0" err="1">
                <a:effectLst/>
                <a:latin typeface="Times New Roman" panose="02020603050405020304" pitchFamily="18" charset="0"/>
                <a:cs typeface="Times New Roman" panose="02020603050405020304" pitchFamily="18" charset="0"/>
              </a:rPr>
              <a:t>yılında</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yapılan</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toplam</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harcama</a:t>
            </a:r>
            <a:r>
              <a:rPr lang="en-GB" sz="1200" dirty="0">
                <a:effectLst/>
                <a:latin typeface="Times New Roman" panose="02020603050405020304" pitchFamily="18" charset="0"/>
                <a:cs typeface="Times New Roman" panose="02020603050405020304" pitchFamily="18" charset="0"/>
              </a:rPr>
              <a:t> </a:t>
            </a:r>
            <a:r>
              <a:rPr lang="en-GB" sz="1200" dirty="0" err="1">
                <a:effectLst/>
                <a:latin typeface="Times New Roman" panose="02020603050405020304" pitchFamily="18" charset="0"/>
                <a:cs typeface="Times New Roman" panose="02020603050405020304" pitchFamily="18" charset="0"/>
              </a:rPr>
              <a:t>miktarı</a:t>
            </a:r>
            <a:r>
              <a:rPr lang="en-GB" sz="1200" dirty="0">
                <a:effectLst/>
                <a:latin typeface="Times New Roman" panose="02020603050405020304" pitchFamily="18" charset="0"/>
                <a:cs typeface="Times New Roman" panose="02020603050405020304" pitchFamily="18" charset="0"/>
              </a:rPr>
              <a:t> 9.405.999,76 </a:t>
            </a:r>
            <a:r>
              <a:rPr lang="en-GB" sz="1200" dirty="0" err="1">
                <a:effectLst/>
                <a:latin typeface="Times New Roman" panose="02020603050405020304" pitchFamily="18" charset="0"/>
                <a:cs typeface="Times New Roman" panose="02020603050405020304" pitchFamily="18" charset="0"/>
              </a:rPr>
              <a:t>TL’dir</a:t>
            </a:r>
            <a:r>
              <a:rPr lang="en-GB" sz="1800" dirty="0">
                <a:effectLst/>
                <a:latin typeface="Times New Roman" panose="02020603050405020304" pitchFamily="18" charset="0"/>
                <a:cs typeface="Times New Roman" panose="02020603050405020304" pitchFamily="18" charset="0"/>
              </a:rPr>
              <a:t>.</a:t>
            </a:r>
            <a:endParaRPr lang="tr-TR"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8592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D488911C-0EC7-40A9-9BCB-CA8A66E462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3023EA8-527A-4FA2-A71D-626F912756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6" name="Freeform 6">
              <a:extLst>
                <a:ext uri="{FF2B5EF4-FFF2-40B4-BE49-F238E27FC236}">
                  <a16:creationId xmlns:a16="http://schemas.microsoft.com/office/drawing/2014/main" id="{60C46CD6-ADBB-41BC-8969-7C707D4332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7" name="Freeform 6">
              <a:extLst>
                <a:ext uri="{FF2B5EF4-FFF2-40B4-BE49-F238E27FC236}">
                  <a16:creationId xmlns:a16="http://schemas.microsoft.com/office/drawing/2014/main" id="{B6C38415-998B-45FB-A12C-BD0B184CB8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19" name="Rectangle 18">
            <a:extLst>
              <a:ext uri="{FF2B5EF4-FFF2-40B4-BE49-F238E27FC236}">
                <a16:creationId xmlns:a16="http://schemas.microsoft.com/office/drawing/2014/main" id="{C8D89F71-9459-4318-ACAE-874616C3A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462" y="968188"/>
            <a:ext cx="10194046" cy="48942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İçerik Yer Tutucusu 5">
            <a:extLst>
              <a:ext uri="{FF2B5EF4-FFF2-40B4-BE49-F238E27FC236}">
                <a16:creationId xmlns:a16="http://schemas.microsoft.com/office/drawing/2014/main" id="{3C1870F1-F0E4-4BD3-A88E-88EAB89B0415}"/>
              </a:ext>
            </a:extLst>
          </p:cNvPr>
          <p:cNvGraphicFramePr>
            <a:graphicFrameLocks noGrp="1"/>
          </p:cNvGraphicFramePr>
          <p:nvPr>
            <p:ph idx="1"/>
            <p:extLst>
              <p:ext uri="{D42A27DB-BD31-4B8C-83A1-F6EECF244321}">
                <p14:modId xmlns:p14="http://schemas.microsoft.com/office/powerpoint/2010/main" val="2728940676"/>
              </p:ext>
            </p:extLst>
          </p:nvPr>
        </p:nvGraphicFramePr>
        <p:xfrm>
          <a:off x="2731168" y="995579"/>
          <a:ext cx="6443225" cy="4904190"/>
        </p:xfrm>
        <a:graphic>
          <a:graphicData uri="http://schemas.openxmlformats.org/drawingml/2006/table">
            <a:tbl>
              <a:tblPr firstRow="1" firstCol="1" bandRow="1">
                <a:tableStyleId>{7DF18680-E054-41AD-8BC1-D1AEF772440D}</a:tableStyleId>
              </a:tblPr>
              <a:tblGrid>
                <a:gridCol w="4730617">
                  <a:extLst>
                    <a:ext uri="{9D8B030D-6E8A-4147-A177-3AD203B41FA5}">
                      <a16:colId xmlns:a16="http://schemas.microsoft.com/office/drawing/2014/main" val="2912080133"/>
                    </a:ext>
                  </a:extLst>
                </a:gridCol>
                <a:gridCol w="1712608">
                  <a:extLst>
                    <a:ext uri="{9D8B030D-6E8A-4147-A177-3AD203B41FA5}">
                      <a16:colId xmlns:a16="http://schemas.microsoft.com/office/drawing/2014/main" val="4046883429"/>
                    </a:ext>
                  </a:extLst>
                </a:gridCol>
              </a:tblGrid>
              <a:tr h="304446">
                <a:tc gridSpan="2">
                  <a:txBody>
                    <a:bodyPr/>
                    <a:lstStyle/>
                    <a:p>
                      <a:pPr algn="ctr"/>
                      <a:r>
                        <a:rPr lang="tr-TR" sz="1200" b="1" cap="none" spc="0" dirty="0">
                          <a:solidFill>
                            <a:schemeClr val="tx1"/>
                          </a:solidFill>
                          <a:effectLst/>
                          <a:latin typeface="Times New Roman" panose="02020603050405020304" pitchFamily="18" charset="0"/>
                          <a:cs typeface="Times New Roman" panose="02020603050405020304" pitchFamily="18" charset="0"/>
                        </a:rPr>
                        <a:t>06. SERMAYE GİDERLERİ </a:t>
                      </a:r>
                      <a:endParaRPr lang="tr-TR" sz="1200" b="1"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2895" marR="22955" marT="56073" marB="56073" anchor="ctr"/>
                </a:tc>
                <a:tc hMerge="1">
                  <a:txBody>
                    <a:bodyPr/>
                    <a:lstStyle/>
                    <a:p>
                      <a:endParaRPr lang="tr-TR"/>
                    </a:p>
                  </a:txBody>
                  <a:tcPr/>
                </a:tc>
                <a:extLst>
                  <a:ext uri="{0D108BD9-81ED-4DB2-BD59-A6C34878D82A}">
                    <a16:rowId xmlns:a16="http://schemas.microsoft.com/office/drawing/2014/main" val="122186269"/>
                  </a:ext>
                </a:extLst>
              </a:tr>
              <a:tr h="304446">
                <a:tc gridSpan="2">
                  <a:txBody>
                    <a:bodyPr/>
                    <a:lstStyle/>
                    <a:p>
                      <a:pPr algn="ctr"/>
                      <a:r>
                        <a:rPr lang="tr-TR" sz="1200" b="1" cap="none" spc="0" dirty="0">
                          <a:solidFill>
                            <a:schemeClr val="tx1"/>
                          </a:solidFill>
                          <a:effectLst/>
                          <a:latin typeface="Times New Roman" panose="02020603050405020304" pitchFamily="18" charset="0"/>
                          <a:cs typeface="Times New Roman" panose="02020603050405020304" pitchFamily="18" charset="0"/>
                        </a:rPr>
                        <a:t> 06.5  -GAYRİMENKUL SERMAYE ÜRETİM GİDERLERİ</a:t>
                      </a:r>
                      <a:endParaRPr lang="tr-TR" sz="1200" b="1"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2895" marR="22955" marT="56073" marB="56073" anchor="ctr"/>
                </a:tc>
                <a:tc hMerge="1">
                  <a:txBody>
                    <a:bodyPr/>
                    <a:lstStyle/>
                    <a:p>
                      <a:endParaRPr lang="tr-TR"/>
                    </a:p>
                  </a:txBody>
                  <a:tcPr/>
                </a:tc>
                <a:extLst>
                  <a:ext uri="{0D108BD9-81ED-4DB2-BD59-A6C34878D82A}">
                    <a16:rowId xmlns:a16="http://schemas.microsoft.com/office/drawing/2014/main" val="2053295510"/>
                  </a:ext>
                </a:extLst>
              </a:tr>
              <a:tr h="304446">
                <a:tc gridSpan="2">
                  <a:txBody>
                    <a:bodyPr/>
                    <a:lstStyle/>
                    <a:p>
                      <a:pPr algn="ctr"/>
                      <a:r>
                        <a:rPr lang="tr-TR" sz="1200" b="0" cap="none" spc="0" dirty="0">
                          <a:solidFill>
                            <a:schemeClr val="tx1"/>
                          </a:solidFill>
                          <a:effectLst/>
                          <a:latin typeface="Times New Roman" panose="02020603050405020304" pitchFamily="18" charset="0"/>
                          <a:cs typeface="Times New Roman" panose="02020603050405020304" pitchFamily="18" charset="0"/>
                        </a:rPr>
                        <a:t>(Etüt-Proje, Kampüs Altyapısı, Merkezi Derslik Binası )</a:t>
                      </a:r>
                      <a:endParaRPr lang="tr-TR" sz="1200" b="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2895" marR="22955" marT="56073" marB="56073" anchor="ctr"/>
                </a:tc>
                <a:tc hMerge="1">
                  <a:txBody>
                    <a:bodyPr/>
                    <a:lstStyle/>
                    <a:p>
                      <a:endParaRPr lang="tr-TR"/>
                    </a:p>
                  </a:txBody>
                  <a:tcPr/>
                </a:tc>
                <a:extLst>
                  <a:ext uri="{0D108BD9-81ED-4DB2-BD59-A6C34878D82A}">
                    <a16:rowId xmlns:a16="http://schemas.microsoft.com/office/drawing/2014/main" val="3345372661"/>
                  </a:ext>
                </a:extLst>
              </a:tr>
              <a:tr h="304446">
                <a:tc>
                  <a:txBody>
                    <a:bodyPr/>
                    <a:lstStyle/>
                    <a:p>
                      <a:pPr algn="ctr"/>
                      <a:r>
                        <a:rPr lang="tr-TR" sz="1200" b="1" cap="none" spc="0" dirty="0">
                          <a:solidFill>
                            <a:schemeClr val="tx1"/>
                          </a:solidFill>
                          <a:effectLst/>
                          <a:latin typeface="Times New Roman" panose="02020603050405020304" pitchFamily="18" charset="0"/>
                          <a:cs typeface="Times New Roman" panose="02020603050405020304" pitchFamily="18" charset="0"/>
                        </a:rPr>
                        <a:t>YAPILAN HARCAMA ADI </a:t>
                      </a:r>
                      <a:endParaRPr lang="tr-TR" sz="1200" b="1"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2895" marR="22955" marT="56073" marB="56073" anchor="ctr">
                    <a:solidFill>
                      <a:srgbClr val="D6E0E7"/>
                    </a:solidFill>
                  </a:tcPr>
                </a:tc>
                <a:tc>
                  <a:txBody>
                    <a:bodyPr/>
                    <a:lstStyle/>
                    <a:p>
                      <a:r>
                        <a:rPr lang="tr-TR" sz="1200" b="1" cap="none" spc="0" dirty="0">
                          <a:solidFill>
                            <a:schemeClr val="tx1"/>
                          </a:solidFill>
                          <a:effectLst/>
                          <a:latin typeface="Times New Roman" panose="02020603050405020304" pitchFamily="18" charset="0"/>
                          <a:cs typeface="Times New Roman" panose="02020603050405020304" pitchFamily="18" charset="0"/>
                        </a:rPr>
                        <a:t>HARCAMA TUTARI </a:t>
                      </a:r>
                      <a:endParaRPr lang="tr-TR" sz="1200" b="1"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2895" marR="22955" marT="56073" marB="56073" anchor="ctr"/>
                </a:tc>
                <a:extLst>
                  <a:ext uri="{0D108BD9-81ED-4DB2-BD59-A6C34878D82A}">
                    <a16:rowId xmlns:a16="http://schemas.microsoft.com/office/drawing/2014/main" val="2681140142"/>
                  </a:ext>
                </a:extLst>
              </a:tr>
              <a:tr h="304446">
                <a:tc gridSpan="2">
                  <a:txBody>
                    <a:bodyPr/>
                    <a:lstStyle/>
                    <a:p>
                      <a:pPr algn="ctr"/>
                      <a:r>
                        <a:rPr lang="tr-TR" sz="1200" b="1" cap="none" spc="0" dirty="0">
                          <a:solidFill>
                            <a:schemeClr val="tx1"/>
                          </a:solidFill>
                          <a:effectLst/>
                          <a:latin typeface="Times New Roman" panose="02020603050405020304" pitchFamily="18" charset="0"/>
                          <a:cs typeface="Times New Roman" panose="02020603050405020304" pitchFamily="18" charset="0"/>
                        </a:rPr>
                        <a:t>ÇEŞİTLİ ÜNİTELERİN ETÜT PROJESİ</a:t>
                      </a:r>
                      <a:endParaRPr lang="tr-TR" sz="1200" b="1"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2895" marR="22955" marT="56073" marB="56073" anchor="ctr"/>
                </a:tc>
                <a:tc hMerge="1">
                  <a:txBody>
                    <a:bodyPr/>
                    <a:lstStyle/>
                    <a:p>
                      <a:endParaRPr lang="tr-TR"/>
                    </a:p>
                  </a:txBody>
                  <a:tcPr/>
                </a:tc>
                <a:extLst>
                  <a:ext uri="{0D108BD9-81ED-4DB2-BD59-A6C34878D82A}">
                    <a16:rowId xmlns:a16="http://schemas.microsoft.com/office/drawing/2014/main" val="665990612"/>
                  </a:ext>
                </a:extLst>
              </a:tr>
              <a:tr h="304446">
                <a:tc>
                  <a:txBody>
                    <a:bodyPr/>
                    <a:lstStyle/>
                    <a:p>
                      <a:r>
                        <a:rPr lang="tr-TR" sz="1200" b="0" cap="none" spc="0" dirty="0">
                          <a:solidFill>
                            <a:schemeClr val="tx1"/>
                          </a:solidFill>
                          <a:effectLst/>
                          <a:latin typeface="Times New Roman" panose="02020603050405020304" pitchFamily="18" charset="0"/>
                          <a:cs typeface="Times New Roman" panose="02020603050405020304" pitchFamily="18" charset="0"/>
                        </a:rPr>
                        <a:t>Etüt Proje Toplam Harcama</a:t>
                      </a:r>
                      <a:endParaRPr lang="tr-TR" sz="1200" b="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2895" marR="22955" marT="56073" marB="56073" anchor="ctr">
                    <a:solidFill>
                      <a:srgbClr val="D6E0E7"/>
                    </a:solidFill>
                  </a:tcPr>
                </a:tc>
                <a:tc>
                  <a:txBody>
                    <a:bodyPr/>
                    <a:lstStyle/>
                    <a:p>
                      <a:pPr algn="ctr"/>
                      <a:r>
                        <a:rPr lang="tr-TR" sz="1200" b="0" cap="none" spc="0" dirty="0">
                          <a:solidFill>
                            <a:schemeClr val="tx1"/>
                          </a:solidFill>
                          <a:effectLst/>
                          <a:latin typeface="Times New Roman" panose="02020603050405020304" pitchFamily="18" charset="0"/>
                          <a:cs typeface="Times New Roman" panose="02020603050405020304" pitchFamily="18" charset="0"/>
                        </a:rPr>
                        <a:t>0,00 ₺</a:t>
                      </a:r>
                      <a:endParaRPr lang="tr-TR" sz="1200" b="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2895" marR="22955" marT="56073" marB="56073" anchor="ctr"/>
                </a:tc>
                <a:extLst>
                  <a:ext uri="{0D108BD9-81ED-4DB2-BD59-A6C34878D82A}">
                    <a16:rowId xmlns:a16="http://schemas.microsoft.com/office/drawing/2014/main" val="3560512863"/>
                  </a:ext>
                </a:extLst>
              </a:tr>
              <a:tr h="304446">
                <a:tc gridSpan="2">
                  <a:txBody>
                    <a:bodyPr/>
                    <a:lstStyle/>
                    <a:p>
                      <a:pPr algn="ctr"/>
                      <a:r>
                        <a:rPr lang="tr-TR" sz="1200" b="1" cap="none" spc="0" dirty="0">
                          <a:solidFill>
                            <a:schemeClr val="tx1"/>
                          </a:solidFill>
                          <a:effectLst/>
                          <a:latin typeface="Times New Roman" panose="02020603050405020304" pitchFamily="18" charset="0"/>
                          <a:cs typeface="Times New Roman" panose="02020603050405020304" pitchFamily="18" charset="0"/>
                        </a:rPr>
                        <a:t>KAMPÜS ALTYAPISI PROJESİ</a:t>
                      </a:r>
                      <a:endParaRPr lang="tr-TR" sz="1200" b="1"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2895" marR="22955" marT="56073" marB="56073" anchor="ctr"/>
                </a:tc>
                <a:tc hMerge="1">
                  <a:txBody>
                    <a:bodyPr/>
                    <a:lstStyle/>
                    <a:p>
                      <a:endParaRPr lang="tr-TR"/>
                    </a:p>
                  </a:txBody>
                  <a:tcPr/>
                </a:tc>
                <a:extLst>
                  <a:ext uri="{0D108BD9-81ED-4DB2-BD59-A6C34878D82A}">
                    <a16:rowId xmlns:a16="http://schemas.microsoft.com/office/drawing/2014/main" val="2849138534"/>
                  </a:ext>
                </a:extLst>
              </a:tr>
              <a:tr h="304446">
                <a:tc>
                  <a:txBody>
                    <a:bodyPr/>
                    <a:lstStyle/>
                    <a:p>
                      <a:pPr algn="r"/>
                      <a:r>
                        <a:rPr lang="tr-TR" sz="1200" b="0" cap="none" spc="0" dirty="0">
                          <a:solidFill>
                            <a:schemeClr val="tx1"/>
                          </a:solidFill>
                          <a:effectLst/>
                          <a:latin typeface="Times New Roman" panose="02020603050405020304" pitchFamily="18" charset="0"/>
                          <a:cs typeface="Times New Roman" panose="02020603050405020304" pitchFamily="18" charset="0"/>
                        </a:rPr>
                        <a:t>Kampüs </a:t>
                      </a:r>
                      <a:r>
                        <a:rPr lang="tr-TR" sz="1200" b="0" cap="none" spc="0" dirty="0" err="1">
                          <a:solidFill>
                            <a:schemeClr val="tx1"/>
                          </a:solidFill>
                          <a:effectLst/>
                          <a:latin typeface="Times New Roman" panose="02020603050405020304" pitchFamily="18" charset="0"/>
                          <a:cs typeface="Times New Roman" panose="02020603050405020304" pitchFamily="18" charset="0"/>
                        </a:rPr>
                        <a:t>Altapısı</a:t>
                      </a:r>
                      <a:r>
                        <a:rPr lang="tr-TR" sz="1200" b="0" cap="none" spc="0" dirty="0">
                          <a:solidFill>
                            <a:schemeClr val="tx1"/>
                          </a:solidFill>
                          <a:effectLst/>
                          <a:latin typeface="Times New Roman" panose="02020603050405020304" pitchFamily="18" charset="0"/>
                          <a:cs typeface="Times New Roman" panose="02020603050405020304" pitchFamily="18" charset="0"/>
                        </a:rPr>
                        <a:t> 2021 İhalesi</a:t>
                      </a:r>
                      <a:endParaRPr lang="tr-TR" sz="1200" b="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2895" marR="22955" marT="56073" marB="56073" anchor="ctr">
                    <a:solidFill>
                      <a:srgbClr val="D6E0E7"/>
                    </a:solidFill>
                  </a:tcPr>
                </a:tc>
                <a:tc>
                  <a:txBody>
                    <a:bodyPr/>
                    <a:lstStyle/>
                    <a:p>
                      <a:pPr algn="ctr"/>
                      <a:r>
                        <a:rPr lang="tr-TR" sz="1200" b="0" cap="none" spc="0">
                          <a:solidFill>
                            <a:schemeClr val="tx1"/>
                          </a:solidFill>
                          <a:effectLst/>
                          <a:latin typeface="Times New Roman" panose="02020603050405020304" pitchFamily="18" charset="0"/>
                          <a:cs typeface="Times New Roman" panose="02020603050405020304" pitchFamily="18" charset="0"/>
                        </a:rPr>
                        <a:t>9.280.081,76 ₺</a:t>
                      </a:r>
                      <a:endParaRPr lang="tr-TR" sz="1200" b="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2895" marR="22955" marT="56073" marB="56073" anchor="ctr"/>
                </a:tc>
                <a:extLst>
                  <a:ext uri="{0D108BD9-81ED-4DB2-BD59-A6C34878D82A}">
                    <a16:rowId xmlns:a16="http://schemas.microsoft.com/office/drawing/2014/main" val="1570178479"/>
                  </a:ext>
                </a:extLst>
              </a:tr>
              <a:tr h="454525">
                <a:tc>
                  <a:txBody>
                    <a:bodyPr/>
                    <a:lstStyle/>
                    <a:p>
                      <a:r>
                        <a:rPr lang="tr-TR" sz="1200" b="0" cap="none" spc="0" dirty="0" err="1">
                          <a:solidFill>
                            <a:schemeClr val="tx1"/>
                          </a:solidFill>
                          <a:effectLst/>
                          <a:latin typeface="Times New Roman" panose="02020603050405020304" pitchFamily="18" charset="0"/>
                          <a:cs typeface="Times New Roman" panose="02020603050405020304" pitchFamily="18" charset="0"/>
                        </a:rPr>
                        <a:t>Baibü</a:t>
                      </a:r>
                      <a:r>
                        <a:rPr lang="tr-TR" sz="1200" b="0" cap="none" spc="0" dirty="0">
                          <a:solidFill>
                            <a:schemeClr val="tx1"/>
                          </a:solidFill>
                          <a:effectLst/>
                          <a:latin typeface="Times New Roman" panose="02020603050405020304" pitchFamily="18" charset="0"/>
                          <a:cs typeface="Times New Roman" panose="02020603050405020304" pitchFamily="18" charset="0"/>
                        </a:rPr>
                        <a:t> </a:t>
                      </a:r>
                      <a:r>
                        <a:rPr lang="tr-TR" sz="1200" b="0" cap="none" spc="0" dirty="0" err="1">
                          <a:solidFill>
                            <a:schemeClr val="tx1"/>
                          </a:solidFill>
                          <a:effectLst/>
                          <a:latin typeface="Times New Roman" panose="02020603050405020304" pitchFamily="18" charset="0"/>
                          <a:cs typeface="Times New Roman" panose="02020603050405020304" pitchFamily="18" charset="0"/>
                        </a:rPr>
                        <a:t>Isi</a:t>
                      </a:r>
                      <a:r>
                        <a:rPr lang="tr-TR" sz="1200" b="0" cap="none" spc="0" dirty="0">
                          <a:solidFill>
                            <a:schemeClr val="tx1"/>
                          </a:solidFill>
                          <a:effectLst/>
                          <a:latin typeface="Times New Roman" panose="02020603050405020304" pitchFamily="18" charset="0"/>
                          <a:cs typeface="Times New Roman" panose="02020603050405020304" pitchFamily="18" charset="0"/>
                        </a:rPr>
                        <a:t> Merkezi Su </a:t>
                      </a:r>
                      <a:r>
                        <a:rPr lang="tr-TR" sz="1200" b="0" cap="none" spc="0" dirty="0" err="1">
                          <a:solidFill>
                            <a:schemeClr val="tx1"/>
                          </a:solidFill>
                          <a:effectLst/>
                          <a:latin typeface="Times New Roman" panose="02020603050405020304" pitchFamily="18" charset="0"/>
                          <a:cs typeface="Times New Roman" panose="02020603050405020304" pitchFamily="18" charset="0"/>
                        </a:rPr>
                        <a:t>Kuyulari</a:t>
                      </a:r>
                      <a:r>
                        <a:rPr lang="tr-TR" sz="1200" b="0" cap="none" spc="0" dirty="0">
                          <a:solidFill>
                            <a:schemeClr val="tx1"/>
                          </a:solidFill>
                          <a:effectLst/>
                          <a:latin typeface="Times New Roman" panose="02020603050405020304" pitchFamily="18" charset="0"/>
                          <a:cs typeface="Times New Roman" panose="02020603050405020304" pitchFamily="18" charset="0"/>
                        </a:rPr>
                        <a:t> Pompa, Diş Hekimliği Fakültesi Pompa, Boru Ve </a:t>
                      </a:r>
                      <a:r>
                        <a:rPr lang="tr-TR" sz="1200" b="0" cap="none" spc="0" dirty="0" err="1">
                          <a:solidFill>
                            <a:schemeClr val="tx1"/>
                          </a:solidFill>
                          <a:effectLst/>
                          <a:latin typeface="Times New Roman" panose="02020603050405020304" pitchFamily="18" charset="0"/>
                          <a:cs typeface="Times New Roman" panose="02020603050405020304" pitchFamily="18" charset="0"/>
                        </a:rPr>
                        <a:t>Isitma</a:t>
                      </a:r>
                      <a:r>
                        <a:rPr lang="tr-TR" sz="1200" b="0" cap="none" spc="0" dirty="0">
                          <a:solidFill>
                            <a:schemeClr val="tx1"/>
                          </a:solidFill>
                          <a:effectLst/>
                          <a:latin typeface="Times New Roman" panose="02020603050405020304" pitchFamily="18" charset="0"/>
                          <a:cs typeface="Times New Roman" panose="02020603050405020304" pitchFamily="18" charset="0"/>
                        </a:rPr>
                        <a:t> Sistemleri Bakim </a:t>
                      </a:r>
                      <a:r>
                        <a:rPr lang="tr-TR" sz="1200" b="0" cap="none" spc="0" dirty="0" err="1">
                          <a:solidFill>
                            <a:schemeClr val="tx1"/>
                          </a:solidFill>
                          <a:effectLst/>
                          <a:latin typeface="Times New Roman" panose="02020603050405020304" pitchFamily="18" charset="0"/>
                          <a:cs typeface="Times New Roman" panose="02020603050405020304" pitchFamily="18" charset="0"/>
                        </a:rPr>
                        <a:t>Onarimi</a:t>
                      </a:r>
                      <a:r>
                        <a:rPr lang="tr-TR" sz="1200" b="0" cap="none" spc="0" dirty="0">
                          <a:solidFill>
                            <a:schemeClr val="tx1"/>
                          </a:solidFill>
                          <a:effectLst/>
                          <a:latin typeface="Times New Roman" panose="02020603050405020304" pitchFamily="18" charset="0"/>
                          <a:cs typeface="Times New Roman" panose="02020603050405020304" pitchFamily="18" charset="0"/>
                        </a:rPr>
                        <a:t> İşi</a:t>
                      </a:r>
                      <a:endParaRPr lang="tr-TR" sz="1200" b="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2895" marR="22955" marT="56073" marB="56073">
                    <a:solidFill>
                      <a:srgbClr val="ECF0F3"/>
                    </a:solidFill>
                  </a:tcPr>
                </a:tc>
                <a:tc>
                  <a:txBody>
                    <a:bodyPr/>
                    <a:lstStyle/>
                    <a:p>
                      <a:pPr algn="ctr"/>
                      <a:r>
                        <a:rPr lang="tr-TR" sz="1200" b="0" cap="none" spc="0">
                          <a:solidFill>
                            <a:schemeClr val="tx1"/>
                          </a:solidFill>
                          <a:effectLst/>
                          <a:latin typeface="Times New Roman" panose="02020603050405020304" pitchFamily="18" charset="0"/>
                          <a:cs typeface="Times New Roman" panose="02020603050405020304" pitchFamily="18" charset="0"/>
                        </a:rPr>
                        <a:t>79.898,00 ₺</a:t>
                      </a:r>
                      <a:endParaRPr lang="tr-TR" sz="1200" b="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2895" marR="22955" marT="56073" marB="56073" anchor="ctr"/>
                </a:tc>
                <a:extLst>
                  <a:ext uri="{0D108BD9-81ED-4DB2-BD59-A6C34878D82A}">
                    <a16:rowId xmlns:a16="http://schemas.microsoft.com/office/drawing/2014/main" val="1448561769"/>
                  </a:ext>
                </a:extLst>
              </a:tr>
              <a:tr h="454525">
                <a:tc>
                  <a:txBody>
                    <a:bodyPr/>
                    <a:lstStyle/>
                    <a:p>
                      <a:r>
                        <a:rPr lang="tr-TR" sz="1200" b="0" cap="none" spc="0" dirty="0">
                          <a:solidFill>
                            <a:schemeClr val="tx1"/>
                          </a:solidFill>
                          <a:effectLst/>
                          <a:latin typeface="Times New Roman" panose="02020603050405020304" pitchFamily="18" charset="0"/>
                          <a:cs typeface="Times New Roman" panose="02020603050405020304" pitchFamily="18" charset="0"/>
                        </a:rPr>
                        <a:t>Üniversitemiz İzzet Baysal Kampüsü Su Kuyularında kullanılan dalgıç pompaların onarımlarının yapılması ve pompa için motor alınması işi</a:t>
                      </a:r>
                      <a:endParaRPr lang="tr-TR" sz="1200" b="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2895" marR="22955" marT="56073" marB="56073" anchor="ctr">
                    <a:solidFill>
                      <a:srgbClr val="D6E0E7"/>
                    </a:solidFill>
                  </a:tcPr>
                </a:tc>
                <a:tc>
                  <a:txBody>
                    <a:bodyPr/>
                    <a:lstStyle/>
                    <a:p>
                      <a:pPr algn="ctr"/>
                      <a:r>
                        <a:rPr lang="tr-TR" sz="1200" b="0" cap="none" spc="0">
                          <a:solidFill>
                            <a:schemeClr val="tx1"/>
                          </a:solidFill>
                          <a:effectLst/>
                          <a:latin typeface="Times New Roman" panose="02020603050405020304" pitchFamily="18" charset="0"/>
                          <a:cs typeface="Times New Roman" panose="02020603050405020304" pitchFamily="18" charset="0"/>
                        </a:rPr>
                        <a:t>46.020,00 ₺</a:t>
                      </a:r>
                      <a:endParaRPr lang="tr-TR" sz="1200" b="0" cap="none" spc="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2895" marR="22955" marT="56073" marB="56073" anchor="ctr"/>
                </a:tc>
                <a:extLst>
                  <a:ext uri="{0D108BD9-81ED-4DB2-BD59-A6C34878D82A}">
                    <a16:rowId xmlns:a16="http://schemas.microsoft.com/office/drawing/2014/main" val="2191928966"/>
                  </a:ext>
                </a:extLst>
              </a:tr>
              <a:tr h="304446">
                <a:tc>
                  <a:txBody>
                    <a:bodyPr/>
                    <a:lstStyle/>
                    <a:p>
                      <a:r>
                        <a:rPr lang="tr-TR" sz="1200" b="0" cap="none" spc="0" dirty="0">
                          <a:solidFill>
                            <a:schemeClr val="tx1"/>
                          </a:solidFill>
                          <a:effectLst/>
                          <a:latin typeface="Times New Roman" panose="02020603050405020304" pitchFamily="18" charset="0"/>
                          <a:cs typeface="Times New Roman" panose="02020603050405020304" pitchFamily="18" charset="0"/>
                        </a:rPr>
                        <a:t>Kampüs Altyapı Toplam Harcama</a:t>
                      </a:r>
                      <a:endParaRPr lang="tr-TR" sz="1200" b="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2895" marR="22955" marT="56073" marB="56073" anchor="ctr">
                    <a:solidFill>
                      <a:srgbClr val="ECF0F3"/>
                    </a:solidFill>
                  </a:tcPr>
                </a:tc>
                <a:tc>
                  <a:txBody>
                    <a:bodyPr/>
                    <a:lstStyle/>
                    <a:p>
                      <a:pPr algn="ctr"/>
                      <a:r>
                        <a:rPr lang="tr-TR" sz="1200" b="0" cap="none" spc="0" dirty="0">
                          <a:solidFill>
                            <a:schemeClr val="tx1"/>
                          </a:solidFill>
                          <a:effectLst/>
                          <a:latin typeface="Times New Roman" panose="02020603050405020304" pitchFamily="18" charset="0"/>
                          <a:cs typeface="Times New Roman" panose="02020603050405020304" pitchFamily="18" charset="0"/>
                        </a:rPr>
                        <a:t>9.405.999,76 ₺</a:t>
                      </a:r>
                      <a:endParaRPr lang="tr-TR" sz="1200" b="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2895" marR="22955" marT="56073" marB="56073" anchor="ctr"/>
                </a:tc>
                <a:extLst>
                  <a:ext uri="{0D108BD9-81ED-4DB2-BD59-A6C34878D82A}">
                    <a16:rowId xmlns:a16="http://schemas.microsoft.com/office/drawing/2014/main" val="3104404461"/>
                  </a:ext>
                </a:extLst>
              </a:tr>
              <a:tr h="304446">
                <a:tc gridSpan="2">
                  <a:txBody>
                    <a:bodyPr/>
                    <a:lstStyle/>
                    <a:p>
                      <a:pPr algn="ctr"/>
                      <a:r>
                        <a:rPr lang="tr-TR" sz="1200" b="1" cap="none" spc="0" dirty="0">
                          <a:solidFill>
                            <a:schemeClr val="tx1"/>
                          </a:solidFill>
                          <a:effectLst/>
                          <a:latin typeface="Times New Roman" panose="02020603050405020304" pitchFamily="18" charset="0"/>
                          <a:cs typeface="Times New Roman" panose="02020603050405020304" pitchFamily="18" charset="0"/>
                        </a:rPr>
                        <a:t>MERKEZİ DERSLİKLER PROJESİ</a:t>
                      </a:r>
                      <a:endParaRPr lang="tr-TR" sz="1200" b="1"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2895" marR="22955" marT="56073" marB="56073" anchor="ctr"/>
                </a:tc>
                <a:tc hMerge="1">
                  <a:txBody>
                    <a:bodyPr/>
                    <a:lstStyle/>
                    <a:p>
                      <a:endParaRPr lang="tr-TR" sz="1200" b="0" cap="none" spc="0" dirty="0">
                        <a:solidFill>
                          <a:schemeClr val="tx1"/>
                        </a:solidFill>
                        <a:effectLst/>
                        <a:latin typeface="Times New Roman" panose="02020603050405020304" pitchFamily="18" charset="0"/>
                        <a:cs typeface="Times New Roman" panose="02020603050405020304" pitchFamily="18" charset="0"/>
                      </a:endParaRPr>
                    </a:p>
                  </a:txBody>
                  <a:tcPr marL="72895" marR="22955" marT="56073" marB="56073" anchor="ctr"/>
                </a:tc>
                <a:extLst>
                  <a:ext uri="{0D108BD9-81ED-4DB2-BD59-A6C34878D82A}">
                    <a16:rowId xmlns:a16="http://schemas.microsoft.com/office/drawing/2014/main" val="2364990799"/>
                  </a:ext>
                </a:extLst>
              </a:tr>
              <a:tr h="304446">
                <a:tc>
                  <a:txBody>
                    <a:bodyPr/>
                    <a:lstStyle/>
                    <a:p>
                      <a:pPr algn="r"/>
                      <a:r>
                        <a:rPr lang="tr-TR" sz="1200" b="0" cap="none" spc="0" dirty="0">
                          <a:solidFill>
                            <a:schemeClr val="tx1"/>
                          </a:solidFill>
                          <a:effectLst/>
                          <a:latin typeface="Times New Roman" panose="02020603050405020304" pitchFamily="18" charset="0"/>
                          <a:cs typeface="Times New Roman" panose="02020603050405020304" pitchFamily="18" charset="0"/>
                        </a:rPr>
                        <a:t>2021/355145 İKN Merkezi Derslik İşi</a:t>
                      </a:r>
                      <a:endParaRPr lang="tr-TR" sz="1200" b="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2895" marR="22955" marT="56073" marB="56073" anchor="ctr">
                    <a:solidFill>
                      <a:srgbClr val="ECF0F3"/>
                    </a:solidFill>
                  </a:tcPr>
                </a:tc>
                <a:tc>
                  <a:txBody>
                    <a:bodyPr/>
                    <a:lstStyle/>
                    <a:p>
                      <a:pPr algn="ctr"/>
                      <a:r>
                        <a:rPr lang="tr-TR" sz="1200" b="0" cap="none" spc="0" dirty="0">
                          <a:solidFill>
                            <a:schemeClr val="tx1"/>
                          </a:solidFill>
                          <a:effectLst/>
                          <a:latin typeface="Times New Roman" panose="02020603050405020304" pitchFamily="18" charset="0"/>
                          <a:cs typeface="Times New Roman" panose="02020603050405020304" pitchFamily="18" charset="0"/>
                        </a:rPr>
                        <a:t>2.883.836,60 ₺</a:t>
                      </a:r>
                      <a:endParaRPr lang="tr-TR" sz="1200" b="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2895" marR="22955" marT="56073" marB="56073" anchor="ctr"/>
                </a:tc>
                <a:extLst>
                  <a:ext uri="{0D108BD9-81ED-4DB2-BD59-A6C34878D82A}">
                    <a16:rowId xmlns:a16="http://schemas.microsoft.com/office/drawing/2014/main" val="3997471536"/>
                  </a:ext>
                </a:extLst>
              </a:tr>
              <a:tr h="186103">
                <a:tc>
                  <a:txBody>
                    <a:bodyPr/>
                    <a:lstStyle/>
                    <a:p>
                      <a:r>
                        <a:rPr lang="tr-TR" sz="1200" b="0" cap="none" spc="0" dirty="0">
                          <a:solidFill>
                            <a:schemeClr val="tx1"/>
                          </a:solidFill>
                          <a:effectLst/>
                          <a:latin typeface="Times New Roman" panose="02020603050405020304" pitchFamily="18" charset="0"/>
                          <a:cs typeface="Times New Roman" panose="02020603050405020304" pitchFamily="18" charset="0"/>
                        </a:rPr>
                        <a:t>Merkezi </a:t>
                      </a:r>
                      <a:r>
                        <a:rPr lang="tr-TR" sz="1200" b="0" cap="none" spc="0" dirty="0" err="1">
                          <a:solidFill>
                            <a:schemeClr val="tx1"/>
                          </a:solidFill>
                          <a:effectLst/>
                          <a:latin typeface="Times New Roman" panose="02020603050405020304" pitchFamily="18" charset="0"/>
                          <a:cs typeface="Times New Roman" panose="02020603050405020304" pitchFamily="18" charset="0"/>
                        </a:rPr>
                        <a:t>Derlik</a:t>
                      </a:r>
                      <a:r>
                        <a:rPr lang="tr-TR" sz="1200" b="0" cap="none" spc="0" dirty="0">
                          <a:solidFill>
                            <a:schemeClr val="tx1"/>
                          </a:solidFill>
                          <a:effectLst/>
                          <a:latin typeface="Times New Roman" panose="02020603050405020304" pitchFamily="18" charset="0"/>
                          <a:cs typeface="Times New Roman" panose="02020603050405020304" pitchFamily="18" charset="0"/>
                        </a:rPr>
                        <a:t> Binası Toplam Harcaması</a:t>
                      </a:r>
                      <a:endParaRPr lang="tr-TR" sz="1200" b="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2895" marR="22955" marT="56073" marB="56073" anchor="ctr">
                    <a:solidFill>
                      <a:srgbClr val="D6E0E7"/>
                    </a:solidFill>
                  </a:tcPr>
                </a:tc>
                <a:tc>
                  <a:txBody>
                    <a:bodyPr/>
                    <a:lstStyle/>
                    <a:p>
                      <a:pPr algn="ctr"/>
                      <a:r>
                        <a:rPr lang="tr-TR" sz="1200" b="0" cap="none" spc="0" dirty="0">
                          <a:solidFill>
                            <a:schemeClr val="tx1"/>
                          </a:solidFill>
                          <a:effectLst/>
                          <a:latin typeface="Times New Roman" panose="02020603050405020304" pitchFamily="18" charset="0"/>
                          <a:cs typeface="Times New Roman" panose="02020603050405020304" pitchFamily="18" charset="0"/>
                        </a:rPr>
                        <a:t>2.883.836,60 ₺</a:t>
                      </a:r>
                      <a:endParaRPr lang="tr-TR" sz="1200" b="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2895" marR="22955" marT="56073" marB="56073" anchor="ctr"/>
                </a:tc>
                <a:extLst>
                  <a:ext uri="{0D108BD9-81ED-4DB2-BD59-A6C34878D82A}">
                    <a16:rowId xmlns:a16="http://schemas.microsoft.com/office/drawing/2014/main" val="2909082940"/>
                  </a:ext>
                </a:extLst>
              </a:tr>
              <a:tr h="304446">
                <a:tc>
                  <a:txBody>
                    <a:bodyPr/>
                    <a:lstStyle/>
                    <a:p>
                      <a:pPr algn="ctr"/>
                      <a:r>
                        <a:rPr lang="tr-TR" sz="1200" b="1" cap="none" spc="0" dirty="0">
                          <a:solidFill>
                            <a:schemeClr val="tx1"/>
                          </a:solidFill>
                          <a:effectLst/>
                          <a:latin typeface="Times New Roman" panose="02020603050405020304" pitchFamily="18" charset="0"/>
                          <a:cs typeface="Times New Roman" panose="02020603050405020304" pitchFamily="18" charset="0"/>
                        </a:rPr>
                        <a:t>06.5 –SERMAYE GİDERLERİ TOPLAM</a:t>
                      </a:r>
                      <a:endParaRPr lang="tr-TR" sz="1200" b="1"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2895" marR="22955" marT="56073" marB="56073" anchor="ctr"/>
                </a:tc>
                <a:tc>
                  <a:txBody>
                    <a:bodyPr/>
                    <a:lstStyle/>
                    <a:p>
                      <a:pPr algn="ctr"/>
                      <a:r>
                        <a:rPr lang="tr-TR" sz="1200" b="1" cap="none" spc="0" dirty="0">
                          <a:solidFill>
                            <a:schemeClr val="tx1"/>
                          </a:solidFill>
                          <a:effectLst/>
                          <a:latin typeface="Times New Roman" panose="02020603050405020304" pitchFamily="18" charset="0"/>
                          <a:cs typeface="Times New Roman" panose="02020603050405020304" pitchFamily="18" charset="0"/>
                        </a:rPr>
                        <a:t>12.289.836,36 ₺</a:t>
                      </a:r>
                      <a:endParaRPr lang="tr-TR" sz="1200" b="1"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2895" marR="22955" marT="56073" marB="56073" anchor="ctr">
                    <a:solidFill>
                      <a:srgbClr val="77A2BB"/>
                    </a:solidFill>
                  </a:tcPr>
                </a:tc>
                <a:extLst>
                  <a:ext uri="{0D108BD9-81ED-4DB2-BD59-A6C34878D82A}">
                    <a16:rowId xmlns:a16="http://schemas.microsoft.com/office/drawing/2014/main" val="3753542057"/>
                  </a:ext>
                </a:extLst>
              </a:tr>
            </a:tbl>
          </a:graphicData>
        </a:graphic>
      </p:graphicFrame>
    </p:spTree>
    <p:extLst>
      <p:ext uri="{BB962C8B-B14F-4D97-AF65-F5344CB8AC3E}">
        <p14:creationId xmlns:p14="http://schemas.microsoft.com/office/powerpoint/2010/main" val="33107112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B3DA588-D3EC-48D8-9A28-5AA8DE3D40CF}"/>
              </a:ext>
            </a:extLst>
          </p:cNvPr>
          <p:cNvSpPr>
            <a:spLocks noGrp="1"/>
          </p:cNvSpPr>
          <p:nvPr>
            <p:ph type="title"/>
          </p:nvPr>
        </p:nvSpPr>
        <p:spPr>
          <a:xfrm>
            <a:off x="818147" y="108284"/>
            <a:ext cx="9601200" cy="421105"/>
          </a:xfrm>
        </p:spPr>
        <p:txBody>
          <a:bodyPr>
            <a:normAutofit fontScale="90000"/>
          </a:bodyPr>
          <a:lstStyle/>
          <a:p>
            <a:r>
              <a:rPr lang="en-GB" sz="1800" b="1" cap="small" spc="25" dirty="0">
                <a:effectLst/>
                <a:latin typeface="Times New Roman" panose="02020603050405020304" pitchFamily="18" charset="0"/>
                <a:ea typeface="Times New Roman" panose="02020603050405020304" pitchFamily="18" charset="0"/>
              </a:rPr>
              <a:t>5-1-4- MUHTELİF İŞLER PROJESİ-EĞİTİM SEKTÖRÜ</a:t>
            </a:r>
            <a:br>
              <a:rPr lang="tr-TR" sz="1800" dirty="0">
                <a:effectLst/>
                <a:latin typeface="Times New Roman" panose="02020603050405020304" pitchFamily="18" charset="0"/>
                <a:ea typeface="Times New Roman" panose="02020603050405020304" pitchFamily="18" charset="0"/>
              </a:rPr>
            </a:br>
            <a:endParaRPr lang="tr-TR" dirty="0"/>
          </a:p>
        </p:txBody>
      </p:sp>
      <p:graphicFrame>
        <p:nvGraphicFramePr>
          <p:cNvPr id="7" name="Tablo 6">
            <a:extLst>
              <a:ext uri="{FF2B5EF4-FFF2-40B4-BE49-F238E27FC236}">
                <a16:creationId xmlns:a16="http://schemas.microsoft.com/office/drawing/2014/main" id="{EABD85EC-A944-4B97-A905-E2224E2A355A}"/>
              </a:ext>
            </a:extLst>
          </p:cNvPr>
          <p:cNvGraphicFramePr>
            <a:graphicFrameLocks noGrp="1"/>
          </p:cNvGraphicFramePr>
          <p:nvPr>
            <p:extLst>
              <p:ext uri="{D42A27DB-BD31-4B8C-83A1-F6EECF244321}">
                <p14:modId xmlns:p14="http://schemas.microsoft.com/office/powerpoint/2010/main" val="767607468"/>
              </p:ext>
            </p:extLst>
          </p:nvPr>
        </p:nvGraphicFramePr>
        <p:xfrm>
          <a:off x="1961146" y="460540"/>
          <a:ext cx="8458201" cy="5992845"/>
        </p:xfrm>
        <a:graphic>
          <a:graphicData uri="http://schemas.openxmlformats.org/drawingml/2006/table">
            <a:tbl>
              <a:tblPr firstRow="1" firstCol="1" bandRow="1">
                <a:tableStyleId>{00A15C55-8517-42AA-B614-E9B94910E393}</a:tableStyleId>
              </a:tblPr>
              <a:tblGrid>
                <a:gridCol w="503383">
                  <a:extLst>
                    <a:ext uri="{9D8B030D-6E8A-4147-A177-3AD203B41FA5}">
                      <a16:colId xmlns:a16="http://schemas.microsoft.com/office/drawing/2014/main" val="4140847274"/>
                    </a:ext>
                  </a:extLst>
                </a:gridCol>
                <a:gridCol w="1163009">
                  <a:extLst>
                    <a:ext uri="{9D8B030D-6E8A-4147-A177-3AD203B41FA5}">
                      <a16:colId xmlns:a16="http://schemas.microsoft.com/office/drawing/2014/main" val="1513887003"/>
                    </a:ext>
                  </a:extLst>
                </a:gridCol>
                <a:gridCol w="1224544">
                  <a:extLst>
                    <a:ext uri="{9D8B030D-6E8A-4147-A177-3AD203B41FA5}">
                      <a16:colId xmlns:a16="http://schemas.microsoft.com/office/drawing/2014/main" val="1643566961"/>
                    </a:ext>
                  </a:extLst>
                </a:gridCol>
                <a:gridCol w="439365">
                  <a:extLst>
                    <a:ext uri="{9D8B030D-6E8A-4147-A177-3AD203B41FA5}">
                      <a16:colId xmlns:a16="http://schemas.microsoft.com/office/drawing/2014/main" val="2268750095"/>
                    </a:ext>
                  </a:extLst>
                </a:gridCol>
                <a:gridCol w="1302771">
                  <a:extLst>
                    <a:ext uri="{9D8B030D-6E8A-4147-A177-3AD203B41FA5}">
                      <a16:colId xmlns:a16="http://schemas.microsoft.com/office/drawing/2014/main" val="2457638878"/>
                    </a:ext>
                  </a:extLst>
                </a:gridCol>
                <a:gridCol w="391350">
                  <a:extLst>
                    <a:ext uri="{9D8B030D-6E8A-4147-A177-3AD203B41FA5}">
                      <a16:colId xmlns:a16="http://schemas.microsoft.com/office/drawing/2014/main" val="2633553575"/>
                    </a:ext>
                  </a:extLst>
                </a:gridCol>
                <a:gridCol w="1199297">
                  <a:extLst>
                    <a:ext uri="{9D8B030D-6E8A-4147-A177-3AD203B41FA5}">
                      <a16:colId xmlns:a16="http://schemas.microsoft.com/office/drawing/2014/main" val="588428936"/>
                    </a:ext>
                  </a:extLst>
                </a:gridCol>
                <a:gridCol w="366444">
                  <a:extLst>
                    <a:ext uri="{9D8B030D-6E8A-4147-A177-3AD203B41FA5}">
                      <a16:colId xmlns:a16="http://schemas.microsoft.com/office/drawing/2014/main" val="1052397653"/>
                    </a:ext>
                  </a:extLst>
                </a:gridCol>
                <a:gridCol w="936326">
                  <a:extLst>
                    <a:ext uri="{9D8B030D-6E8A-4147-A177-3AD203B41FA5}">
                      <a16:colId xmlns:a16="http://schemas.microsoft.com/office/drawing/2014/main" val="442732541"/>
                    </a:ext>
                  </a:extLst>
                </a:gridCol>
                <a:gridCol w="931712">
                  <a:extLst>
                    <a:ext uri="{9D8B030D-6E8A-4147-A177-3AD203B41FA5}">
                      <a16:colId xmlns:a16="http://schemas.microsoft.com/office/drawing/2014/main" val="3199824000"/>
                    </a:ext>
                  </a:extLst>
                </a:gridCol>
              </a:tblGrid>
              <a:tr h="176755">
                <a:tc gridSpan="10">
                  <a:txBody>
                    <a:bodyPr/>
                    <a:lstStyle/>
                    <a:p>
                      <a:pPr marR="29845">
                        <a:lnSpc>
                          <a:spcPct val="107000"/>
                        </a:lnSpc>
                      </a:pPr>
                      <a:r>
                        <a:rPr lang="en-GB" sz="1050" b="0" dirty="0">
                          <a:solidFill>
                            <a:schemeClr val="tx1"/>
                          </a:solidFill>
                          <a:effectLst/>
                        </a:rPr>
                        <a:t>PROJE GERÇEKLEŞME BİLGİLERİ </a:t>
                      </a:r>
                      <a:endParaRPr lang="tr-TR" sz="1050" b="0" dirty="0">
                        <a:solidFill>
                          <a:schemeClr val="tx1"/>
                        </a:solidFill>
                        <a:effectLst/>
                        <a:latin typeface="Times New Roman" panose="02020603050405020304" pitchFamily="18" charset="0"/>
                        <a:ea typeface="Times New Roman" panose="02020603050405020304" pitchFamily="18" charset="0"/>
                      </a:endParaRPr>
                    </a:p>
                  </a:txBody>
                  <a:tcPr marL="6164" marR="3675" marT="444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126629652"/>
                  </a:ext>
                </a:extLst>
              </a:tr>
              <a:tr h="199357">
                <a:tc gridSpan="4">
                  <a:txBody>
                    <a:bodyPr/>
                    <a:lstStyle/>
                    <a:p>
                      <a:pPr>
                        <a:lnSpc>
                          <a:spcPct val="107000"/>
                        </a:lnSpc>
                      </a:pPr>
                      <a:r>
                        <a:rPr lang="en-GB" sz="1050" b="0" dirty="0">
                          <a:solidFill>
                            <a:schemeClr val="tx1"/>
                          </a:solidFill>
                          <a:effectLst/>
                        </a:rPr>
                        <a:t>SEKTÖR </a:t>
                      </a:r>
                      <a:endParaRPr lang="tr-TR" sz="1050" b="0" dirty="0">
                        <a:solidFill>
                          <a:schemeClr val="tx1"/>
                        </a:solidFill>
                        <a:effectLst/>
                        <a:latin typeface="Times New Roman" panose="02020603050405020304" pitchFamily="18" charset="0"/>
                        <a:ea typeface="Times New Roman" panose="02020603050405020304" pitchFamily="18" charset="0"/>
                      </a:endParaRPr>
                    </a:p>
                  </a:txBody>
                  <a:tcPr marL="6164" marR="3675" marT="4445" marB="0"/>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marL="2540">
                        <a:lnSpc>
                          <a:spcPct val="107000"/>
                        </a:lnSpc>
                      </a:pPr>
                      <a:r>
                        <a:rPr lang="en-GB" sz="1050">
                          <a:effectLst/>
                        </a:rPr>
                        <a:t>EĞİTİM</a:t>
                      </a:r>
                      <a:endParaRPr lang="tr-TR" sz="1050">
                        <a:effectLst/>
                        <a:latin typeface="Times New Roman" panose="02020603050405020304" pitchFamily="18" charset="0"/>
                        <a:ea typeface="Times New Roman" panose="02020603050405020304" pitchFamily="18" charset="0"/>
                      </a:endParaRPr>
                    </a:p>
                  </a:txBody>
                  <a:tcPr marL="6164" marR="3675" marT="4445"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52731775"/>
                  </a:ext>
                </a:extLst>
              </a:tr>
              <a:tr h="213171">
                <a:tc gridSpan="4">
                  <a:txBody>
                    <a:bodyPr/>
                    <a:lstStyle/>
                    <a:p>
                      <a:pPr>
                        <a:lnSpc>
                          <a:spcPct val="107000"/>
                        </a:lnSpc>
                      </a:pPr>
                      <a:r>
                        <a:rPr lang="en-GB" sz="1050" b="0" dirty="0">
                          <a:solidFill>
                            <a:schemeClr val="tx1"/>
                          </a:solidFill>
                          <a:effectLst/>
                        </a:rPr>
                        <a:t>PROJE SAHİBİ KURULUŞ </a:t>
                      </a:r>
                      <a:endParaRPr lang="tr-TR" sz="1050" b="0" dirty="0">
                        <a:solidFill>
                          <a:schemeClr val="tx1"/>
                        </a:solidFill>
                        <a:effectLst/>
                        <a:latin typeface="Times New Roman" panose="02020603050405020304" pitchFamily="18" charset="0"/>
                        <a:ea typeface="Times New Roman" panose="02020603050405020304" pitchFamily="18" charset="0"/>
                      </a:endParaRPr>
                    </a:p>
                  </a:txBody>
                  <a:tcPr marL="6164" marR="3675" marT="4445" marB="0"/>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marL="2540">
                        <a:lnSpc>
                          <a:spcPct val="107000"/>
                        </a:lnSpc>
                      </a:pPr>
                      <a:r>
                        <a:rPr lang="en-GB" sz="1050">
                          <a:effectLst/>
                        </a:rPr>
                        <a:t>Bolu Abant İzzet Baysal Üniversitesi  </a:t>
                      </a:r>
                      <a:endParaRPr lang="tr-TR" sz="1050">
                        <a:effectLst/>
                        <a:latin typeface="Times New Roman" panose="02020603050405020304" pitchFamily="18" charset="0"/>
                        <a:ea typeface="Times New Roman" panose="02020603050405020304" pitchFamily="18" charset="0"/>
                      </a:endParaRPr>
                    </a:p>
                  </a:txBody>
                  <a:tcPr marL="6164" marR="3675" marT="4445"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184884669"/>
                  </a:ext>
                </a:extLst>
              </a:tr>
              <a:tr h="165502">
                <a:tc gridSpan="10">
                  <a:txBody>
                    <a:bodyPr/>
                    <a:lstStyle/>
                    <a:p>
                      <a:pPr>
                        <a:lnSpc>
                          <a:spcPct val="107000"/>
                        </a:lnSpc>
                      </a:pPr>
                      <a:r>
                        <a:rPr lang="en-GB" sz="1050" b="0">
                          <a:solidFill>
                            <a:schemeClr val="tx1"/>
                          </a:solidFill>
                          <a:effectLst/>
                        </a:rPr>
                        <a:t>PROJENİN; </a:t>
                      </a:r>
                      <a:endParaRPr lang="tr-TR" sz="1050" b="0">
                        <a:solidFill>
                          <a:schemeClr val="tx1"/>
                        </a:solidFill>
                        <a:effectLst/>
                        <a:latin typeface="Times New Roman" panose="02020603050405020304" pitchFamily="18" charset="0"/>
                        <a:ea typeface="Times New Roman" panose="02020603050405020304" pitchFamily="18" charset="0"/>
                      </a:endParaRPr>
                    </a:p>
                  </a:txBody>
                  <a:tcPr marL="6164" marR="3675" marT="4445"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102103556"/>
                  </a:ext>
                </a:extLst>
              </a:tr>
              <a:tr h="194914">
                <a:tc gridSpan="4">
                  <a:txBody>
                    <a:bodyPr/>
                    <a:lstStyle/>
                    <a:p>
                      <a:pPr>
                        <a:lnSpc>
                          <a:spcPct val="107000"/>
                        </a:lnSpc>
                      </a:pPr>
                      <a:r>
                        <a:rPr lang="en-GB" sz="1050" b="0" dirty="0">
                          <a:solidFill>
                            <a:schemeClr val="tx1"/>
                          </a:solidFill>
                          <a:effectLst/>
                        </a:rPr>
                        <a:t>ADI </a:t>
                      </a:r>
                      <a:endParaRPr lang="tr-TR" sz="1050" b="0" dirty="0">
                        <a:solidFill>
                          <a:schemeClr val="tx1"/>
                        </a:solidFill>
                        <a:effectLst/>
                        <a:latin typeface="Times New Roman" panose="02020603050405020304" pitchFamily="18" charset="0"/>
                        <a:ea typeface="Times New Roman" panose="02020603050405020304" pitchFamily="18" charset="0"/>
                      </a:endParaRPr>
                    </a:p>
                  </a:txBody>
                  <a:tcPr marL="6164" marR="3675" marT="4445" marB="0"/>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marL="2540">
                        <a:lnSpc>
                          <a:spcPct val="107000"/>
                        </a:lnSpc>
                      </a:pPr>
                      <a:r>
                        <a:rPr lang="en-GB" sz="1050">
                          <a:effectLst/>
                        </a:rPr>
                        <a:t>Muhtelif İşler </a:t>
                      </a:r>
                      <a:endParaRPr lang="tr-TR" sz="1050">
                        <a:effectLst/>
                        <a:latin typeface="Times New Roman" panose="02020603050405020304" pitchFamily="18" charset="0"/>
                        <a:ea typeface="Times New Roman" panose="02020603050405020304" pitchFamily="18" charset="0"/>
                      </a:endParaRPr>
                    </a:p>
                  </a:txBody>
                  <a:tcPr marL="6164" marR="3675" marT="4445"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748649303"/>
                  </a:ext>
                </a:extLst>
              </a:tr>
              <a:tr h="179512">
                <a:tc gridSpan="4">
                  <a:txBody>
                    <a:bodyPr/>
                    <a:lstStyle/>
                    <a:p>
                      <a:pPr>
                        <a:lnSpc>
                          <a:spcPct val="107000"/>
                        </a:lnSpc>
                      </a:pPr>
                      <a:r>
                        <a:rPr lang="en-GB" sz="1050" b="0" dirty="0">
                          <a:solidFill>
                            <a:schemeClr val="tx1"/>
                          </a:solidFill>
                          <a:effectLst/>
                        </a:rPr>
                        <a:t>NUMARASI </a:t>
                      </a:r>
                      <a:endParaRPr lang="tr-TR" sz="1050" b="0" dirty="0">
                        <a:solidFill>
                          <a:schemeClr val="tx1"/>
                        </a:solidFill>
                        <a:effectLst/>
                        <a:latin typeface="Times New Roman" panose="02020603050405020304" pitchFamily="18" charset="0"/>
                        <a:ea typeface="Times New Roman" panose="02020603050405020304" pitchFamily="18" charset="0"/>
                      </a:endParaRPr>
                    </a:p>
                  </a:txBody>
                  <a:tcPr marL="6164" marR="3675" marT="4445" marB="0"/>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marL="2540">
                        <a:lnSpc>
                          <a:spcPct val="107000"/>
                        </a:lnSpc>
                      </a:pPr>
                      <a:r>
                        <a:rPr lang="en-GB" sz="1050">
                          <a:effectLst/>
                        </a:rPr>
                        <a:t>2022H03-186260</a:t>
                      </a:r>
                      <a:endParaRPr lang="tr-TR" sz="1050">
                        <a:effectLst/>
                        <a:latin typeface="Times New Roman" panose="02020603050405020304" pitchFamily="18" charset="0"/>
                        <a:ea typeface="Times New Roman" panose="02020603050405020304" pitchFamily="18" charset="0"/>
                      </a:endParaRPr>
                    </a:p>
                  </a:txBody>
                  <a:tcPr marL="6164" marR="3675" marT="4445"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212935601"/>
                  </a:ext>
                </a:extLst>
              </a:tr>
              <a:tr h="179513">
                <a:tc gridSpan="4">
                  <a:txBody>
                    <a:bodyPr/>
                    <a:lstStyle/>
                    <a:p>
                      <a:pPr>
                        <a:lnSpc>
                          <a:spcPct val="107000"/>
                        </a:lnSpc>
                      </a:pPr>
                      <a:r>
                        <a:rPr lang="en-GB" sz="1050" b="0" dirty="0">
                          <a:solidFill>
                            <a:schemeClr val="tx1"/>
                          </a:solidFill>
                          <a:effectLst/>
                        </a:rPr>
                        <a:t>YERİ </a:t>
                      </a:r>
                      <a:endParaRPr lang="tr-TR" sz="1050" b="0" dirty="0">
                        <a:solidFill>
                          <a:schemeClr val="tx1"/>
                        </a:solidFill>
                        <a:effectLst/>
                        <a:latin typeface="Times New Roman" panose="02020603050405020304" pitchFamily="18" charset="0"/>
                        <a:ea typeface="Times New Roman" panose="02020603050405020304" pitchFamily="18" charset="0"/>
                      </a:endParaRPr>
                    </a:p>
                  </a:txBody>
                  <a:tcPr marL="6164" marR="3675" marT="4445" marB="0"/>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marL="2540">
                        <a:lnSpc>
                          <a:spcPct val="107000"/>
                        </a:lnSpc>
                      </a:pPr>
                      <a:r>
                        <a:rPr lang="en-GB" sz="1050">
                          <a:effectLst/>
                        </a:rPr>
                        <a:t>Bolu</a:t>
                      </a:r>
                      <a:endParaRPr lang="tr-TR" sz="1050">
                        <a:effectLst/>
                        <a:latin typeface="Times New Roman" panose="02020603050405020304" pitchFamily="18" charset="0"/>
                        <a:ea typeface="Times New Roman" panose="02020603050405020304" pitchFamily="18" charset="0"/>
                      </a:endParaRPr>
                    </a:p>
                  </a:txBody>
                  <a:tcPr marL="6164" marR="3675" marT="4445"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387133337"/>
                  </a:ext>
                </a:extLst>
              </a:tr>
              <a:tr h="190732">
                <a:tc gridSpan="4">
                  <a:txBody>
                    <a:bodyPr/>
                    <a:lstStyle/>
                    <a:p>
                      <a:pPr>
                        <a:lnSpc>
                          <a:spcPct val="107000"/>
                        </a:lnSpc>
                      </a:pPr>
                      <a:r>
                        <a:rPr lang="en-GB" sz="1050" b="0" dirty="0">
                          <a:solidFill>
                            <a:schemeClr val="tx1"/>
                          </a:solidFill>
                          <a:effectLst/>
                        </a:rPr>
                        <a:t>BAŞLAMA/BİTİŞ TARİHİ </a:t>
                      </a:r>
                      <a:endParaRPr lang="tr-TR" sz="1050" b="0" dirty="0">
                        <a:solidFill>
                          <a:schemeClr val="tx1"/>
                        </a:solidFill>
                        <a:effectLst/>
                        <a:latin typeface="Times New Roman" panose="02020603050405020304" pitchFamily="18" charset="0"/>
                        <a:ea typeface="Times New Roman" panose="02020603050405020304" pitchFamily="18" charset="0"/>
                      </a:endParaRPr>
                    </a:p>
                  </a:txBody>
                  <a:tcPr marL="6164" marR="3675" marT="4445" marB="0"/>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marL="2540">
                        <a:lnSpc>
                          <a:spcPct val="107000"/>
                        </a:lnSpc>
                      </a:pPr>
                      <a:r>
                        <a:rPr lang="en-GB" sz="1050">
                          <a:effectLst/>
                        </a:rPr>
                        <a:t>2022-2022</a:t>
                      </a:r>
                      <a:endParaRPr lang="tr-TR" sz="1050">
                        <a:effectLst/>
                        <a:latin typeface="Times New Roman" panose="02020603050405020304" pitchFamily="18" charset="0"/>
                        <a:ea typeface="Times New Roman" panose="02020603050405020304" pitchFamily="18" charset="0"/>
                      </a:endParaRPr>
                    </a:p>
                  </a:txBody>
                  <a:tcPr marL="6164" marR="3675" marT="4445"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65908170"/>
                  </a:ext>
                </a:extLst>
              </a:tr>
              <a:tr h="224391">
                <a:tc gridSpan="4">
                  <a:txBody>
                    <a:bodyPr/>
                    <a:lstStyle/>
                    <a:p>
                      <a:pPr>
                        <a:lnSpc>
                          <a:spcPct val="107000"/>
                        </a:lnSpc>
                      </a:pPr>
                      <a:r>
                        <a:rPr lang="en-GB" sz="1050" b="0" dirty="0">
                          <a:solidFill>
                            <a:schemeClr val="tx1"/>
                          </a:solidFill>
                          <a:effectLst/>
                        </a:rPr>
                        <a:t>KARAKTERİSTİĞİ </a:t>
                      </a:r>
                      <a:endParaRPr lang="tr-TR" sz="1050" b="0" dirty="0">
                        <a:solidFill>
                          <a:schemeClr val="tx1"/>
                        </a:solidFill>
                        <a:effectLst/>
                        <a:latin typeface="Times New Roman" panose="02020603050405020304" pitchFamily="18" charset="0"/>
                        <a:ea typeface="Times New Roman" panose="02020603050405020304" pitchFamily="18" charset="0"/>
                      </a:endParaRPr>
                    </a:p>
                  </a:txBody>
                  <a:tcPr marL="6164" marR="3675" marT="4445" marB="0" anchor="ct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marL="2540">
                        <a:lnSpc>
                          <a:spcPct val="107000"/>
                        </a:lnSpc>
                      </a:pPr>
                      <a:r>
                        <a:rPr lang="en-GB" sz="1050">
                          <a:effectLst/>
                        </a:rPr>
                        <a:t>Bakım Onarım</a:t>
                      </a:r>
                      <a:endParaRPr lang="tr-TR" sz="1050">
                        <a:effectLst/>
                        <a:latin typeface="Times New Roman" panose="02020603050405020304" pitchFamily="18" charset="0"/>
                        <a:ea typeface="Times New Roman" panose="02020603050405020304" pitchFamily="18" charset="0"/>
                      </a:endParaRPr>
                    </a:p>
                  </a:txBody>
                  <a:tcPr marL="6164" marR="3675" marT="444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08874165"/>
                  </a:ext>
                </a:extLst>
              </a:tr>
              <a:tr h="258049">
                <a:tc gridSpan="4">
                  <a:txBody>
                    <a:bodyPr/>
                    <a:lstStyle/>
                    <a:p>
                      <a:pPr>
                        <a:lnSpc>
                          <a:spcPct val="107000"/>
                        </a:lnSpc>
                      </a:pPr>
                      <a:r>
                        <a:rPr lang="en-GB" sz="1050" b="0" dirty="0">
                          <a:solidFill>
                            <a:schemeClr val="tx1"/>
                          </a:solidFill>
                          <a:effectLst/>
                        </a:rPr>
                        <a:t>PROGRAM BÜTÇE ADI</a:t>
                      </a:r>
                      <a:endParaRPr lang="tr-TR" sz="1050" b="0" dirty="0">
                        <a:solidFill>
                          <a:schemeClr val="tx1"/>
                        </a:solidFill>
                        <a:effectLst/>
                        <a:latin typeface="Times New Roman" panose="02020603050405020304" pitchFamily="18" charset="0"/>
                        <a:ea typeface="Times New Roman" panose="02020603050405020304" pitchFamily="18" charset="0"/>
                      </a:endParaRPr>
                    </a:p>
                  </a:txBody>
                  <a:tcPr marL="6164" marR="3675" marT="4445" marB="0" anchor="ct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marL="2540">
                        <a:lnSpc>
                          <a:spcPct val="107000"/>
                        </a:lnSpc>
                      </a:pPr>
                      <a:r>
                        <a:rPr lang="en-GB" sz="1050">
                          <a:effectLst/>
                        </a:rPr>
                        <a:t>Yükseköğretim Kurumları Büyük Onarım</a:t>
                      </a:r>
                      <a:endParaRPr lang="tr-TR" sz="1050">
                        <a:effectLst/>
                        <a:latin typeface="Times New Roman" panose="02020603050405020304" pitchFamily="18" charset="0"/>
                        <a:ea typeface="Times New Roman" panose="02020603050405020304" pitchFamily="18" charset="0"/>
                      </a:endParaRPr>
                    </a:p>
                  </a:txBody>
                  <a:tcPr marL="6164" marR="3675" marT="444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706121527"/>
                  </a:ext>
                </a:extLst>
              </a:tr>
              <a:tr h="263402">
                <a:tc gridSpan="10">
                  <a:txBody>
                    <a:bodyPr/>
                    <a:lstStyle/>
                    <a:p>
                      <a:pPr>
                        <a:lnSpc>
                          <a:spcPct val="107000"/>
                        </a:lnSpc>
                      </a:pPr>
                      <a:r>
                        <a:rPr lang="en-GB" sz="1050" b="0" dirty="0">
                          <a:solidFill>
                            <a:schemeClr val="tx1"/>
                          </a:solidFill>
                          <a:effectLst/>
                        </a:rPr>
                        <a:t>YATIRIMIN YILLAR İTİBARİYLE GELİŞİMİ (Cari </a:t>
                      </a:r>
                      <a:r>
                        <a:rPr lang="en-GB" sz="1050" b="0" dirty="0" err="1">
                          <a:solidFill>
                            <a:schemeClr val="tx1"/>
                          </a:solidFill>
                          <a:effectLst/>
                        </a:rPr>
                        <a:t>Fiyatlarla</a:t>
                      </a:r>
                      <a:r>
                        <a:rPr lang="en-GB" sz="1050" b="0" dirty="0">
                          <a:solidFill>
                            <a:schemeClr val="tx1"/>
                          </a:solidFill>
                          <a:effectLst/>
                        </a:rPr>
                        <a:t>, Bin TL) </a:t>
                      </a:r>
                      <a:endParaRPr lang="tr-TR" sz="1050" b="0" dirty="0">
                        <a:solidFill>
                          <a:schemeClr val="tx1"/>
                        </a:solidFill>
                        <a:effectLst/>
                        <a:latin typeface="Times New Roman" panose="02020603050405020304" pitchFamily="18" charset="0"/>
                        <a:ea typeface="Times New Roman" panose="02020603050405020304" pitchFamily="18" charset="0"/>
                      </a:endParaRPr>
                    </a:p>
                  </a:txBody>
                  <a:tcPr marL="6164" marR="3675" marT="444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744895477"/>
                  </a:ext>
                </a:extLst>
              </a:tr>
              <a:tr h="165502">
                <a:tc rowSpan="2">
                  <a:txBody>
                    <a:bodyPr/>
                    <a:lstStyle/>
                    <a:p>
                      <a:pPr>
                        <a:lnSpc>
                          <a:spcPct val="107000"/>
                        </a:lnSpc>
                      </a:pPr>
                      <a:r>
                        <a:rPr lang="en-GB" sz="1050" b="0">
                          <a:solidFill>
                            <a:schemeClr val="tx1"/>
                          </a:solidFill>
                          <a:effectLst/>
                        </a:rPr>
                        <a:t>Yıl</a:t>
                      </a:r>
                      <a:endParaRPr lang="tr-TR" sz="1050" b="0">
                        <a:solidFill>
                          <a:schemeClr val="tx1"/>
                        </a:solidFill>
                        <a:effectLst/>
                        <a:latin typeface="Times New Roman" panose="02020603050405020304" pitchFamily="18" charset="0"/>
                        <a:ea typeface="Times New Roman" panose="02020603050405020304" pitchFamily="18" charset="0"/>
                      </a:endParaRPr>
                    </a:p>
                  </a:txBody>
                  <a:tcPr marL="6164" marR="3675" marT="4445" marB="0" anchor="ctr"/>
                </a:tc>
                <a:tc rowSpan="2">
                  <a:txBody>
                    <a:bodyPr/>
                    <a:lstStyle/>
                    <a:p>
                      <a:pPr>
                        <a:lnSpc>
                          <a:spcPct val="107000"/>
                        </a:lnSpc>
                      </a:pPr>
                      <a:r>
                        <a:rPr lang="en-GB" sz="1050" b="0" dirty="0" err="1">
                          <a:solidFill>
                            <a:schemeClr val="tx1"/>
                          </a:solidFill>
                          <a:effectLst/>
                        </a:rPr>
                        <a:t>Toplam</a:t>
                      </a:r>
                      <a:r>
                        <a:rPr lang="en-GB" sz="1050" b="0" dirty="0">
                          <a:solidFill>
                            <a:schemeClr val="tx1"/>
                          </a:solidFill>
                          <a:effectLst/>
                        </a:rPr>
                        <a:t> </a:t>
                      </a:r>
                      <a:r>
                        <a:rPr lang="en-GB" sz="1050" b="0" dirty="0" err="1">
                          <a:solidFill>
                            <a:schemeClr val="tx1"/>
                          </a:solidFill>
                          <a:effectLst/>
                        </a:rPr>
                        <a:t>Proje</a:t>
                      </a:r>
                      <a:r>
                        <a:rPr lang="en-GB" sz="1050" b="0" dirty="0">
                          <a:solidFill>
                            <a:schemeClr val="tx1"/>
                          </a:solidFill>
                          <a:effectLst/>
                        </a:rPr>
                        <a:t> </a:t>
                      </a:r>
                      <a:r>
                        <a:rPr lang="en-GB" sz="1050" b="0" dirty="0" err="1">
                          <a:solidFill>
                            <a:schemeClr val="tx1"/>
                          </a:solidFill>
                          <a:effectLst/>
                        </a:rPr>
                        <a:t>Tutarı</a:t>
                      </a:r>
                      <a:endParaRPr lang="tr-TR" sz="1050" b="0" dirty="0">
                        <a:solidFill>
                          <a:schemeClr val="tx1"/>
                        </a:solidFill>
                        <a:effectLst/>
                        <a:latin typeface="Times New Roman" panose="02020603050405020304" pitchFamily="18" charset="0"/>
                        <a:ea typeface="Times New Roman" panose="02020603050405020304" pitchFamily="18" charset="0"/>
                      </a:endParaRPr>
                    </a:p>
                  </a:txBody>
                  <a:tcPr marL="6164" marR="3675" marT="4445" marB="0" anchor="ctr"/>
                </a:tc>
                <a:tc rowSpan="2">
                  <a:txBody>
                    <a:bodyPr/>
                    <a:lstStyle/>
                    <a:p>
                      <a:pPr>
                        <a:lnSpc>
                          <a:spcPct val="107000"/>
                        </a:lnSpc>
                      </a:pPr>
                      <a:r>
                        <a:rPr lang="en-GB" sz="1050">
                          <a:effectLst/>
                        </a:rPr>
                        <a:t>2022 Yıl Sonu Küm.Harc.</a:t>
                      </a:r>
                      <a:endParaRPr lang="tr-TR" sz="1050">
                        <a:effectLst/>
                        <a:latin typeface="Times New Roman" panose="02020603050405020304" pitchFamily="18" charset="0"/>
                        <a:ea typeface="Times New Roman" panose="02020603050405020304" pitchFamily="18" charset="0"/>
                      </a:endParaRPr>
                    </a:p>
                  </a:txBody>
                  <a:tcPr marL="6164" marR="3675" marT="4445" marB="0" anchor="ctr"/>
                </a:tc>
                <a:tc gridSpan="2">
                  <a:txBody>
                    <a:bodyPr/>
                    <a:lstStyle/>
                    <a:p>
                      <a:pPr algn="ctr">
                        <a:lnSpc>
                          <a:spcPct val="107000"/>
                        </a:lnSpc>
                      </a:pPr>
                      <a:r>
                        <a:rPr lang="en-GB" sz="1050">
                          <a:effectLst/>
                        </a:rPr>
                        <a:t>Program Ödeneği</a:t>
                      </a:r>
                      <a:endParaRPr lang="tr-TR" sz="1050">
                        <a:effectLst/>
                        <a:latin typeface="Times New Roman" panose="02020603050405020304" pitchFamily="18" charset="0"/>
                        <a:ea typeface="Times New Roman" panose="02020603050405020304" pitchFamily="18" charset="0"/>
                      </a:endParaRPr>
                    </a:p>
                  </a:txBody>
                  <a:tcPr marL="6164" marR="3675" marT="4445" marB="0" anchor="ctr"/>
                </a:tc>
                <a:tc hMerge="1">
                  <a:txBody>
                    <a:bodyPr/>
                    <a:lstStyle/>
                    <a:p>
                      <a:endParaRPr lang="tr-TR"/>
                    </a:p>
                  </a:txBody>
                  <a:tcPr/>
                </a:tc>
                <a:tc gridSpan="2">
                  <a:txBody>
                    <a:bodyPr/>
                    <a:lstStyle/>
                    <a:p>
                      <a:pPr algn="ctr">
                        <a:lnSpc>
                          <a:spcPct val="107000"/>
                        </a:lnSpc>
                      </a:pPr>
                      <a:r>
                        <a:rPr lang="en-GB" sz="1050">
                          <a:effectLst/>
                        </a:rPr>
                        <a:t>Revize Ödenek</a:t>
                      </a:r>
                      <a:endParaRPr lang="tr-TR" sz="1050">
                        <a:effectLst/>
                        <a:latin typeface="Times New Roman" panose="02020603050405020304" pitchFamily="18" charset="0"/>
                        <a:ea typeface="Times New Roman" panose="02020603050405020304" pitchFamily="18" charset="0"/>
                      </a:endParaRPr>
                    </a:p>
                  </a:txBody>
                  <a:tcPr marL="6164" marR="3675" marT="4445" marB="0" anchor="ctr"/>
                </a:tc>
                <a:tc hMerge="1">
                  <a:txBody>
                    <a:bodyPr/>
                    <a:lstStyle/>
                    <a:p>
                      <a:endParaRPr lang="tr-TR"/>
                    </a:p>
                  </a:txBody>
                  <a:tcPr/>
                </a:tc>
                <a:tc gridSpan="2">
                  <a:txBody>
                    <a:bodyPr/>
                    <a:lstStyle/>
                    <a:p>
                      <a:pPr algn="ctr">
                        <a:lnSpc>
                          <a:spcPct val="107000"/>
                        </a:lnSpc>
                      </a:pPr>
                      <a:r>
                        <a:rPr lang="en-GB" sz="1050">
                          <a:effectLst/>
                        </a:rPr>
                        <a:t>Harcama</a:t>
                      </a:r>
                      <a:endParaRPr lang="tr-TR" sz="1050">
                        <a:effectLst/>
                        <a:latin typeface="Times New Roman" panose="02020603050405020304" pitchFamily="18" charset="0"/>
                        <a:ea typeface="Times New Roman" panose="02020603050405020304" pitchFamily="18" charset="0"/>
                      </a:endParaRPr>
                    </a:p>
                  </a:txBody>
                  <a:tcPr marL="6164" marR="3675" marT="4445" marB="0" anchor="ctr"/>
                </a:tc>
                <a:tc hMerge="1">
                  <a:txBody>
                    <a:bodyPr/>
                    <a:lstStyle/>
                    <a:p>
                      <a:endParaRPr lang="tr-TR"/>
                    </a:p>
                  </a:txBody>
                  <a:tcPr/>
                </a:tc>
                <a:tc rowSpan="2">
                  <a:txBody>
                    <a:bodyPr/>
                    <a:lstStyle/>
                    <a:p>
                      <a:pPr algn="ctr">
                        <a:lnSpc>
                          <a:spcPct val="107000"/>
                        </a:lnSpc>
                      </a:pPr>
                      <a:r>
                        <a:rPr lang="en-GB" sz="1050">
                          <a:effectLst/>
                        </a:rPr>
                        <a:t>Fiziki Gerçekleşme Yüzdesi</a:t>
                      </a:r>
                      <a:endParaRPr lang="tr-TR" sz="1050">
                        <a:effectLst/>
                        <a:latin typeface="Times New Roman" panose="02020603050405020304" pitchFamily="18" charset="0"/>
                        <a:ea typeface="Times New Roman" panose="02020603050405020304" pitchFamily="18" charset="0"/>
                      </a:endParaRPr>
                    </a:p>
                  </a:txBody>
                  <a:tcPr marL="6164" marR="3675" marT="4445" marB="0" anchor="ctr"/>
                </a:tc>
                <a:extLst>
                  <a:ext uri="{0D108BD9-81ED-4DB2-BD59-A6C34878D82A}">
                    <a16:rowId xmlns:a16="http://schemas.microsoft.com/office/drawing/2014/main" val="2916630344"/>
                  </a:ext>
                </a:extLst>
              </a:tr>
              <a:tr h="345617">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nSpc>
                          <a:spcPct val="107000"/>
                        </a:lnSpc>
                      </a:pPr>
                      <a:r>
                        <a:rPr lang="en-GB" sz="1050">
                          <a:effectLst/>
                        </a:rPr>
                        <a:t>Dış</a:t>
                      </a:r>
                      <a:endParaRPr lang="tr-TR" sz="1050">
                        <a:effectLst/>
                        <a:latin typeface="Times New Roman" panose="02020603050405020304" pitchFamily="18" charset="0"/>
                        <a:ea typeface="Times New Roman" panose="02020603050405020304" pitchFamily="18" charset="0"/>
                      </a:endParaRPr>
                    </a:p>
                  </a:txBody>
                  <a:tcPr marL="6164" marR="3675" marT="4445" marB="0" anchor="ctr"/>
                </a:tc>
                <a:tc>
                  <a:txBody>
                    <a:bodyPr/>
                    <a:lstStyle/>
                    <a:p>
                      <a:r>
                        <a:rPr lang="en-GB" sz="1050">
                          <a:effectLst/>
                        </a:rPr>
                        <a:t>Toplam</a:t>
                      </a:r>
                      <a:endParaRPr lang="tr-TR"/>
                    </a:p>
                  </a:txBody>
                  <a:tcPr marL="6164" marR="3675" marT="4445" marB="0" anchor="ctr"/>
                </a:tc>
                <a:tc>
                  <a:txBody>
                    <a:bodyPr/>
                    <a:lstStyle/>
                    <a:p>
                      <a:pPr>
                        <a:lnSpc>
                          <a:spcPct val="107000"/>
                        </a:lnSpc>
                      </a:pPr>
                      <a:r>
                        <a:rPr lang="en-GB" sz="1050">
                          <a:effectLst/>
                        </a:rPr>
                        <a:t>Dış</a:t>
                      </a:r>
                      <a:endParaRPr lang="tr-TR" sz="1050">
                        <a:effectLst/>
                        <a:latin typeface="Times New Roman" panose="02020603050405020304" pitchFamily="18" charset="0"/>
                        <a:ea typeface="Times New Roman" panose="02020603050405020304" pitchFamily="18" charset="0"/>
                      </a:endParaRPr>
                    </a:p>
                  </a:txBody>
                  <a:tcPr marL="6164" marR="3675" marT="4445" marB="0" anchor="ctr"/>
                </a:tc>
                <a:tc>
                  <a:txBody>
                    <a:bodyPr/>
                    <a:lstStyle/>
                    <a:p>
                      <a:pPr>
                        <a:lnSpc>
                          <a:spcPct val="107000"/>
                        </a:lnSpc>
                      </a:pPr>
                      <a:r>
                        <a:rPr lang="en-GB" sz="1050">
                          <a:effectLst/>
                        </a:rPr>
                        <a:t>Toplam</a:t>
                      </a:r>
                      <a:endParaRPr lang="tr-TR" sz="1050">
                        <a:effectLst/>
                        <a:latin typeface="Times New Roman" panose="02020603050405020304" pitchFamily="18" charset="0"/>
                        <a:ea typeface="Times New Roman" panose="02020603050405020304" pitchFamily="18" charset="0"/>
                      </a:endParaRPr>
                    </a:p>
                  </a:txBody>
                  <a:tcPr marL="6164" marR="3675" marT="4445" marB="0" anchor="ctr"/>
                </a:tc>
                <a:tc>
                  <a:txBody>
                    <a:bodyPr/>
                    <a:lstStyle/>
                    <a:p>
                      <a:pPr>
                        <a:lnSpc>
                          <a:spcPct val="107000"/>
                        </a:lnSpc>
                      </a:pPr>
                      <a:r>
                        <a:rPr lang="en-GB" sz="1050">
                          <a:effectLst/>
                        </a:rPr>
                        <a:t>Dış</a:t>
                      </a:r>
                      <a:endParaRPr lang="tr-TR" sz="1050">
                        <a:effectLst/>
                        <a:latin typeface="Times New Roman" panose="02020603050405020304" pitchFamily="18" charset="0"/>
                        <a:ea typeface="Times New Roman" panose="02020603050405020304" pitchFamily="18" charset="0"/>
                      </a:endParaRPr>
                    </a:p>
                  </a:txBody>
                  <a:tcPr marL="6164" marR="3675" marT="4445" marB="0" anchor="ctr"/>
                </a:tc>
                <a:tc>
                  <a:txBody>
                    <a:bodyPr/>
                    <a:lstStyle/>
                    <a:p>
                      <a:pPr>
                        <a:lnSpc>
                          <a:spcPct val="107000"/>
                        </a:lnSpc>
                      </a:pPr>
                      <a:r>
                        <a:rPr lang="en-GB" sz="1050">
                          <a:effectLst/>
                        </a:rPr>
                        <a:t>Toplam</a:t>
                      </a:r>
                      <a:endParaRPr lang="tr-TR" sz="1050">
                        <a:effectLst/>
                        <a:latin typeface="Times New Roman" panose="02020603050405020304" pitchFamily="18" charset="0"/>
                        <a:ea typeface="Times New Roman" panose="02020603050405020304" pitchFamily="18" charset="0"/>
                      </a:endParaRPr>
                    </a:p>
                  </a:txBody>
                  <a:tcPr marL="6164" marR="3675" marT="4445" marB="0" anchor="ctr"/>
                </a:tc>
                <a:tc vMerge="1">
                  <a:txBody>
                    <a:bodyPr/>
                    <a:lstStyle/>
                    <a:p>
                      <a:endParaRPr lang="tr-TR"/>
                    </a:p>
                  </a:txBody>
                  <a:tcPr/>
                </a:tc>
                <a:extLst>
                  <a:ext uri="{0D108BD9-81ED-4DB2-BD59-A6C34878D82A}">
                    <a16:rowId xmlns:a16="http://schemas.microsoft.com/office/drawing/2014/main" val="3627043001"/>
                  </a:ext>
                </a:extLst>
              </a:tr>
              <a:tr h="501203">
                <a:tc>
                  <a:txBody>
                    <a:bodyPr/>
                    <a:lstStyle/>
                    <a:p>
                      <a:pPr algn="ctr">
                        <a:lnSpc>
                          <a:spcPct val="107000"/>
                        </a:lnSpc>
                      </a:pPr>
                      <a:r>
                        <a:rPr lang="en-GB" sz="1050" b="0">
                          <a:solidFill>
                            <a:schemeClr val="tx1"/>
                          </a:solidFill>
                          <a:effectLst/>
                        </a:rPr>
                        <a:t>2022</a:t>
                      </a:r>
                      <a:endParaRPr lang="tr-TR" sz="1050" b="0">
                        <a:solidFill>
                          <a:schemeClr val="tx1"/>
                        </a:solidFill>
                        <a:effectLst/>
                        <a:latin typeface="Times New Roman" panose="02020603050405020304" pitchFamily="18" charset="0"/>
                        <a:ea typeface="Times New Roman" panose="02020603050405020304" pitchFamily="18" charset="0"/>
                      </a:endParaRPr>
                    </a:p>
                  </a:txBody>
                  <a:tcPr marL="6164" marR="3675" marT="4445" marB="0" anchor="ctr"/>
                </a:tc>
                <a:tc>
                  <a:txBody>
                    <a:bodyPr/>
                    <a:lstStyle/>
                    <a:p>
                      <a:pPr algn="ctr">
                        <a:lnSpc>
                          <a:spcPct val="107000"/>
                        </a:lnSpc>
                      </a:pPr>
                      <a:r>
                        <a:rPr lang="en-GB" sz="1050" b="0">
                          <a:solidFill>
                            <a:schemeClr val="tx1"/>
                          </a:solidFill>
                          <a:effectLst/>
                        </a:rPr>
                        <a:t>33.832.000,00 ₺</a:t>
                      </a:r>
                      <a:endParaRPr lang="tr-TR" sz="1050" b="0">
                        <a:solidFill>
                          <a:schemeClr val="tx1"/>
                        </a:solidFill>
                        <a:effectLst/>
                        <a:latin typeface="Times New Roman" panose="02020603050405020304" pitchFamily="18" charset="0"/>
                        <a:ea typeface="Times New Roman" panose="02020603050405020304" pitchFamily="18" charset="0"/>
                      </a:endParaRPr>
                    </a:p>
                  </a:txBody>
                  <a:tcPr marL="6164" marR="3675" marT="4445" marB="0" anchor="ctr"/>
                </a:tc>
                <a:tc>
                  <a:txBody>
                    <a:bodyPr/>
                    <a:lstStyle/>
                    <a:p>
                      <a:pPr algn="ctr">
                        <a:lnSpc>
                          <a:spcPct val="107000"/>
                        </a:lnSpc>
                      </a:pPr>
                      <a:r>
                        <a:rPr lang="en-GB" sz="1050">
                          <a:effectLst/>
                        </a:rPr>
                        <a:t>4.303.987,27 ₺</a:t>
                      </a:r>
                      <a:endParaRPr lang="tr-TR" sz="1050">
                        <a:effectLst/>
                        <a:latin typeface="Times New Roman" panose="02020603050405020304" pitchFamily="18" charset="0"/>
                        <a:ea typeface="Times New Roman" panose="02020603050405020304" pitchFamily="18" charset="0"/>
                      </a:endParaRPr>
                    </a:p>
                  </a:txBody>
                  <a:tcPr marL="6164" marR="3675" marT="4445" marB="0" anchor="ctr"/>
                </a:tc>
                <a:tc>
                  <a:txBody>
                    <a:bodyPr/>
                    <a:lstStyle/>
                    <a:p>
                      <a:pPr algn="ctr">
                        <a:lnSpc>
                          <a:spcPct val="107000"/>
                        </a:lnSpc>
                      </a:pPr>
                      <a:r>
                        <a:rPr lang="en-GB" sz="1050">
                          <a:effectLst/>
                        </a:rPr>
                        <a:t>-</a:t>
                      </a:r>
                      <a:endParaRPr lang="tr-TR" sz="1050">
                        <a:effectLst/>
                        <a:latin typeface="Times New Roman" panose="02020603050405020304" pitchFamily="18" charset="0"/>
                        <a:ea typeface="Times New Roman" panose="02020603050405020304" pitchFamily="18" charset="0"/>
                      </a:endParaRPr>
                    </a:p>
                  </a:txBody>
                  <a:tcPr marL="6164" marR="3675" marT="4445" marB="0" anchor="ctr"/>
                </a:tc>
                <a:tc>
                  <a:txBody>
                    <a:bodyPr/>
                    <a:lstStyle/>
                    <a:p>
                      <a:pPr algn="ctr">
                        <a:lnSpc>
                          <a:spcPct val="107000"/>
                        </a:lnSpc>
                      </a:pPr>
                      <a:r>
                        <a:rPr lang="en-GB" sz="1050" dirty="0">
                          <a:effectLst/>
                        </a:rPr>
                        <a:t>990.000,00 ₺ </a:t>
                      </a:r>
                      <a:endParaRPr lang="tr-TR" sz="1050" dirty="0">
                        <a:effectLst/>
                      </a:endParaRPr>
                    </a:p>
                    <a:p>
                      <a:pPr algn="ctr">
                        <a:lnSpc>
                          <a:spcPct val="107000"/>
                        </a:lnSpc>
                      </a:pPr>
                      <a:r>
                        <a:rPr lang="en-GB" sz="1050" dirty="0">
                          <a:effectLst/>
                        </a:rPr>
                        <a:t>10.000,00 ₺</a:t>
                      </a:r>
                      <a:endParaRPr lang="tr-TR" dirty="0"/>
                    </a:p>
                  </a:txBody>
                  <a:tcPr marL="6164" marR="3675" marT="4445" marB="0" anchor="ctr"/>
                </a:tc>
                <a:tc>
                  <a:txBody>
                    <a:bodyPr/>
                    <a:lstStyle/>
                    <a:p>
                      <a:pPr algn="ctr">
                        <a:lnSpc>
                          <a:spcPct val="107000"/>
                        </a:lnSpc>
                      </a:pPr>
                      <a:r>
                        <a:rPr lang="en-GB" sz="1050">
                          <a:effectLst/>
                        </a:rPr>
                        <a:t>-</a:t>
                      </a:r>
                      <a:endParaRPr lang="tr-TR" sz="1050">
                        <a:effectLst/>
                        <a:latin typeface="Times New Roman" panose="02020603050405020304" pitchFamily="18" charset="0"/>
                        <a:ea typeface="Times New Roman" panose="02020603050405020304" pitchFamily="18" charset="0"/>
                      </a:endParaRPr>
                    </a:p>
                  </a:txBody>
                  <a:tcPr marL="6164" marR="3675" marT="4445" marB="0" anchor="ctr"/>
                </a:tc>
                <a:tc>
                  <a:txBody>
                    <a:bodyPr/>
                    <a:lstStyle/>
                    <a:p>
                      <a:pPr algn="ctr">
                        <a:lnSpc>
                          <a:spcPct val="107000"/>
                        </a:lnSpc>
                      </a:pPr>
                      <a:r>
                        <a:rPr lang="en-GB" sz="1050">
                          <a:effectLst/>
                        </a:rPr>
                        <a:t>4.304.000,00 ₺ </a:t>
                      </a:r>
                      <a:endParaRPr lang="tr-TR" sz="1050">
                        <a:effectLst/>
                      </a:endParaRPr>
                    </a:p>
                    <a:p>
                      <a:pPr algn="ctr">
                        <a:lnSpc>
                          <a:spcPct val="107000"/>
                        </a:lnSpc>
                      </a:pPr>
                      <a:r>
                        <a:rPr lang="en-GB" sz="1050">
                          <a:effectLst/>
                        </a:rPr>
                        <a:t>10.000,00 ₺</a:t>
                      </a:r>
                      <a:endParaRPr lang="tr-TR" sz="1050">
                        <a:effectLst/>
                        <a:latin typeface="Times New Roman" panose="02020603050405020304" pitchFamily="18" charset="0"/>
                        <a:ea typeface="Times New Roman" panose="02020603050405020304" pitchFamily="18" charset="0"/>
                      </a:endParaRPr>
                    </a:p>
                  </a:txBody>
                  <a:tcPr marL="6164" marR="3675" marT="4445" marB="0" anchor="ctr"/>
                </a:tc>
                <a:tc>
                  <a:txBody>
                    <a:bodyPr/>
                    <a:lstStyle/>
                    <a:p>
                      <a:pPr algn="ctr">
                        <a:lnSpc>
                          <a:spcPct val="107000"/>
                        </a:lnSpc>
                      </a:pPr>
                      <a:r>
                        <a:rPr lang="en-GB" sz="1050">
                          <a:effectLst/>
                        </a:rPr>
                        <a:t>-</a:t>
                      </a:r>
                      <a:endParaRPr lang="tr-TR" sz="1050">
                        <a:effectLst/>
                        <a:latin typeface="Times New Roman" panose="02020603050405020304" pitchFamily="18" charset="0"/>
                        <a:ea typeface="Times New Roman" panose="02020603050405020304" pitchFamily="18" charset="0"/>
                      </a:endParaRPr>
                    </a:p>
                  </a:txBody>
                  <a:tcPr marL="6164" marR="3675" marT="4445" marB="0" anchor="ctr"/>
                </a:tc>
                <a:tc>
                  <a:txBody>
                    <a:bodyPr/>
                    <a:lstStyle/>
                    <a:p>
                      <a:pPr algn="ctr">
                        <a:lnSpc>
                          <a:spcPct val="107000"/>
                        </a:lnSpc>
                      </a:pPr>
                      <a:r>
                        <a:rPr lang="en-GB" sz="1050">
                          <a:effectLst/>
                        </a:rPr>
                        <a:t>4.303.987,27 ₺</a:t>
                      </a:r>
                      <a:endParaRPr lang="tr-TR" sz="1050">
                        <a:effectLst/>
                      </a:endParaRPr>
                    </a:p>
                    <a:p>
                      <a:pPr algn="ctr">
                        <a:lnSpc>
                          <a:spcPct val="107000"/>
                        </a:lnSpc>
                      </a:pPr>
                      <a:r>
                        <a:rPr lang="en-GB" sz="1050">
                          <a:effectLst/>
                        </a:rPr>
                        <a:t>0,00 ₺</a:t>
                      </a:r>
                      <a:endParaRPr lang="tr-TR" sz="1050">
                        <a:effectLst/>
                        <a:latin typeface="Times New Roman" panose="02020603050405020304" pitchFamily="18" charset="0"/>
                        <a:ea typeface="Times New Roman" panose="02020603050405020304" pitchFamily="18" charset="0"/>
                      </a:endParaRPr>
                    </a:p>
                  </a:txBody>
                  <a:tcPr marL="6164" marR="3675" marT="4445" marB="0" anchor="ctr"/>
                </a:tc>
                <a:tc>
                  <a:txBody>
                    <a:bodyPr/>
                    <a:lstStyle/>
                    <a:p>
                      <a:pPr algn="ctr">
                        <a:lnSpc>
                          <a:spcPct val="107000"/>
                        </a:lnSpc>
                      </a:pPr>
                      <a:r>
                        <a:rPr lang="en-GB" sz="1050">
                          <a:effectLst/>
                        </a:rPr>
                        <a:t>% 100</a:t>
                      </a:r>
                      <a:endParaRPr lang="tr-TR" sz="1050">
                        <a:effectLst/>
                        <a:latin typeface="Times New Roman" panose="02020603050405020304" pitchFamily="18" charset="0"/>
                        <a:ea typeface="Times New Roman" panose="02020603050405020304" pitchFamily="18" charset="0"/>
                      </a:endParaRPr>
                    </a:p>
                  </a:txBody>
                  <a:tcPr marL="6164" marR="3675" marT="4445" marB="0" anchor="ctr"/>
                </a:tc>
                <a:extLst>
                  <a:ext uri="{0D108BD9-81ED-4DB2-BD59-A6C34878D82A}">
                    <a16:rowId xmlns:a16="http://schemas.microsoft.com/office/drawing/2014/main" val="1549346539"/>
                  </a:ext>
                </a:extLst>
              </a:tr>
              <a:tr h="2735225">
                <a:tc gridSpan="10">
                  <a:txBody>
                    <a:bodyPr/>
                    <a:lstStyle/>
                    <a:p>
                      <a:pPr algn="just">
                        <a:lnSpc>
                          <a:spcPct val="150000"/>
                        </a:lnSpc>
                      </a:pPr>
                      <a:r>
                        <a:rPr lang="en-GB" sz="1050" b="0" u="sng" dirty="0" err="1">
                          <a:solidFill>
                            <a:schemeClr val="tx1"/>
                          </a:solidFill>
                          <a:effectLst/>
                        </a:rPr>
                        <a:t>Açıklama</a:t>
                      </a:r>
                      <a:r>
                        <a:rPr lang="en-GB" sz="1050" b="0" u="sng" dirty="0">
                          <a:solidFill>
                            <a:schemeClr val="tx1"/>
                          </a:solidFill>
                          <a:effectLst/>
                        </a:rPr>
                        <a:t>:</a:t>
                      </a:r>
                      <a:r>
                        <a:rPr lang="en-GB" sz="1050" b="0" dirty="0">
                          <a:solidFill>
                            <a:schemeClr val="tx1"/>
                          </a:solidFill>
                          <a:effectLst/>
                        </a:rPr>
                        <a:t> </a:t>
                      </a:r>
                      <a:r>
                        <a:rPr lang="en-GB" sz="1050" b="0" dirty="0" err="1">
                          <a:solidFill>
                            <a:schemeClr val="tx1"/>
                          </a:solidFill>
                          <a:effectLst/>
                        </a:rPr>
                        <a:t>Bolu</a:t>
                      </a:r>
                      <a:r>
                        <a:rPr lang="en-GB" sz="1050" b="0" dirty="0">
                          <a:solidFill>
                            <a:schemeClr val="tx1"/>
                          </a:solidFill>
                          <a:effectLst/>
                        </a:rPr>
                        <a:t> </a:t>
                      </a:r>
                      <a:r>
                        <a:rPr lang="en-GB" sz="1050" b="0" dirty="0" err="1">
                          <a:solidFill>
                            <a:schemeClr val="tx1"/>
                          </a:solidFill>
                          <a:effectLst/>
                        </a:rPr>
                        <a:t>Abant</a:t>
                      </a:r>
                      <a:r>
                        <a:rPr lang="en-GB" sz="1050" b="0" dirty="0">
                          <a:solidFill>
                            <a:schemeClr val="tx1"/>
                          </a:solidFill>
                          <a:effectLst/>
                        </a:rPr>
                        <a:t> </a:t>
                      </a:r>
                      <a:r>
                        <a:rPr lang="en-GB" sz="1050" b="0" dirty="0" err="1">
                          <a:solidFill>
                            <a:schemeClr val="tx1"/>
                          </a:solidFill>
                          <a:effectLst/>
                        </a:rPr>
                        <a:t>İzzet</a:t>
                      </a:r>
                      <a:r>
                        <a:rPr lang="en-GB" sz="1050" b="0" dirty="0">
                          <a:solidFill>
                            <a:schemeClr val="tx1"/>
                          </a:solidFill>
                          <a:effectLst/>
                        </a:rPr>
                        <a:t> </a:t>
                      </a:r>
                      <a:r>
                        <a:rPr lang="en-GB" sz="1050" b="0" dirty="0" err="1">
                          <a:solidFill>
                            <a:schemeClr val="tx1"/>
                          </a:solidFill>
                          <a:effectLst/>
                        </a:rPr>
                        <a:t>Baysal</a:t>
                      </a:r>
                      <a:r>
                        <a:rPr lang="en-GB" sz="1050" b="0" dirty="0">
                          <a:solidFill>
                            <a:schemeClr val="tx1"/>
                          </a:solidFill>
                          <a:effectLst/>
                        </a:rPr>
                        <a:t> </a:t>
                      </a:r>
                      <a:r>
                        <a:rPr lang="en-GB" sz="1050" b="0" dirty="0" err="1">
                          <a:solidFill>
                            <a:schemeClr val="tx1"/>
                          </a:solidFill>
                          <a:effectLst/>
                        </a:rPr>
                        <a:t>Üniversitesi</a:t>
                      </a:r>
                      <a:r>
                        <a:rPr lang="en-GB" sz="1050" b="0" dirty="0">
                          <a:solidFill>
                            <a:schemeClr val="tx1"/>
                          </a:solidFill>
                          <a:effectLst/>
                        </a:rPr>
                        <a:t> </a:t>
                      </a:r>
                      <a:r>
                        <a:rPr lang="en-GB" sz="1050" b="0" dirty="0" err="1">
                          <a:solidFill>
                            <a:schemeClr val="tx1"/>
                          </a:solidFill>
                          <a:effectLst/>
                        </a:rPr>
                        <a:t>Eğitim</a:t>
                      </a:r>
                      <a:r>
                        <a:rPr lang="en-GB" sz="1050" b="0" dirty="0">
                          <a:solidFill>
                            <a:schemeClr val="tx1"/>
                          </a:solidFill>
                          <a:effectLst/>
                        </a:rPr>
                        <a:t> </a:t>
                      </a:r>
                      <a:r>
                        <a:rPr lang="en-GB" sz="1050" b="0" dirty="0" err="1">
                          <a:solidFill>
                            <a:schemeClr val="tx1"/>
                          </a:solidFill>
                          <a:effectLst/>
                        </a:rPr>
                        <a:t>Sektörü</a:t>
                      </a:r>
                      <a:r>
                        <a:rPr lang="en-GB" sz="1050" b="0" dirty="0">
                          <a:solidFill>
                            <a:schemeClr val="tx1"/>
                          </a:solidFill>
                          <a:effectLst/>
                        </a:rPr>
                        <a:t> </a:t>
                      </a:r>
                      <a:r>
                        <a:rPr lang="en-GB" sz="1050" b="0" dirty="0" err="1">
                          <a:solidFill>
                            <a:schemeClr val="tx1"/>
                          </a:solidFill>
                          <a:effectLst/>
                        </a:rPr>
                        <a:t>Muhtelif</a:t>
                      </a:r>
                      <a:r>
                        <a:rPr lang="en-GB" sz="1050" b="0" dirty="0">
                          <a:solidFill>
                            <a:schemeClr val="tx1"/>
                          </a:solidFill>
                          <a:effectLst/>
                        </a:rPr>
                        <a:t> </a:t>
                      </a:r>
                      <a:r>
                        <a:rPr lang="en-GB" sz="1050" b="0" dirty="0" err="1">
                          <a:solidFill>
                            <a:schemeClr val="tx1"/>
                          </a:solidFill>
                          <a:effectLst/>
                        </a:rPr>
                        <a:t>İşler</a:t>
                      </a:r>
                      <a:r>
                        <a:rPr lang="en-GB" sz="1050" b="0" dirty="0">
                          <a:solidFill>
                            <a:schemeClr val="tx1"/>
                          </a:solidFill>
                          <a:effectLst/>
                        </a:rPr>
                        <a:t> </a:t>
                      </a:r>
                      <a:r>
                        <a:rPr lang="en-GB" sz="1050" b="0" dirty="0" err="1">
                          <a:solidFill>
                            <a:schemeClr val="tx1"/>
                          </a:solidFill>
                          <a:effectLst/>
                        </a:rPr>
                        <a:t>Projesinin</a:t>
                      </a:r>
                      <a:r>
                        <a:rPr lang="en-GB" sz="1050" b="0" dirty="0">
                          <a:solidFill>
                            <a:schemeClr val="tx1"/>
                          </a:solidFill>
                          <a:effectLst/>
                        </a:rPr>
                        <a:t> </a:t>
                      </a:r>
                      <a:r>
                        <a:rPr lang="en-GB" sz="1050" b="0" dirty="0" err="1">
                          <a:solidFill>
                            <a:schemeClr val="tx1"/>
                          </a:solidFill>
                          <a:effectLst/>
                        </a:rPr>
                        <a:t>Toplam</a:t>
                      </a:r>
                      <a:r>
                        <a:rPr lang="en-GB" sz="1050" b="0" dirty="0">
                          <a:solidFill>
                            <a:schemeClr val="tx1"/>
                          </a:solidFill>
                          <a:effectLst/>
                        </a:rPr>
                        <a:t> </a:t>
                      </a:r>
                      <a:r>
                        <a:rPr lang="en-GB" sz="1050" b="0" dirty="0" err="1">
                          <a:solidFill>
                            <a:schemeClr val="tx1"/>
                          </a:solidFill>
                          <a:effectLst/>
                        </a:rPr>
                        <a:t>Proje</a:t>
                      </a:r>
                      <a:r>
                        <a:rPr lang="en-GB" sz="1050" b="0" dirty="0">
                          <a:solidFill>
                            <a:schemeClr val="tx1"/>
                          </a:solidFill>
                          <a:effectLst/>
                        </a:rPr>
                        <a:t> </a:t>
                      </a:r>
                      <a:r>
                        <a:rPr lang="en-GB" sz="1050" b="0" dirty="0" err="1">
                          <a:solidFill>
                            <a:schemeClr val="tx1"/>
                          </a:solidFill>
                          <a:effectLst/>
                        </a:rPr>
                        <a:t>Bedeli</a:t>
                      </a:r>
                      <a:r>
                        <a:rPr lang="en-GB" sz="1050" b="0" dirty="0">
                          <a:solidFill>
                            <a:schemeClr val="tx1"/>
                          </a:solidFill>
                          <a:effectLst/>
                        </a:rPr>
                        <a:t> 33.832.000,00 </a:t>
                      </a:r>
                      <a:r>
                        <a:rPr lang="en-GB" sz="1050" b="0" dirty="0" err="1">
                          <a:solidFill>
                            <a:schemeClr val="tx1"/>
                          </a:solidFill>
                          <a:effectLst/>
                        </a:rPr>
                        <a:t>TL’dir</a:t>
                      </a:r>
                      <a:r>
                        <a:rPr lang="en-GB" sz="1050" b="0" dirty="0">
                          <a:solidFill>
                            <a:schemeClr val="tx1"/>
                          </a:solidFill>
                          <a:effectLst/>
                        </a:rPr>
                        <a:t>. Bu </a:t>
                      </a:r>
                      <a:r>
                        <a:rPr lang="en-GB" sz="1050" b="0" dirty="0" err="1">
                          <a:solidFill>
                            <a:schemeClr val="tx1"/>
                          </a:solidFill>
                          <a:effectLst/>
                        </a:rPr>
                        <a:t>projede</a:t>
                      </a:r>
                      <a:r>
                        <a:rPr lang="en-GB" sz="1050" b="0" dirty="0">
                          <a:solidFill>
                            <a:schemeClr val="tx1"/>
                          </a:solidFill>
                          <a:effectLst/>
                        </a:rPr>
                        <a:t> 4.304.000,00 TL </a:t>
                      </a:r>
                      <a:r>
                        <a:rPr lang="en-GB" sz="1050" b="0" dirty="0" err="1">
                          <a:solidFill>
                            <a:schemeClr val="tx1"/>
                          </a:solidFill>
                          <a:effectLst/>
                        </a:rPr>
                        <a:t>miktarı</a:t>
                      </a:r>
                      <a:r>
                        <a:rPr lang="en-GB" sz="1050" b="0" dirty="0">
                          <a:solidFill>
                            <a:schemeClr val="tx1"/>
                          </a:solidFill>
                          <a:effectLst/>
                        </a:rPr>
                        <a:t> </a:t>
                      </a:r>
                      <a:r>
                        <a:rPr lang="en-GB" sz="1050" b="0" dirty="0" err="1">
                          <a:solidFill>
                            <a:schemeClr val="tx1"/>
                          </a:solidFill>
                          <a:effectLst/>
                        </a:rPr>
                        <a:t>Yapı</a:t>
                      </a:r>
                      <a:r>
                        <a:rPr lang="en-GB" sz="1050" b="0" dirty="0">
                          <a:solidFill>
                            <a:schemeClr val="tx1"/>
                          </a:solidFill>
                          <a:effectLst/>
                        </a:rPr>
                        <a:t> </a:t>
                      </a:r>
                      <a:r>
                        <a:rPr lang="en-GB" sz="1050" b="0" dirty="0" err="1">
                          <a:solidFill>
                            <a:schemeClr val="tx1"/>
                          </a:solidFill>
                          <a:effectLst/>
                        </a:rPr>
                        <a:t>İşleri</a:t>
                      </a:r>
                      <a:r>
                        <a:rPr lang="en-GB" sz="1050" b="0" dirty="0">
                          <a:solidFill>
                            <a:schemeClr val="tx1"/>
                          </a:solidFill>
                          <a:effectLst/>
                        </a:rPr>
                        <a:t> </a:t>
                      </a:r>
                      <a:r>
                        <a:rPr lang="en-GB" sz="1050" b="0" dirty="0" err="1">
                          <a:solidFill>
                            <a:schemeClr val="tx1"/>
                          </a:solidFill>
                          <a:effectLst/>
                        </a:rPr>
                        <a:t>ve</a:t>
                      </a:r>
                      <a:r>
                        <a:rPr lang="en-GB" sz="1050" b="0" dirty="0">
                          <a:solidFill>
                            <a:schemeClr val="tx1"/>
                          </a:solidFill>
                          <a:effectLst/>
                        </a:rPr>
                        <a:t> Teknik </a:t>
                      </a:r>
                      <a:r>
                        <a:rPr lang="en-GB" sz="1050" b="0" dirty="0" err="1">
                          <a:solidFill>
                            <a:schemeClr val="tx1"/>
                          </a:solidFill>
                          <a:effectLst/>
                        </a:rPr>
                        <a:t>Daire</a:t>
                      </a:r>
                      <a:r>
                        <a:rPr lang="en-GB" sz="1050" b="0" dirty="0">
                          <a:solidFill>
                            <a:schemeClr val="tx1"/>
                          </a:solidFill>
                          <a:effectLst/>
                        </a:rPr>
                        <a:t> </a:t>
                      </a:r>
                      <a:r>
                        <a:rPr lang="en-GB" sz="1050" b="0" dirty="0" err="1">
                          <a:solidFill>
                            <a:schemeClr val="tx1"/>
                          </a:solidFill>
                          <a:effectLst/>
                        </a:rPr>
                        <a:t>Başkanlığı</a:t>
                      </a:r>
                      <a:r>
                        <a:rPr lang="en-GB" sz="1050" b="0" dirty="0">
                          <a:solidFill>
                            <a:schemeClr val="tx1"/>
                          </a:solidFill>
                          <a:effectLst/>
                        </a:rPr>
                        <a:t> </a:t>
                      </a:r>
                      <a:r>
                        <a:rPr lang="en-GB" sz="1050" b="0" dirty="0" err="1">
                          <a:solidFill>
                            <a:schemeClr val="tx1"/>
                          </a:solidFill>
                          <a:effectLst/>
                        </a:rPr>
                        <a:t>bina</a:t>
                      </a:r>
                      <a:r>
                        <a:rPr lang="en-GB" sz="1050" b="0" dirty="0">
                          <a:solidFill>
                            <a:schemeClr val="tx1"/>
                          </a:solidFill>
                          <a:effectLst/>
                        </a:rPr>
                        <a:t> </a:t>
                      </a:r>
                      <a:r>
                        <a:rPr lang="en-GB" sz="1050" b="0" dirty="0" err="1">
                          <a:solidFill>
                            <a:schemeClr val="tx1"/>
                          </a:solidFill>
                          <a:effectLst/>
                        </a:rPr>
                        <a:t>ve</a:t>
                      </a:r>
                      <a:r>
                        <a:rPr lang="en-GB" sz="1050" b="0" dirty="0">
                          <a:solidFill>
                            <a:schemeClr val="tx1"/>
                          </a:solidFill>
                          <a:effectLst/>
                        </a:rPr>
                        <a:t> </a:t>
                      </a:r>
                      <a:r>
                        <a:rPr lang="en-GB" sz="1050" b="0" dirty="0" err="1">
                          <a:solidFill>
                            <a:schemeClr val="tx1"/>
                          </a:solidFill>
                          <a:effectLst/>
                        </a:rPr>
                        <a:t>makine</a:t>
                      </a:r>
                      <a:r>
                        <a:rPr lang="en-GB" sz="1050" b="0" dirty="0">
                          <a:solidFill>
                            <a:schemeClr val="tx1"/>
                          </a:solidFill>
                          <a:effectLst/>
                        </a:rPr>
                        <a:t> </a:t>
                      </a:r>
                      <a:r>
                        <a:rPr lang="en-GB" sz="1050" b="0" dirty="0" err="1">
                          <a:solidFill>
                            <a:schemeClr val="tx1"/>
                          </a:solidFill>
                          <a:effectLst/>
                        </a:rPr>
                        <a:t>teçhizat</a:t>
                      </a:r>
                      <a:r>
                        <a:rPr lang="en-GB" sz="1050" b="0" dirty="0">
                          <a:solidFill>
                            <a:schemeClr val="tx1"/>
                          </a:solidFill>
                          <a:effectLst/>
                        </a:rPr>
                        <a:t> </a:t>
                      </a:r>
                      <a:r>
                        <a:rPr lang="en-GB" sz="1050" b="0" dirty="0" err="1">
                          <a:solidFill>
                            <a:schemeClr val="tx1"/>
                          </a:solidFill>
                          <a:effectLst/>
                        </a:rPr>
                        <a:t>onarımlarında</a:t>
                      </a:r>
                      <a:r>
                        <a:rPr lang="en-GB" sz="1050" b="0" dirty="0">
                          <a:solidFill>
                            <a:schemeClr val="tx1"/>
                          </a:solidFill>
                          <a:effectLst/>
                        </a:rPr>
                        <a:t> </a:t>
                      </a:r>
                      <a:r>
                        <a:rPr lang="en-GB" sz="1050" b="0" dirty="0" err="1">
                          <a:solidFill>
                            <a:schemeClr val="tx1"/>
                          </a:solidFill>
                          <a:effectLst/>
                        </a:rPr>
                        <a:t>kullanılmıştır</a:t>
                      </a:r>
                      <a:r>
                        <a:rPr lang="en-GB" sz="1050" b="0" dirty="0">
                          <a:solidFill>
                            <a:schemeClr val="tx1"/>
                          </a:solidFill>
                          <a:effectLst/>
                        </a:rPr>
                        <a:t>.</a:t>
                      </a:r>
                      <a:endParaRPr lang="tr-TR" sz="1050" b="0" dirty="0">
                        <a:solidFill>
                          <a:schemeClr val="tx1"/>
                        </a:solidFill>
                        <a:effectLst/>
                      </a:endParaRPr>
                    </a:p>
                    <a:p>
                      <a:pPr algn="just">
                        <a:lnSpc>
                          <a:spcPct val="150000"/>
                        </a:lnSpc>
                      </a:pPr>
                      <a:r>
                        <a:rPr lang="en-GB" sz="1050" b="0" dirty="0">
                          <a:solidFill>
                            <a:schemeClr val="tx1"/>
                          </a:solidFill>
                          <a:effectLst/>
                        </a:rPr>
                        <a:t>        2022 </a:t>
                      </a:r>
                      <a:r>
                        <a:rPr lang="en-GB" sz="1050" b="0" dirty="0" err="1">
                          <a:solidFill>
                            <a:schemeClr val="tx1"/>
                          </a:solidFill>
                          <a:effectLst/>
                        </a:rPr>
                        <a:t>yılı</a:t>
                      </a:r>
                      <a:r>
                        <a:rPr lang="en-GB" sz="1050" b="0" dirty="0">
                          <a:solidFill>
                            <a:schemeClr val="tx1"/>
                          </a:solidFill>
                          <a:effectLst/>
                        </a:rPr>
                        <a:t> </a:t>
                      </a:r>
                      <a:r>
                        <a:rPr lang="en-GB" sz="1050" b="0" dirty="0" err="1">
                          <a:solidFill>
                            <a:schemeClr val="tx1"/>
                          </a:solidFill>
                          <a:effectLst/>
                        </a:rPr>
                        <a:t>Eğitim</a:t>
                      </a:r>
                      <a:r>
                        <a:rPr lang="en-GB" sz="1050" b="0" dirty="0">
                          <a:solidFill>
                            <a:schemeClr val="tx1"/>
                          </a:solidFill>
                          <a:effectLst/>
                        </a:rPr>
                        <a:t> </a:t>
                      </a:r>
                      <a:r>
                        <a:rPr lang="en-GB" sz="1050" b="0" dirty="0" err="1">
                          <a:solidFill>
                            <a:schemeClr val="tx1"/>
                          </a:solidFill>
                          <a:effectLst/>
                        </a:rPr>
                        <a:t>Sektörü</a:t>
                      </a:r>
                      <a:r>
                        <a:rPr lang="en-GB" sz="1050" b="0" dirty="0">
                          <a:solidFill>
                            <a:schemeClr val="tx1"/>
                          </a:solidFill>
                          <a:effectLst/>
                        </a:rPr>
                        <a:t> </a:t>
                      </a:r>
                      <a:r>
                        <a:rPr lang="en-GB" sz="1050" b="0" dirty="0" err="1">
                          <a:solidFill>
                            <a:schemeClr val="tx1"/>
                          </a:solidFill>
                          <a:effectLst/>
                        </a:rPr>
                        <a:t>Muhtelif</a:t>
                      </a:r>
                      <a:r>
                        <a:rPr lang="en-GB" sz="1050" b="0" dirty="0">
                          <a:solidFill>
                            <a:schemeClr val="tx1"/>
                          </a:solidFill>
                          <a:effectLst/>
                        </a:rPr>
                        <a:t> </a:t>
                      </a:r>
                      <a:r>
                        <a:rPr lang="en-GB" sz="1050" b="0" dirty="0" err="1">
                          <a:solidFill>
                            <a:schemeClr val="tx1"/>
                          </a:solidFill>
                          <a:effectLst/>
                        </a:rPr>
                        <a:t>İşler</a:t>
                      </a:r>
                      <a:r>
                        <a:rPr lang="en-GB" sz="1050" b="0" dirty="0">
                          <a:solidFill>
                            <a:schemeClr val="tx1"/>
                          </a:solidFill>
                          <a:effectLst/>
                        </a:rPr>
                        <a:t> </a:t>
                      </a:r>
                      <a:r>
                        <a:rPr lang="en-GB" sz="1050" b="0" dirty="0" err="1">
                          <a:solidFill>
                            <a:schemeClr val="tx1"/>
                          </a:solidFill>
                          <a:effectLst/>
                        </a:rPr>
                        <a:t>Projesinin</a:t>
                      </a:r>
                      <a:r>
                        <a:rPr lang="en-GB" sz="1050" b="0" dirty="0">
                          <a:solidFill>
                            <a:schemeClr val="tx1"/>
                          </a:solidFill>
                          <a:effectLst/>
                        </a:rPr>
                        <a:t> </a:t>
                      </a:r>
                      <a:r>
                        <a:rPr lang="en-GB" sz="1050" b="0" dirty="0" err="1">
                          <a:solidFill>
                            <a:schemeClr val="tx1"/>
                          </a:solidFill>
                          <a:effectLst/>
                        </a:rPr>
                        <a:t>Kesintili</a:t>
                      </a:r>
                      <a:r>
                        <a:rPr lang="en-GB" sz="1050" b="0" dirty="0">
                          <a:solidFill>
                            <a:schemeClr val="tx1"/>
                          </a:solidFill>
                          <a:effectLst/>
                        </a:rPr>
                        <a:t> </a:t>
                      </a:r>
                      <a:r>
                        <a:rPr lang="en-GB" sz="1050" b="0" dirty="0" err="1">
                          <a:solidFill>
                            <a:schemeClr val="tx1"/>
                          </a:solidFill>
                          <a:effectLst/>
                        </a:rPr>
                        <a:t>Başkanlık</a:t>
                      </a:r>
                      <a:r>
                        <a:rPr lang="en-GB" sz="1050" b="0" dirty="0">
                          <a:solidFill>
                            <a:schemeClr val="tx1"/>
                          </a:solidFill>
                          <a:effectLst/>
                        </a:rPr>
                        <a:t> </a:t>
                      </a:r>
                      <a:r>
                        <a:rPr lang="en-GB" sz="1050" b="0" dirty="0" err="1">
                          <a:solidFill>
                            <a:schemeClr val="tx1"/>
                          </a:solidFill>
                          <a:effectLst/>
                        </a:rPr>
                        <a:t>Ödeneği</a:t>
                      </a:r>
                      <a:r>
                        <a:rPr lang="en-GB" sz="1050" b="0" dirty="0">
                          <a:solidFill>
                            <a:schemeClr val="tx1"/>
                          </a:solidFill>
                          <a:effectLst/>
                        </a:rPr>
                        <a:t> 1.000,000,00 </a:t>
                      </a:r>
                      <a:r>
                        <a:rPr lang="en-GB" sz="1050" b="0" dirty="0" err="1">
                          <a:solidFill>
                            <a:schemeClr val="tx1"/>
                          </a:solidFill>
                          <a:effectLst/>
                        </a:rPr>
                        <a:t>TL’dir</a:t>
                      </a:r>
                      <a:r>
                        <a:rPr lang="en-GB" sz="1050" b="0" dirty="0">
                          <a:solidFill>
                            <a:schemeClr val="tx1"/>
                          </a:solidFill>
                          <a:effectLst/>
                        </a:rPr>
                        <a:t>. 2022 </a:t>
                      </a:r>
                      <a:r>
                        <a:rPr lang="en-GB" sz="1050" b="0" dirty="0" err="1">
                          <a:solidFill>
                            <a:schemeClr val="tx1"/>
                          </a:solidFill>
                          <a:effectLst/>
                        </a:rPr>
                        <a:t>Yılı</a:t>
                      </a:r>
                      <a:r>
                        <a:rPr lang="en-GB" sz="1050" b="0" dirty="0">
                          <a:solidFill>
                            <a:schemeClr val="tx1"/>
                          </a:solidFill>
                          <a:effectLst/>
                        </a:rPr>
                        <a:t> </a:t>
                      </a:r>
                      <a:r>
                        <a:rPr lang="en-GB" sz="1050" b="0" dirty="0" err="1">
                          <a:solidFill>
                            <a:schemeClr val="tx1"/>
                          </a:solidFill>
                          <a:effectLst/>
                        </a:rPr>
                        <a:t>Yatırım</a:t>
                      </a:r>
                      <a:r>
                        <a:rPr lang="en-GB" sz="1050" b="0" dirty="0">
                          <a:solidFill>
                            <a:schemeClr val="tx1"/>
                          </a:solidFill>
                          <a:effectLst/>
                        </a:rPr>
                        <a:t> </a:t>
                      </a:r>
                      <a:r>
                        <a:rPr lang="en-GB" sz="1050" b="0" dirty="0" err="1">
                          <a:solidFill>
                            <a:schemeClr val="tx1"/>
                          </a:solidFill>
                          <a:effectLst/>
                        </a:rPr>
                        <a:t>Programında</a:t>
                      </a:r>
                      <a:r>
                        <a:rPr lang="en-GB" sz="1050" b="0" dirty="0">
                          <a:solidFill>
                            <a:schemeClr val="tx1"/>
                          </a:solidFill>
                          <a:effectLst/>
                        </a:rPr>
                        <a:t> </a:t>
                      </a:r>
                      <a:r>
                        <a:rPr lang="en-GB" sz="1050" b="0" dirty="0" err="1">
                          <a:solidFill>
                            <a:schemeClr val="tx1"/>
                          </a:solidFill>
                          <a:effectLst/>
                        </a:rPr>
                        <a:t>yer</a:t>
                      </a:r>
                      <a:r>
                        <a:rPr lang="en-GB" sz="1050" b="0" dirty="0">
                          <a:solidFill>
                            <a:schemeClr val="tx1"/>
                          </a:solidFill>
                          <a:effectLst/>
                        </a:rPr>
                        <a:t> </a:t>
                      </a:r>
                      <a:r>
                        <a:rPr lang="en-GB" sz="1050" b="0" dirty="0" err="1">
                          <a:solidFill>
                            <a:schemeClr val="tx1"/>
                          </a:solidFill>
                          <a:effectLst/>
                        </a:rPr>
                        <a:t>alan</a:t>
                      </a:r>
                      <a:r>
                        <a:rPr lang="en-GB" sz="1050" b="0" dirty="0">
                          <a:solidFill>
                            <a:schemeClr val="tx1"/>
                          </a:solidFill>
                          <a:effectLst/>
                        </a:rPr>
                        <a:t> </a:t>
                      </a:r>
                      <a:r>
                        <a:rPr lang="en-GB" sz="1050" b="0" dirty="0" err="1">
                          <a:solidFill>
                            <a:schemeClr val="tx1"/>
                          </a:solidFill>
                          <a:effectLst/>
                        </a:rPr>
                        <a:t>Açık</a:t>
                      </a:r>
                      <a:r>
                        <a:rPr lang="en-GB" sz="1050" b="0" dirty="0">
                          <a:solidFill>
                            <a:schemeClr val="tx1"/>
                          </a:solidFill>
                          <a:effectLst/>
                        </a:rPr>
                        <a:t> </a:t>
                      </a:r>
                      <a:r>
                        <a:rPr lang="en-GB" sz="1050" b="0" dirty="0" err="1">
                          <a:solidFill>
                            <a:schemeClr val="tx1"/>
                          </a:solidFill>
                          <a:effectLst/>
                        </a:rPr>
                        <a:t>ve</a:t>
                      </a:r>
                      <a:r>
                        <a:rPr lang="en-GB" sz="1050" b="0" dirty="0">
                          <a:solidFill>
                            <a:schemeClr val="tx1"/>
                          </a:solidFill>
                          <a:effectLst/>
                        </a:rPr>
                        <a:t> </a:t>
                      </a:r>
                      <a:r>
                        <a:rPr lang="en-GB" sz="1050" b="0" dirty="0" err="1">
                          <a:solidFill>
                            <a:schemeClr val="tx1"/>
                          </a:solidFill>
                          <a:effectLst/>
                        </a:rPr>
                        <a:t>Kapalı</a:t>
                      </a:r>
                      <a:r>
                        <a:rPr lang="en-GB" sz="1050" b="0" dirty="0">
                          <a:solidFill>
                            <a:schemeClr val="tx1"/>
                          </a:solidFill>
                          <a:effectLst/>
                        </a:rPr>
                        <a:t> </a:t>
                      </a:r>
                      <a:r>
                        <a:rPr lang="en-GB" sz="1050" b="0" dirty="0" err="1">
                          <a:solidFill>
                            <a:schemeClr val="tx1"/>
                          </a:solidFill>
                          <a:effectLst/>
                        </a:rPr>
                        <a:t>Spor</a:t>
                      </a:r>
                      <a:r>
                        <a:rPr lang="en-GB" sz="1050" b="0" dirty="0">
                          <a:solidFill>
                            <a:schemeClr val="tx1"/>
                          </a:solidFill>
                          <a:effectLst/>
                        </a:rPr>
                        <a:t> </a:t>
                      </a:r>
                      <a:r>
                        <a:rPr lang="en-GB" sz="1050" b="0" dirty="0" err="1">
                          <a:solidFill>
                            <a:schemeClr val="tx1"/>
                          </a:solidFill>
                          <a:effectLst/>
                        </a:rPr>
                        <a:t>Tesisleri</a:t>
                      </a:r>
                      <a:r>
                        <a:rPr lang="en-GB" sz="1050" b="0" dirty="0">
                          <a:solidFill>
                            <a:schemeClr val="tx1"/>
                          </a:solidFill>
                          <a:effectLst/>
                        </a:rPr>
                        <a:t> </a:t>
                      </a:r>
                      <a:r>
                        <a:rPr lang="en-GB" sz="1050" b="0" dirty="0" err="1">
                          <a:solidFill>
                            <a:schemeClr val="tx1"/>
                          </a:solidFill>
                          <a:effectLst/>
                        </a:rPr>
                        <a:t>Projesinden</a:t>
                      </a:r>
                      <a:r>
                        <a:rPr lang="en-GB" sz="1050" b="0" dirty="0">
                          <a:solidFill>
                            <a:schemeClr val="tx1"/>
                          </a:solidFill>
                          <a:effectLst/>
                        </a:rPr>
                        <a:t> 499.000,00 TL, </a:t>
                      </a:r>
                      <a:r>
                        <a:rPr lang="en-GB" sz="1050" b="0" dirty="0" err="1">
                          <a:solidFill>
                            <a:schemeClr val="tx1"/>
                          </a:solidFill>
                          <a:effectLst/>
                        </a:rPr>
                        <a:t>Çeşitli</a:t>
                      </a:r>
                      <a:r>
                        <a:rPr lang="en-GB" sz="1050" b="0" dirty="0">
                          <a:solidFill>
                            <a:schemeClr val="tx1"/>
                          </a:solidFill>
                          <a:effectLst/>
                        </a:rPr>
                        <a:t> </a:t>
                      </a:r>
                      <a:r>
                        <a:rPr lang="en-GB" sz="1050" b="0" dirty="0" err="1">
                          <a:solidFill>
                            <a:schemeClr val="tx1"/>
                          </a:solidFill>
                          <a:effectLst/>
                        </a:rPr>
                        <a:t>İşlerin</a:t>
                      </a:r>
                      <a:r>
                        <a:rPr lang="en-GB" sz="1050" b="0" dirty="0">
                          <a:solidFill>
                            <a:schemeClr val="tx1"/>
                          </a:solidFill>
                          <a:effectLst/>
                        </a:rPr>
                        <a:t> </a:t>
                      </a:r>
                      <a:r>
                        <a:rPr lang="en-GB" sz="1050" b="0" dirty="0" err="1">
                          <a:solidFill>
                            <a:schemeClr val="tx1"/>
                          </a:solidFill>
                          <a:effectLst/>
                        </a:rPr>
                        <a:t>Etüt</a:t>
                      </a:r>
                      <a:r>
                        <a:rPr lang="en-GB" sz="1050" b="0" dirty="0">
                          <a:solidFill>
                            <a:schemeClr val="tx1"/>
                          </a:solidFill>
                          <a:effectLst/>
                        </a:rPr>
                        <a:t> </a:t>
                      </a:r>
                      <a:r>
                        <a:rPr lang="en-GB" sz="1050" b="0" dirty="0" err="1">
                          <a:solidFill>
                            <a:schemeClr val="tx1"/>
                          </a:solidFill>
                          <a:effectLst/>
                        </a:rPr>
                        <a:t>Projesinden</a:t>
                      </a:r>
                      <a:r>
                        <a:rPr lang="en-GB" sz="1050" b="0" dirty="0">
                          <a:solidFill>
                            <a:schemeClr val="tx1"/>
                          </a:solidFill>
                          <a:effectLst/>
                        </a:rPr>
                        <a:t> 200.000,00 TL, </a:t>
                      </a:r>
                      <a:r>
                        <a:rPr lang="en-GB" sz="1050" b="0" dirty="0" err="1">
                          <a:solidFill>
                            <a:schemeClr val="tx1"/>
                          </a:solidFill>
                          <a:effectLst/>
                        </a:rPr>
                        <a:t>Merkezi</a:t>
                      </a:r>
                      <a:r>
                        <a:rPr lang="en-GB" sz="1050" b="0" dirty="0">
                          <a:solidFill>
                            <a:schemeClr val="tx1"/>
                          </a:solidFill>
                          <a:effectLst/>
                        </a:rPr>
                        <a:t> </a:t>
                      </a:r>
                      <a:r>
                        <a:rPr lang="en-GB" sz="1050" b="0" dirty="0" err="1">
                          <a:solidFill>
                            <a:schemeClr val="tx1"/>
                          </a:solidFill>
                          <a:effectLst/>
                        </a:rPr>
                        <a:t>Derslik</a:t>
                      </a:r>
                      <a:r>
                        <a:rPr lang="en-GB" sz="1050" b="0" dirty="0">
                          <a:solidFill>
                            <a:schemeClr val="tx1"/>
                          </a:solidFill>
                          <a:effectLst/>
                        </a:rPr>
                        <a:t> </a:t>
                      </a:r>
                      <a:r>
                        <a:rPr lang="en-GB" sz="1050" b="0" dirty="0" err="1">
                          <a:solidFill>
                            <a:schemeClr val="tx1"/>
                          </a:solidFill>
                          <a:effectLst/>
                        </a:rPr>
                        <a:t>Projesinden</a:t>
                      </a:r>
                      <a:r>
                        <a:rPr lang="en-GB" sz="1050" b="0" dirty="0">
                          <a:solidFill>
                            <a:schemeClr val="tx1"/>
                          </a:solidFill>
                          <a:effectLst/>
                        </a:rPr>
                        <a:t> 2.350.000,00 TL, </a:t>
                      </a:r>
                      <a:r>
                        <a:rPr lang="en-GB" sz="1050" b="0" dirty="0" err="1">
                          <a:solidFill>
                            <a:schemeClr val="tx1"/>
                          </a:solidFill>
                          <a:effectLst/>
                        </a:rPr>
                        <a:t>Likitten</a:t>
                      </a:r>
                      <a:r>
                        <a:rPr lang="en-GB" sz="1050" b="0" dirty="0">
                          <a:solidFill>
                            <a:schemeClr val="tx1"/>
                          </a:solidFill>
                          <a:effectLst/>
                        </a:rPr>
                        <a:t> 265.000,00 TL </a:t>
                      </a:r>
                      <a:r>
                        <a:rPr lang="en-GB" sz="1050" b="0" dirty="0" err="1">
                          <a:solidFill>
                            <a:schemeClr val="tx1"/>
                          </a:solidFill>
                          <a:effectLst/>
                        </a:rPr>
                        <a:t>olmak</a:t>
                      </a:r>
                      <a:r>
                        <a:rPr lang="en-GB" sz="1050" b="0" dirty="0">
                          <a:solidFill>
                            <a:schemeClr val="tx1"/>
                          </a:solidFill>
                          <a:effectLst/>
                        </a:rPr>
                        <a:t> </a:t>
                      </a:r>
                      <a:r>
                        <a:rPr lang="en-GB" sz="1050" b="0" dirty="0" err="1">
                          <a:solidFill>
                            <a:schemeClr val="tx1"/>
                          </a:solidFill>
                          <a:effectLst/>
                        </a:rPr>
                        <a:t>üzere</a:t>
                      </a:r>
                      <a:r>
                        <a:rPr lang="en-GB" sz="1050" b="0" dirty="0">
                          <a:solidFill>
                            <a:schemeClr val="tx1"/>
                          </a:solidFill>
                          <a:effectLst/>
                        </a:rPr>
                        <a:t> </a:t>
                      </a:r>
                      <a:r>
                        <a:rPr lang="en-GB" sz="1050" b="0" dirty="0" err="1">
                          <a:solidFill>
                            <a:schemeClr val="tx1"/>
                          </a:solidFill>
                          <a:effectLst/>
                        </a:rPr>
                        <a:t>toplam</a:t>
                      </a:r>
                      <a:r>
                        <a:rPr lang="en-GB" sz="1050" b="0" dirty="0">
                          <a:solidFill>
                            <a:schemeClr val="tx1"/>
                          </a:solidFill>
                          <a:effectLst/>
                        </a:rPr>
                        <a:t> 3.314.000,00 TL </a:t>
                      </a:r>
                      <a:r>
                        <a:rPr lang="en-GB" sz="1050" b="0" dirty="0" err="1">
                          <a:solidFill>
                            <a:schemeClr val="tx1"/>
                          </a:solidFill>
                          <a:effectLst/>
                        </a:rPr>
                        <a:t>ödenek</a:t>
                      </a:r>
                      <a:r>
                        <a:rPr lang="en-GB" sz="1050" b="0" dirty="0">
                          <a:solidFill>
                            <a:schemeClr val="tx1"/>
                          </a:solidFill>
                          <a:effectLst/>
                        </a:rPr>
                        <a:t> </a:t>
                      </a:r>
                      <a:r>
                        <a:rPr lang="en-GB" sz="1050" b="0" dirty="0" err="1">
                          <a:solidFill>
                            <a:schemeClr val="tx1"/>
                          </a:solidFill>
                          <a:effectLst/>
                        </a:rPr>
                        <a:t>aktarımı</a:t>
                      </a:r>
                      <a:r>
                        <a:rPr lang="en-GB" sz="1050" b="0" dirty="0">
                          <a:solidFill>
                            <a:schemeClr val="tx1"/>
                          </a:solidFill>
                          <a:effectLst/>
                        </a:rPr>
                        <a:t> </a:t>
                      </a:r>
                      <a:r>
                        <a:rPr lang="en-GB" sz="1050" b="0" dirty="0" err="1">
                          <a:solidFill>
                            <a:schemeClr val="tx1"/>
                          </a:solidFill>
                          <a:effectLst/>
                        </a:rPr>
                        <a:t>yapılarak</a:t>
                      </a:r>
                      <a:r>
                        <a:rPr lang="en-GB" sz="1050" b="0" dirty="0">
                          <a:solidFill>
                            <a:schemeClr val="tx1"/>
                          </a:solidFill>
                          <a:effectLst/>
                        </a:rPr>
                        <a:t> 2022 </a:t>
                      </a:r>
                      <a:r>
                        <a:rPr lang="en-GB" sz="1050" b="0" dirty="0" err="1">
                          <a:solidFill>
                            <a:schemeClr val="tx1"/>
                          </a:solidFill>
                          <a:effectLst/>
                        </a:rPr>
                        <a:t>yılı</a:t>
                      </a:r>
                      <a:r>
                        <a:rPr lang="en-GB" sz="1050" b="0" dirty="0">
                          <a:solidFill>
                            <a:schemeClr val="tx1"/>
                          </a:solidFill>
                          <a:effectLst/>
                        </a:rPr>
                        <a:t> </a:t>
                      </a:r>
                      <a:r>
                        <a:rPr lang="en-GB" sz="1050" b="0" dirty="0" err="1">
                          <a:solidFill>
                            <a:schemeClr val="tx1"/>
                          </a:solidFill>
                          <a:effectLst/>
                        </a:rPr>
                        <a:t>Muhtelif</a:t>
                      </a:r>
                      <a:r>
                        <a:rPr lang="en-GB" sz="1050" b="0" dirty="0">
                          <a:solidFill>
                            <a:schemeClr val="tx1"/>
                          </a:solidFill>
                          <a:effectLst/>
                        </a:rPr>
                        <a:t> </a:t>
                      </a:r>
                      <a:r>
                        <a:rPr lang="en-GB" sz="1050" b="0" dirty="0" err="1">
                          <a:solidFill>
                            <a:schemeClr val="tx1"/>
                          </a:solidFill>
                          <a:effectLst/>
                        </a:rPr>
                        <a:t>İşler</a:t>
                      </a:r>
                      <a:r>
                        <a:rPr lang="en-GB" sz="1050" b="0" dirty="0">
                          <a:solidFill>
                            <a:schemeClr val="tx1"/>
                          </a:solidFill>
                          <a:effectLst/>
                        </a:rPr>
                        <a:t> </a:t>
                      </a:r>
                      <a:r>
                        <a:rPr lang="en-GB" sz="1050" b="0" dirty="0" err="1">
                          <a:solidFill>
                            <a:schemeClr val="tx1"/>
                          </a:solidFill>
                          <a:effectLst/>
                        </a:rPr>
                        <a:t>Projesinin</a:t>
                      </a:r>
                      <a:r>
                        <a:rPr lang="en-GB" sz="1050" b="0" dirty="0">
                          <a:solidFill>
                            <a:schemeClr val="tx1"/>
                          </a:solidFill>
                          <a:effectLst/>
                        </a:rPr>
                        <a:t> </a:t>
                      </a:r>
                      <a:r>
                        <a:rPr lang="en-GB" sz="1050" b="0" dirty="0" err="1">
                          <a:solidFill>
                            <a:schemeClr val="tx1"/>
                          </a:solidFill>
                          <a:effectLst/>
                        </a:rPr>
                        <a:t>ödeneği</a:t>
                      </a:r>
                      <a:r>
                        <a:rPr lang="en-GB" sz="1050" b="0" dirty="0">
                          <a:solidFill>
                            <a:schemeClr val="tx1"/>
                          </a:solidFill>
                          <a:effectLst/>
                        </a:rPr>
                        <a:t> 4.314.000,00 TL </a:t>
                      </a:r>
                      <a:r>
                        <a:rPr lang="en-GB" sz="1050" b="0" dirty="0" err="1">
                          <a:solidFill>
                            <a:schemeClr val="tx1"/>
                          </a:solidFill>
                          <a:effectLst/>
                        </a:rPr>
                        <a:t>olmuştur</a:t>
                      </a:r>
                      <a:r>
                        <a:rPr lang="en-GB" sz="1050" b="0" dirty="0">
                          <a:solidFill>
                            <a:schemeClr val="tx1"/>
                          </a:solidFill>
                          <a:effectLst/>
                        </a:rPr>
                        <a:t>. 2022 </a:t>
                      </a:r>
                      <a:r>
                        <a:rPr lang="en-GB" sz="1050" b="0" dirty="0" err="1">
                          <a:solidFill>
                            <a:schemeClr val="tx1"/>
                          </a:solidFill>
                          <a:effectLst/>
                        </a:rPr>
                        <a:t>yılı</a:t>
                      </a:r>
                      <a:r>
                        <a:rPr lang="en-GB" sz="1050" b="0" dirty="0">
                          <a:solidFill>
                            <a:schemeClr val="tx1"/>
                          </a:solidFill>
                          <a:effectLst/>
                        </a:rPr>
                        <a:t> </a:t>
                      </a:r>
                      <a:r>
                        <a:rPr lang="en-GB" sz="1050" b="0" dirty="0" err="1">
                          <a:solidFill>
                            <a:schemeClr val="tx1"/>
                          </a:solidFill>
                          <a:effectLst/>
                        </a:rPr>
                        <a:t>Yatırım</a:t>
                      </a:r>
                      <a:r>
                        <a:rPr lang="en-GB" sz="1050" b="0" dirty="0">
                          <a:solidFill>
                            <a:schemeClr val="tx1"/>
                          </a:solidFill>
                          <a:effectLst/>
                        </a:rPr>
                        <a:t> </a:t>
                      </a:r>
                      <a:r>
                        <a:rPr lang="en-GB" sz="1050" b="0" dirty="0" err="1">
                          <a:solidFill>
                            <a:schemeClr val="tx1"/>
                          </a:solidFill>
                          <a:effectLst/>
                        </a:rPr>
                        <a:t>Projesi</a:t>
                      </a:r>
                      <a:r>
                        <a:rPr lang="en-GB" sz="1050" b="0" dirty="0">
                          <a:solidFill>
                            <a:schemeClr val="tx1"/>
                          </a:solidFill>
                          <a:effectLst/>
                        </a:rPr>
                        <a:t> </a:t>
                      </a:r>
                      <a:r>
                        <a:rPr lang="en-GB" sz="1050" b="0" dirty="0" err="1">
                          <a:solidFill>
                            <a:schemeClr val="tx1"/>
                          </a:solidFill>
                          <a:effectLst/>
                        </a:rPr>
                        <a:t>kapsamında</a:t>
                      </a:r>
                      <a:r>
                        <a:rPr lang="en-GB" sz="1050" b="0" dirty="0">
                          <a:solidFill>
                            <a:schemeClr val="tx1"/>
                          </a:solidFill>
                          <a:effectLst/>
                        </a:rPr>
                        <a:t> 4.314.000,00 TL </a:t>
                      </a:r>
                      <a:r>
                        <a:rPr lang="en-GB" sz="1050" b="0" dirty="0" err="1">
                          <a:solidFill>
                            <a:schemeClr val="tx1"/>
                          </a:solidFill>
                          <a:effectLst/>
                        </a:rPr>
                        <a:t>ödeneğin</a:t>
                      </a:r>
                      <a:r>
                        <a:rPr lang="en-GB" sz="1050" b="0" dirty="0">
                          <a:solidFill>
                            <a:schemeClr val="tx1"/>
                          </a:solidFill>
                          <a:effectLst/>
                        </a:rPr>
                        <a:t> 10.000,00 </a:t>
                      </a:r>
                      <a:r>
                        <a:rPr lang="en-GB" sz="1050" b="0" dirty="0" err="1">
                          <a:solidFill>
                            <a:schemeClr val="tx1"/>
                          </a:solidFill>
                          <a:effectLst/>
                        </a:rPr>
                        <a:t>TL’si</a:t>
                      </a:r>
                      <a:r>
                        <a:rPr lang="en-GB" sz="1050" b="0" dirty="0">
                          <a:solidFill>
                            <a:schemeClr val="tx1"/>
                          </a:solidFill>
                          <a:effectLst/>
                        </a:rPr>
                        <a:t> </a:t>
                      </a:r>
                      <a:r>
                        <a:rPr lang="en-GB" sz="1050" b="0" dirty="0" err="1">
                          <a:solidFill>
                            <a:schemeClr val="tx1"/>
                          </a:solidFill>
                          <a:effectLst/>
                        </a:rPr>
                        <a:t>Engellilerin</a:t>
                      </a:r>
                      <a:r>
                        <a:rPr lang="en-GB" sz="1050" b="0" dirty="0">
                          <a:solidFill>
                            <a:schemeClr val="tx1"/>
                          </a:solidFill>
                          <a:effectLst/>
                        </a:rPr>
                        <a:t> </a:t>
                      </a:r>
                      <a:r>
                        <a:rPr lang="en-GB" sz="1050" b="0" dirty="0" err="1">
                          <a:solidFill>
                            <a:schemeClr val="tx1"/>
                          </a:solidFill>
                          <a:effectLst/>
                        </a:rPr>
                        <a:t>Erişilebilirliğinin</a:t>
                      </a:r>
                      <a:r>
                        <a:rPr lang="en-GB" sz="1050" b="0" dirty="0">
                          <a:solidFill>
                            <a:schemeClr val="tx1"/>
                          </a:solidFill>
                          <a:effectLst/>
                        </a:rPr>
                        <a:t> </a:t>
                      </a:r>
                      <a:r>
                        <a:rPr lang="en-GB" sz="1050" b="0" dirty="0" err="1">
                          <a:solidFill>
                            <a:schemeClr val="tx1"/>
                          </a:solidFill>
                          <a:effectLst/>
                        </a:rPr>
                        <a:t>Sağlanması</a:t>
                      </a:r>
                      <a:r>
                        <a:rPr lang="en-GB" sz="1050" b="0" dirty="0">
                          <a:solidFill>
                            <a:schemeClr val="tx1"/>
                          </a:solidFill>
                          <a:effectLst/>
                        </a:rPr>
                        <a:t> </a:t>
                      </a:r>
                      <a:r>
                        <a:rPr lang="en-GB" sz="1050" b="0" dirty="0" err="1">
                          <a:solidFill>
                            <a:schemeClr val="tx1"/>
                          </a:solidFill>
                          <a:effectLst/>
                        </a:rPr>
                        <a:t>harcama</a:t>
                      </a:r>
                      <a:r>
                        <a:rPr lang="en-GB" sz="1050" b="0" dirty="0">
                          <a:solidFill>
                            <a:schemeClr val="tx1"/>
                          </a:solidFill>
                          <a:effectLst/>
                        </a:rPr>
                        <a:t> </a:t>
                      </a:r>
                      <a:r>
                        <a:rPr lang="en-GB" sz="1050" b="0" dirty="0" err="1">
                          <a:solidFill>
                            <a:schemeClr val="tx1"/>
                          </a:solidFill>
                          <a:effectLst/>
                        </a:rPr>
                        <a:t>kaleminde</a:t>
                      </a:r>
                      <a:r>
                        <a:rPr lang="en-GB" sz="1050" b="0" dirty="0">
                          <a:solidFill>
                            <a:schemeClr val="tx1"/>
                          </a:solidFill>
                          <a:effectLst/>
                        </a:rPr>
                        <a:t> </a:t>
                      </a:r>
                      <a:r>
                        <a:rPr lang="en-GB" sz="1050" b="0" dirty="0" err="1">
                          <a:solidFill>
                            <a:schemeClr val="tx1"/>
                          </a:solidFill>
                          <a:effectLst/>
                        </a:rPr>
                        <a:t>bulunmaktadır</a:t>
                      </a:r>
                      <a:r>
                        <a:rPr lang="en-GB" sz="1050" b="0" dirty="0">
                          <a:solidFill>
                            <a:schemeClr val="tx1"/>
                          </a:solidFill>
                          <a:effectLst/>
                        </a:rPr>
                        <a:t>.</a:t>
                      </a:r>
                      <a:endParaRPr lang="tr-TR" sz="1050" b="0" dirty="0">
                        <a:solidFill>
                          <a:schemeClr val="tx1"/>
                        </a:solidFill>
                        <a:effectLst/>
                      </a:endParaRPr>
                    </a:p>
                    <a:p>
                      <a:pPr algn="just">
                        <a:lnSpc>
                          <a:spcPct val="150000"/>
                        </a:lnSpc>
                      </a:pPr>
                      <a:r>
                        <a:rPr lang="en-GB" sz="1050" b="0" dirty="0">
                          <a:solidFill>
                            <a:schemeClr val="tx1"/>
                          </a:solidFill>
                          <a:effectLst/>
                        </a:rPr>
                        <a:t>           </a:t>
                      </a:r>
                      <a:r>
                        <a:rPr lang="en-GB" sz="1050" b="0" dirty="0" err="1">
                          <a:solidFill>
                            <a:schemeClr val="tx1"/>
                          </a:solidFill>
                          <a:effectLst/>
                        </a:rPr>
                        <a:t>Eğitim</a:t>
                      </a:r>
                      <a:r>
                        <a:rPr lang="en-GB" sz="1050" b="0" dirty="0">
                          <a:solidFill>
                            <a:schemeClr val="tx1"/>
                          </a:solidFill>
                          <a:effectLst/>
                        </a:rPr>
                        <a:t> </a:t>
                      </a:r>
                      <a:r>
                        <a:rPr lang="en-GB" sz="1050" b="0" dirty="0" err="1">
                          <a:solidFill>
                            <a:schemeClr val="tx1"/>
                          </a:solidFill>
                          <a:effectLst/>
                        </a:rPr>
                        <a:t>Sektörü</a:t>
                      </a:r>
                      <a:r>
                        <a:rPr lang="en-GB" sz="1050" b="0" dirty="0">
                          <a:solidFill>
                            <a:schemeClr val="tx1"/>
                          </a:solidFill>
                          <a:effectLst/>
                        </a:rPr>
                        <a:t> </a:t>
                      </a:r>
                      <a:r>
                        <a:rPr lang="en-GB" sz="1050" b="0" dirty="0" err="1">
                          <a:solidFill>
                            <a:schemeClr val="tx1"/>
                          </a:solidFill>
                          <a:effectLst/>
                        </a:rPr>
                        <a:t>Muhtelif</a:t>
                      </a:r>
                      <a:r>
                        <a:rPr lang="en-GB" sz="1050" b="0" dirty="0">
                          <a:solidFill>
                            <a:schemeClr val="tx1"/>
                          </a:solidFill>
                          <a:effectLst/>
                        </a:rPr>
                        <a:t> </a:t>
                      </a:r>
                      <a:r>
                        <a:rPr lang="en-GB" sz="1050" b="0" dirty="0" err="1">
                          <a:solidFill>
                            <a:schemeClr val="tx1"/>
                          </a:solidFill>
                          <a:effectLst/>
                        </a:rPr>
                        <a:t>İşler</a:t>
                      </a:r>
                      <a:r>
                        <a:rPr lang="en-GB" sz="1050" b="0" dirty="0">
                          <a:solidFill>
                            <a:schemeClr val="tx1"/>
                          </a:solidFill>
                          <a:effectLst/>
                        </a:rPr>
                        <a:t> </a:t>
                      </a:r>
                      <a:r>
                        <a:rPr lang="en-GB" sz="1050" b="0" dirty="0" err="1">
                          <a:solidFill>
                            <a:schemeClr val="tx1"/>
                          </a:solidFill>
                          <a:effectLst/>
                        </a:rPr>
                        <a:t>Projesi</a:t>
                      </a:r>
                      <a:r>
                        <a:rPr lang="en-GB" sz="1050" b="0" dirty="0">
                          <a:solidFill>
                            <a:schemeClr val="tx1"/>
                          </a:solidFill>
                          <a:effectLst/>
                        </a:rPr>
                        <a:t> </a:t>
                      </a:r>
                      <a:r>
                        <a:rPr lang="en-GB" sz="1050" b="0" dirty="0" err="1">
                          <a:solidFill>
                            <a:schemeClr val="tx1"/>
                          </a:solidFill>
                          <a:effectLst/>
                        </a:rPr>
                        <a:t>kapsamında</a:t>
                      </a:r>
                      <a:r>
                        <a:rPr lang="en-GB" sz="1050" b="0" dirty="0">
                          <a:solidFill>
                            <a:schemeClr val="tx1"/>
                          </a:solidFill>
                          <a:effectLst/>
                        </a:rPr>
                        <a:t> 3 </a:t>
                      </a:r>
                      <a:r>
                        <a:rPr lang="en-GB" sz="1050" b="0" dirty="0" err="1">
                          <a:solidFill>
                            <a:schemeClr val="tx1"/>
                          </a:solidFill>
                          <a:effectLst/>
                        </a:rPr>
                        <a:t>adet</a:t>
                      </a:r>
                      <a:r>
                        <a:rPr lang="en-GB" sz="1050" b="0" dirty="0">
                          <a:solidFill>
                            <a:schemeClr val="tx1"/>
                          </a:solidFill>
                          <a:effectLst/>
                        </a:rPr>
                        <a:t> </a:t>
                      </a:r>
                      <a:r>
                        <a:rPr lang="en-GB" sz="1050" b="0" dirty="0" err="1">
                          <a:solidFill>
                            <a:schemeClr val="tx1"/>
                          </a:solidFill>
                          <a:effectLst/>
                        </a:rPr>
                        <a:t>açık</a:t>
                      </a:r>
                      <a:r>
                        <a:rPr lang="en-GB" sz="1050" b="0" dirty="0">
                          <a:solidFill>
                            <a:schemeClr val="tx1"/>
                          </a:solidFill>
                          <a:effectLst/>
                        </a:rPr>
                        <a:t> </a:t>
                      </a:r>
                      <a:r>
                        <a:rPr lang="en-GB" sz="1050" b="0" dirty="0" err="1">
                          <a:solidFill>
                            <a:schemeClr val="tx1"/>
                          </a:solidFill>
                          <a:effectLst/>
                        </a:rPr>
                        <a:t>ihale</a:t>
                      </a:r>
                      <a:r>
                        <a:rPr lang="en-GB" sz="1050" b="0" dirty="0">
                          <a:solidFill>
                            <a:schemeClr val="tx1"/>
                          </a:solidFill>
                          <a:effectLst/>
                        </a:rPr>
                        <a:t> (ihalesi 2021 </a:t>
                      </a:r>
                      <a:r>
                        <a:rPr lang="en-GB" sz="1050" b="0" dirty="0" err="1">
                          <a:solidFill>
                            <a:schemeClr val="tx1"/>
                          </a:solidFill>
                          <a:effectLst/>
                        </a:rPr>
                        <a:t>mali</a:t>
                      </a:r>
                      <a:r>
                        <a:rPr lang="en-GB" sz="1050" b="0" dirty="0">
                          <a:solidFill>
                            <a:schemeClr val="tx1"/>
                          </a:solidFill>
                          <a:effectLst/>
                        </a:rPr>
                        <a:t> </a:t>
                      </a:r>
                      <a:r>
                        <a:rPr lang="en-GB" sz="1050" b="0" dirty="0" err="1">
                          <a:solidFill>
                            <a:schemeClr val="tx1"/>
                          </a:solidFill>
                          <a:effectLst/>
                        </a:rPr>
                        <a:t>yılında</a:t>
                      </a:r>
                      <a:r>
                        <a:rPr lang="en-GB" sz="1050" b="0" dirty="0">
                          <a:solidFill>
                            <a:schemeClr val="tx1"/>
                          </a:solidFill>
                          <a:effectLst/>
                        </a:rPr>
                        <a:t> </a:t>
                      </a:r>
                      <a:r>
                        <a:rPr lang="en-GB" sz="1050" b="0" dirty="0" err="1">
                          <a:solidFill>
                            <a:schemeClr val="tx1"/>
                          </a:solidFill>
                          <a:effectLst/>
                        </a:rPr>
                        <a:t>yapılan</a:t>
                      </a:r>
                      <a:r>
                        <a:rPr lang="en-GB" sz="1050" b="0" dirty="0">
                          <a:solidFill>
                            <a:schemeClr val="tx1"/>
                          </a:solidFill>
                          <a:effectLst/>
                        </a:rPr>
                        <a:t> “BAİBÜ </a:t>
                      </a:r>
                      <a:r>
                        <a:rPr lang="en-GB" sz="1050" b="0" dirty="0" err="1">
                          <a:solidFill>
                            <a:schemeClr val="tx1"/>
                          </a:solidFill>
                          <a:effectLst/>
                        </a:rPr>
                        <a:t>Asansör</a:t>
                      </a:r>
                      <a:r>
                        <a:rPr lang="en-GB" sz="1050" b="0" dirty="0">
                          <a:solidFill>
                            <a:schemeClr val="tx1"/>
                          </a:solidFill>
                          <a:effectLst/>
                        </a:rPr>
                        <a:t> </a:t>
                      </a:r>
                      <a:r>
                        <a:rPr lang="en-GB" sz="1050" b="0" dirty="0" err="1">
                          <a:solidFill>
                            <a:schemeClr val="tx1"/>
                          </a:solidFill>
                          <a:effectLst/>
                        </a:rPr>
                        <a:t>Periyodik</a:t>
                      </a:r>
                      <a:r>
                        <a:rPr lang="en-GB" sz="1050" b="0" dirty="0">
                          <a:solidFill>
                            <a:schemeClr val="tx1"/>
                          </a:solidFill>
                          <a:effectLst/>
                        </a:rPr>
                        <a:t> </a:t>
                      </a:r>
                      <a:r>
                        <a:rPr lang="en-GB" sz="1050" b="0" dirty="0" err="1">
                          <a:solidFill>
                            <a:schemeClr val="tx1"/>
                          </a:solidFill>
                          <a:effectLst/>
                        </a:rPr>
                        <a:t>Bakım</a:t>
                      </a:r>
                      <a:r>
                        <a:rPr lang="en-GB" sz="1050" b="0" dirty="0">
                          <a:solidFill>
                            <a:schemeClr val="tx1"/>
                          </a:solidFill>
                          <a:effectLst/>
                        </a:rPr>
                        <a:t> 2022” ihalesi; “BAİBÜ </a:t>
                      </a:r>
                      <a:r>
                        <a:rPr lang="en-GB" sz="1050" b="0" dirty="0" err="1">
                          <a:solidFill>
                            <a:schemeClr val="tx1"/>
                          </a:solidFill>
                          <a:effectLst/>
                        </a:rPr>
                        <a:t>Çatı</a:t>
                      </a:r>
                      <a:r>
                        <a:rPr lang="en-GB" sz="1050" b="0" dirty="0">
                          <a:solidFill>
                            <a:schemeClr val="tx1"/>
                          </a:solidFill>
                          <a:effectLst/>
                        </a:rPr>
                        <a:t> </a:t>
                      </a:r>
                      <a:r>
                        <a:rPr lang="en-GB" sz="1050" b="0" dirty="0" err="1">
                          <a:solidFill>
                            <a:schemeClr val="tx1"/>
                          </a:solidFill>
                          <a:effectLst/>
                        </a:rPr>
                        <a:t>Bakım-Onarım</a:t>
                      </a:r>
                      <a:r>
                        <a:rPr lang="en-GB" sz="1050" b="0" dirty="0">
                          <a:solidFill>
                            <a:schemeClr val="tx1"/>
                          </a:solidFill>
                          <a:effectLst/>
                        </a:rPr>
                        <a:t> 2022” ihalesi; “</a:t>
                      </a:r>
                      <a:r>
                        <a:rPr lang="en-GB" sz="1050" b="0" dirty="0" err="1">
                          <a:solidFill>
                            <a:schemeClr val="tx1"/>
                          </a:solidFill>
                          <a:effectLst/>
                        </a:rPr>
                        <a:t>Baibü</a:t>
                      </a:r>
                      <a:r>
                        <a:rPr lang="en-GB" sz="1050" b="0" dirty="0">
                          <a:solidFill>
                            <a:schemeClr val="tx1"/>
                          </a:solidFill>
                          <a:effectLst/>
                        </a:rPr>
                        <a:t> </a:t>
                      </a:r>
                      <a:r>
                        <a:rPr lang="en-GB" sz="1050" b="0" dirty="0" err="1">
                          <a:solidFill>
                            <a:schemeClr val="tx1"/>
                          </a:solidFill>
                          <a:effectLst/>
                        </a:rPr>
                        <a:t>Isitma</a:t>
                      </a:r>
                      <a:r>
                        <a:rPr lang="en-GB" sz="1050" b="0" dirty="0">
                          <a:solidFill>
                            <a:schemeClr val="tx1"/>
                          </a:solidFill>
                          <a:effectLst/>
                        </a:rPr>
                        <a:t> </a:t>
                      </a:r>
                      <a:r>
                        <a:rPr lang="en-GB" sz="1050" b="0" dirty="0" err="1">
                          <a:solidFill>
                            <a:schemeClr val="tx1"/>
                          </a:solidFill>
                          <a:effectLst/>
                        </a:rPr>
                        <a:t>Sistemleri</a:t>
                      </a:r>
                      <a:r>
                        <a:rPr lang="en-GB" sz="1050" b="0" dirty="0">
                          <a:solidFill>
                            <a:schemeClr val="tx1"/>
                          </a:solidFill>
                          <a:effectLst/>
                        </a:rPr>
                        <a:t> </a:t>
                      </a:r>
                      <a:r>
                        <a:rPr lang="en-GB" sz="1050" b="0" dirty="0" err="1">
                          <a:solidFill>
                            <a:schemeClr val="tx1"/>
                          </a:solidFill>
                          <a:effectLst/>
                        </a:rPr>
                        <a:t>Revizyon</a:t>
                      </a:r>
                      <a:r>
                        <a:rPr lang="en-GB" sz="1050" b="0" dirty="0">
                          <a:solidFill>
                            <a:schemeClr val="tx1"/>
                          </a:solidFill>
                          <a:effectLst/>
                        </a:rPr>
                        <a:t>” ihalesi); 1 </a:t>
                      </a:r>
                      <a:r>
                        <a:rPr lang="en-GB" sz="1050" b="0" dirty="0" err="1">
                          <a:solidFill>
                            <a:schemeClr val="tx1"/>
                          </a:solidFill>
                          <a:effectLst/>
                        </a:rPr>
                        <a:t>adet</a:t>
                      </a:r>
                      <a:r>
                        <a:rPr lang="en-GB" sz="1050" b="0" dirty="0">
                          <a:solidFill>
                            <a:schemeClr val="tx1"/>
                          </a:solidFill>
                          <a:effectLst/>
                        </a:rPr>
                        <a:t> 21-b </a:t>
                      </a:r>
                      <a:r>
                        <a:rPr lang="en-GB" sz="1050" b="0" dirty="0" err="1">
                          <a:solidFill>
                            <a:schemeClr val="tx1"/>
                          </a:solidFill>
                          <a:effectLst/>
                        </a:rPr>
                        <a:t>ihale</a:t>
                      </a:r>
                      <a:r>
                        <a:rPr lang="en-GB" sz="1050" b="0" dirty="0">
                          <a:solidFill>
                            <a:schemeClr val="tx1"/>
                          </a:solidFill>
                          <a:effectLst/>
                        </a:rPr>
                        <a:t> (BAİBÜ </a:t>
                      </a:r>
                      <a:r>
                        <a:rPr lang="en-GB" sz="1050" b="0" dirty="0" err="1">
                          <a:solidFill>
                            <a:schemeClr val="tx1"/>
                          </a:solidFill>
                          <a:effectLst/>
                        </a:rPr>
                        <a:t>Isı</a:t>
                      </a:r>
                      <a:r>
                        <a:rPr lang="en-GB" sz="1050" b="0" dirty="0">
                          <a:solidFill>
                            <a:schemeClr val="tx1"/>
                          </a:solidFill>
                          <a:effectLst/>
                        </a:rPr>
                        <a:t> </a:t>
                      </a:r>
                      <a:r>
                        <a:rPr lang="en-GB" sz="1050" b="0" dirty="0" err="1">
                          <a:solidFill>
                            <a:schemeClr val="tx1"/>
                          </a:solidFill>
                          <a:effectLst/>
                        </a:rPr>
                        <a:t>Merkezi</a:t>
                      </a:r>
                      <a:r>
                        <a:rPr lang="en-GB" sz="1050" b="0" dirty="0">
                          <a:solidFill>
                            <a:schemeClr val="tx1"/>
                          </a:solidFill>
                          <a:effectLst/>
                        </a:rPr>
                        <a:t>, </a:t>
                      </a:r>
                      <a:r>
                        <a:rPr lang="en-GB" sz="1050" b="0" dirty="0" err="1">
                          <a:solidFill>
                            <a:schemeClr val="tx1"/>
                          </a:solidFill>
                          <a:effectLst/>
                        </a:rPr>
                        <a:t>Su</a:t>
                      </a:r>
                      <a:r>
                        <a:rPr lang="en-GB" sz="1050" b="0" dirty="0">
                          <a:solidFill>
                            <a:schemeClr val="tx1"/>
                          </a:solidFill>
                          <a:effectLst/>
                        </a:rPr>
                        <a:t> </a:t>
                      </a:r>
                      <a:r>
                        <a:rPr lang="en-GB" sz="1050" b="0" dirty="0" err="1">
                          <a:solidFill>
                            <a:schemeClr val="tx1"/>
                          </a:solidFill>
                          <a:effectLst/>
                        </a:rPr>
                        <a:t>Kuyuları</a:t>
                      </a:r>
                      <a:r>
                        <a:rPr lang="en-GB" sz="1050" b="0" dirty="0">
                          <a:solidFill>
                            <a:schemeClr val="tx1"/>
                          </a:solidFill>
                          <a:effectLst/>
                        </a:rPr>
                        <a:t>, </a:t>
                      </a:r>
                      <a:r>
                        <a:rPr lang="en-GB" sz="1050" b="0" dirty="0" err="1">
                          <a:solidFill>
                            <a:schemeClr val="tx1"/>
                          </a:solidFill>
                          <a:effectLst/>
                        </a:rPr>
                        <a:t>Diş</a:t>
                      </a:r>
                      <a:r>
                        <a:rPr lang="en-GB" sz="1050" b="0" dirty="0">
                          <a:solidFill>
                            <a:schemeClr val="tx1"/>
                          </a:solidFill>
                          <a:effectLst/>
                        </a:rPr>
                        <a:t> </a:t>
                      </a:r>
                      <a:r>
                        <a:rPr lang="en-GB" sz="1050" b="0" dirty="0" err="1">
                          <a:solidFill>
                            <a:schemeClr val="tx1"/>
                          </a:solidFill>
                          <a:effectLst/>
                        </a:rPr>
                        <a:t>Hekimliği</a:t>
                      </a:r>
                      <a:r>
                        <a:rPr lang="en-GB" sz="1050" b="0" dirty="0">
                          <a:solidFill>
                            <a:schemeClr val="tx1"/>
                          </a:solidFill>
                          <a:effectLst/>
                        </a:rPr>
                        <a:t> Fak. </a:t>
                      </a:r>
                      <a:r>
                        <a:rPr lang="en-GB" sz="1050" b="0" dirty="0" err="1">
                          <a:solidFill>
                            <a:schemeClr val="tx1"/>
                          </a:solidFill>
                          <a:effectLst/>
                        </a:rPr>
                        <a:t>Pompa</a:t>
                      </a:r>
                      <a:r>
                        <a:rPr lang="en-GB" sz="1050" b="0" dirty="0">
                          <a:solidFill>
                            <a:schemeClr val="tx1"/>
                          </a:solidFill>
                          <a:effectLst/>
                        </a:rPr>
                        <a:t>, </a:t>
                      </a:r>
                      <a:r>
                        <a:rPr lang="en-GB" sz="1050" b="0" dirty="0" err="1">
                          <a:solidFill>
                            <a:schemeClr val="tx1"/>
                          </a:solidFill>
                          <a:effectLst/>
                        </a:rPr>
                        <a:t>Boru</a:t>
                      </a:r>
                      <a:r>
                        <a:rPr lang="en-GB" sz="1050" b="0" dirty="0">
                          <a:solidFill>
                            <a:schemeClr val="tx1"/>
                          </a:solidFill>
                          <a:effectLst/>
                        </a:rPr>
                        <a:t> </a:t>
                      </a:r>
                      <a:r>
                        <a:rPr lang="en-GB" sz="1050" b="0" dirty="0" err="1">
                          <a:solidFill>
                            <a:schemeClr val="tx1"/>
                          </a:solidFill>
                          <a:effectLst/>
                        </a:rPr>
                        <a:t>ve</a:t>
                      </a:r>
                      <a:r>
                        <a:rPr lang="en-GB" sz="1050" b="0" dirty="0">
                          <a:solidFill>
                            <a:schemeClr val="tx1"/>
                          </a:solidFill>
                          <a:effectLst/>
                        </a:rPr>
                        <a:t> </a:t>
                      </a:r>
                      <a:r>
                        <a:rPr lang="en-GB" sz="1050" b="0" dirty="0" err="1">
                          <a:solidFill>
                            <a:schemeClr val="tx1"/>
                          </a:solidFill>
                          <a:effectLst/>
                        </a:rPr>
                        <a:t>Isıtma</a:t>
                      </a:r>
                      <a:r>
                        <a:rPr lang="en-GB" sz="1050" b="0" dirty="0">
                          <a:solidFill>
                            <a:schemeClr val="tx1"/>
                          </a:solidFill>
                          <a:effectLst/>
                        </a:rPr>
                        <a:t> </a:t>
                      </a:r>
                      <a:r>
                        <a:rPr lang="en-GB" sz="1050" b="0" dirty="0" err="1">
                          <a:solidFill>
                            <a:schemeClr val="tx1"/>
                          </a:solidFill>
                          <a:effectLst/>
                        </a:rPr>
                        <a:t>Sistemi</a:t>
                      </a:r>
                      <a:r>
                        <a:rPr lang="en-GB" sz="1050" b="0" dirty="0">
                          <a:solidFill>
                            <a:schemeClr val="tx1"/>
                          </a:solidFill>
                          <a:effectLst/>
                        </a:rPr>
                        <a:t> </a:t>
                      </a:r>
                      <a:r>
                        <a:rPr lang="en-GB" sz="1050" b="0" dirty="0" err="1">
                          <a:solidFill>
                            <a:schemeClr val="tx1"/>
                          </a:solidFill>
                          <a:effectLst/>
                        </a:rPr>
                        <a:t>Bakım</a:t>
                      </a:r>
                      <a:r>
                        <a:rPr lang="en-GB" sz="1050" b="0" dirty="0">
                          <a:solidFill>
                            <a:schemeClr val="tx1"/>
                          </a:solidFill>
                          <a:effectLst/>
                        </a:rPr>
                        <a:t> </a:t>
                      </a:r>
                      <a:r>
                        <a:rPr lang="en-GB" sz="1050" b="0" dirty="0" err="1">
                          <a:solidFill>
                            <a:schemeClr val="tx1"/>
                          </a:solidFill>
                          <a:effectLst/>
                        </a:rPr>
                        <a:t>Onarımı</a:t>
                      </a:r>
                      <a:r>
                        <a:rPr lang="en-GB" sz="1050" b="0" dirty="0">
                          <a:solidFill>
                            <a:schemeClr val="tx1"/>
                          </a:solidFill>
                          <a:effectLst/>
                        </a:rPr>
                        <a:t>) </a:t>
                      </a:r>
                      <a:r>
                        <a:rPr lang="en-GB" sz="1050" b="0" dirty="0" err="1">
                          <a:solidFill>
                            <a:schemeClr val="tx1"/>
                          </a:solidFill>
                          <a:effectLst/>
                        </a:rPr>
                        <a:t>ve</a:t>
                      </a:r>
                      <a:r>
                        <a:rPr lang="en-GB" sz="1050" b="0" dirty="0">
                          <a:solidFill>
                            <a:schemeClr val="tx1"/>
                          </a:solidFill>
                          <a:effectLst/>
                        </a:rPr>
                        <a:t> 25 </a:t>
                      </a:r>
                      <a:r>
                        <a:rPr lang="en-GB" sz="1050" b="0" dirty="0" err="1">
                          <a:solidFill>
                            <a:schemeClr val="tx1"/>
                          </a:solidFill>
                          <a:effectLst/>
                        </a:rPr>
                        <a:t>adet</a:t>
                      </a:r>
                      <a:r>
                        <a:rPr lang="en-GB" sz="1050" b="0" dirty="0">
                          <a:solidFill>
                            <a:schemeClr val="tx1"/>
                          </a:solidFill>
                          <a:effectLst/>
                        </a:rPr>
                        <a:t> </a:t>
                      </a:r>
                      <a:r>
                        <a:rPr lang="en-GB" sz="1050" b="0" dirty="0" err="1">
                          <a:solidFill>
                            <a:schemeClr val="tx1"/>
                          </a:solidFill>
                          <a:effectLst/>
                        </a:rPr>
                        <a:t>doğrudan</a:t>
                      </a:r>
                      <a:r>
                        <a:rPr lang="en-GB" sz="1050" b="0" dirty="0">
                          <a:solidFill>
                            <a:schemeClr val="tx1"/>
                          </a:solidFill>
                          <a:effectLst/>
                        </a:rPr>
                        <a:t> </a:t>
                      </a:r>
                      <a:r>
                        <a:rPr lang="en-GB" sz="1050" b="0" dirty="0" err="1">
                          <a:solidFill>
                            <a:schemeClr val="tx1"/>
                          </a:solidFill>
                          <a:effectLst/>
                        </a:rPr>
                        <a:t>temin</a:t>
                      </a:r>
                      <a:r>
                        <a:rPr lang="en-GB" sz="1050" b="0" dirty="0">
                          <a:solidFill>
                            <a:schemeClr val="tx1"/>
                          </a:solidFill>
                          <a:effectLst/>
                        </a:rPr>
                        <a:t> </a:t>
                      </a:r>
                      <a:r>
                        <a:rPr lang="en-GB" sz="1050" b="0" dirty="0" err="1">
                          <a:solidFill>
                            <a:schemeClr val="tx1"/>
                          </a:solidFill>
                          <a:effectLst/>
                        </a:rPr>
                        <a:t>yöntemiyle</a:t>
                      </a:r>
                      <a:r>
                        <a:rPr lang="en-GB" sz="1050" b="0" dirty="0">
                          <a:solidFill>
                            <a:schemeClr val="tx1"/>
                          </a:solidFill>
                          <a:effectLst/>
                        </a:rPr>
                        <a:t> </a:t>
                      </a:r>
                      <a:r>
                        <a:rPr lang="en-GB" sz="1050" b="0" dirty="0" err="1">
                          <a:solidFill>
                            <a:schemeClr val="tx1"/>
                          </a:solidFill>
                          <a:effectLst/>
                        </a:rPr>
                        <a:t>çeşitli</a:t>
                      </a:r>
                      <a:r>
                        <a:rPr lang="en-GB" sz="1050" b="0" dirty="0">
                          <a:solidFill>
                            <a:schemeClr val="tx1"/>
                          </a:solidFill>
                          <a:effectLst/>
                        </a:rPr>
                        <a:t> </a:t>
                      </a:r>
                      <a:r>
                        <a:rPr lang="en-GB" sz="1050" b="0" dirty="0" err="1">
                          <a:solidFill>
                            <a:schemeClr val="tx1"/>
                          </a:solidFill>
                          <a:effectLst/>
                        </a:rPr>
                        <a:t>imalatlar</a:t>
                      </a:r>
                      <a:r>
                        <a:rPr lang="en-GB" sz="1050" b="0" dirty="0">
                          <a:solidFill>
                            <a:schemeClr val="tx1"/>
                          </a:solidFill>
                          <a:effectLst/>
                        </a:rPr>
                        <a:t> </a:t>
                      </a:r>
                      <a:r>
                        <a:rPr lang="en-GB" sz="1050" b="0" dirty="0" err="1">
                          <a:solidFill>
                            <a:schemeClr val="tx1"/>
                          </a:solidFill>
                          <a:effectLst/>
                        </a:rPr>
                        <a:t>yapılmıştır</a:t>
                      </a:r>
                      <a:r>
                        <a:rPr lang="en-GB" sz="1050" b="0" dirty="0">
                          <a:solidFill>
                            <a:schemeClr val="tx1"/>
                          </a:solidFill>
                          <a:effectLst/>
                        </a:rPr>
                        <a:t>.</a:t>
                      </a:r>
                      <a:endParaRPr lang="tr-TR" sz="1050" b="0" dirty="0">
                        <a:solidFill>
                          <a:schemeClr val="tx1"/>
                        </a:solidFill>
                        <a:effectLst/>
                      </a:endParaRPr>
                    </a:p>
                  </a:txBody>
                  <a:tcPr marL="6164" marR="3675" marT="4445" marB="0" anchor="ctr">
                    <a:solidFill>
                      <a:srgbClr val="EEF1EE"/>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553981192"/>
                  </a:ext>
                </a:extLst>
              </a:tr>
            </a:tbl>
          </a:graphicData>
        </a:graphic>
      </p:graphicFrame>
    </p:spTree>
    <p:extLst>
      <p:ext uri="{BB962C8B-B14F-4D97-AF65-F5344CB8AC3E}">
        <p14:creationId xmlns:p14="http://schemas.microsoft.com/office/powerpoint/2010/main" val="373555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CF34E9C-E59B-4801-9752-51DE2B33FBA2}"/>
              </a:ext>
            </a:extLst>
          </p:cNvPr>
          <p:cNvSpPr>
            <a:spLocks noGrp="1"/>
          </p:cNvSpPr>
          <p:nvPr>
            <p:ph type="title"/>
          </p:nvPr>
        </p:nvSpPr>
        <p:spPr>
          <a:xfrm>
            <a:off x="1371600" y="110066"/>
            <a:ext cx="9601200" cy="420511"/>
          </a:xfrm>
        </p:spPr>
        <p:txBody>
          <a:bodyPr>
            <a:normAutofit fontScale="90000"/>
          </a:bodyPr>
          <a:lstStyle/>
          <a:p>
            <a:pPr algn="ctr"/>
            <a:r>
              <a:rPr lang="tr-TR" sz="3200" dirty="0"/>
              <a:t>YÖNETİCİ ÖZETİ</a:t>
            </a:r>
          </a:p>
        </p:txBody>
      </p:sp>
      <p:sp>
        <p:nvSpPr>
          <p:cNvPr id="3" name="İçerik Yer Tutucusu 2">
            <a:extLst>
              <a:ext uri="{FF2B5EF4-FFF2-40B4-BE49-F238E27FC236}">
                <a16:creationId xmlns:a16="http://schemas.microsoft.com/office/drawing/2014/main" id="{87443281-CE9C-4F8F-81CF-DA65AEA48455}"/>
              </a:ext>
            </a:extLst>
          </p:cNvPr>
          <p:cNvSpPr>
            <a:spLocks noGrp="1"/>
          </p:cNvSpPr>
          <p:nvPr>
            <p:ph idx="1"/>
          </p:nvPr>
        </p:nvSpPr>
        <p:spPr>
          <a:xfrm>
            <a:off x="1196621" y="677334"/>
            <a:ext cx="10476089" cy="5554134"/>
          </a:xfrm>
        </p:spPr>
        <p:txBody>
          <a:bodyPr>
            <a:normAutofit fontScale="77500" lnSpcReduction="20000"/>
          </a:bodyPr>
          <a:lstStyle/>
          <a:p>
            <a:pPr marL="0" indent="0" algn="just">
              <a:lnSpc>
                <a:spcPct val="150000"/>
              </a:lnSpc>
              <a:buNone/>
              <a:tabLst>
                <a:tab pos="450215" algn="l"/>
              </a:tabLst>
            </a:pPr>
            <a:r>
              <a:rPr lang="en-GB" sz="1800" dirty="0">
                <a:solidFill>
                  <a:srgbClr val="000000"/>
                </a:solidFill>
                <a:effectLst/>
                <a:latin typeface="Times New Roman" panose="02020603050405020304" pitchFamily="18" charset="0"/>
                <a:ea typeface="Times New Roman" panose="02020603050405020304" pitchFamily="18" charset="0"/>
              </a:rPr>
              <a:t>18.08.2021 </a:t>
            </a:r>
            <a:r>
              <a:rPr lang="en-GB" sz="1800" dirty="0" err="1">
                <a:solidFill>
                  <a:srgbClr val="000000"/>
                </a:solidFill>
                <a:effectLst/>
                <a:latin typeface="Times New Roman" panose="02020603050405020304" pitchFamily="18" charset="0"/>
                <a:ea typeface="Times New Roman" panose="02020603050405020304" pitchFamily="18" charset="0"/>
              </a:rPr>
              <a:t>tarihinde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Derslik</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ve</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Merkezi</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Birimler</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Projesi</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kapsamında</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ihale</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edilerek</a:t>
            </a:r>
            <a:r>
              <a:rPr lang="en-GB" sz="1800" dirty="0">
                <a:effectLst/>
                <a:latin typeface="Times New Roman" panose="02020603050405020304" pitchFamily="18" charset="0"/>
                <a:ea typeface="Times New Roman" panose="02020603050405020304" pitchFamily="18" charset="0"/>
              </a:rPr>
              <a:t> 29.29.2021 </a:t>
            </a:r>
            <a:r>
              <a:rPr lang="en-GB" sz="1800" dirty="0" err="1">
                <a:effectLst/>
                <a:latin typeface="Times New Roman" panose="02020603050405020304" pitchFamily="18" charset="0"/>
                <a:ea typeface="Times New Roman" panose="02020603050405020304" pitchFamily="18" charset="0"/>
              </a:rPr>
              <a:t>tarihinde</a:t>
            </a:r>
            <a:r>
              <a:rPr lang="en-GB" sz="1800" dirty="0">
                <a:effectLst/>
                <a:latin typeface="Times New Roman" panose="02020603050405020304" pitchFamily="18" charset="0"/>
                <a:ea typeface="Times New Roman" panose="02020603050405020304" pitchFamily="18" charset="0"/>
              </a:rPr>
              <a:t> 40.700.000,00 TL </a:t>
            </a:r>
            <a:r>
              <a:rPr lang="en-GB" sz="1800" dirty="0" err="1">
                <a:effectLst/>
                <a:latin typeface="Times New Roman" panose="02020603050405020304" pitchFamily="18" charset="0"/>
                <a:ea typeface="Times New Roman" panose="02020603050405020304" pitchFamily="18" charset="0"/>
              </a:rPr>
              <a:t>sözleşme</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bedeli</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ile</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yapılan</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sözleşme</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Mayıs</a:t>
            </a:r>
            <a:r>
              <a:rPr lang="en-GB" sz="1800" dirty="0">
                <a:effectLst/>
                <a:latin typeface="Times New Roman" panose="02020603050405020304" pitchFamily="18" charset="0"/>
                <a:ea typeface="Times New Roman" panose="02020603050405020304" pitchFamily="18" charset="0"/>
              </a:rPr>
              <a:t> 2022 </a:t>
            </a:r>
            <a:r>
              <a:rPr lang="en-GB" sz="1800" dirty="0" err="1">
                <a:effectLst/>
                <a:latin typeface="Times New Roman" panose="02020603050405020304" pitchFamily="18" charset="0"/>
                <a:ea typeface="Times New Roman" panose="02020603050405020304" pitchFamily="18" charset="0"/>
              </a:rPr>
              <a:t>sonu</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itibariyle</a:t>
            </a:r>
            <a:r>
              <a:rPr lang="en-GB" sz="1800" dirty="0">
                <a:effectLst/>
                <a:latin typeface="Times New Roman" panose="02020603050405020304" pitchFamily="18" charset="0"/>
                <a:ea typeface="Times New Roman" panose="02020603050405020304" pitchFamily="18" charset="0"/>
              </a:rPr>
              <a:t> 2.883.836,60 TL </a:t>
            </a:r>
            <a:r>
              <a:rPr lang="en-GB" sz="1800" dirty="0" err="1">
                <a:effectLst/>
                <a:latin typeface="Times New Roman" panose="02020603050405020304" pitchFamily="18" charset="0"/>
                <a:ea typeface="Times New Roman" panose="02020603050405020304" pitchFamily="18" charset="0"/>
              </a:rPr>
              <a:t>harcama</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yapılarak</a:t>
            </a:r>
            <a:r>
              <a:rPr lang="en-GB" sz="1800" dirty="0">
                <a:effectLst/>
                <a:latin typeface="Times New Roman" panose="02020603050405020304" pitchFamily="18" charset="0"/>
                <a:ea typeface="Times New Roman" panose="02020603050405020304" pitchFamily="18" charset="0"/>
              </a:rPr>
              <a:t> 13.05.2022 </a:t>
            </a:r>
            <a:r>
              <a:rPr lang="en-GB" sz="1800" dirty="0" err="1">
                <a:effectLst/>
                <a:latin typeface="Times New Roman" panose="02020603050405020304" pitchFamily="18" charset="0"/>
                <a:ea typeface="Times New Roman" panose="02020603050405020304" pitchFamily="18" charset="0"/>
              </a:rPr>
              <a:t>tarih</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ve</a:t>
            </a:r>
            <a:r>
              <a:rPr lang="en-GB" sz="1800" dirty="0">
                <a:effectLst/>
                <a:latin typeface="Times New Roman" panose="02020603050405020304" pitchFamily="18" charset="0"/>
                <a:ea typeface="Times New Roman" panose="02020603050405020304" pitchFamily="18" charset="0"/>
              </a:rPr>
              <a:t> 31834 </a:t>
            </a:r>
            <a:r>
              <a:rPr lang="en-GB" sz="1800" dirty="0" err="1">
                <a:effectLst/>
                <a:latin typeface="Times New Roman" panose="02020603050405020304" pitchFamily="18" charset="0"/>
                <a:ea typeface="Times New Roman" panose="02020603050405020304" pitchFamily="18" charset="0"/>
              </a:rPr>
              <a:t>sayılı</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Resmi</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Gazetede</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yayımlanan</a:t>
            </a:r>
            <a:r>
              <a:rPr lang="en-GB" sz="1800" dirty="0">
                <a:effectLst/>
                <a:latin typeface="Times New Roman" panose="02020603050405020304" pitchFamily="18" charset="0"/>
                <a:ea typeface="Times New Roman" panose="02020603050405020304" pitchFamily="18" charset="0"/>
              </a:rPr>
              <a:t> “4735 </a:t>
            </a:r>
            <a:r>
              <a:rPr lang="en-GB" sz="1800" dirty="0" err="1">
                <a:effectLst/>
                <a:latin typeface="Times New Roman" panose="02020603050405020304" pitchFamily="18" charset="0"/>
                <a:ea typeface="Times New Roman" panose="02020603050405020304" pitchFamily="18" charset="0"/>
              </a:rPr>
              <a:t>Sayılı</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Kamu</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İhale</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Sözleşmeleri</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Kanununa</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Eklenen</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Geçici</a:t>
            </a:r>
            <a:r>
              <a:rPr lang="en-GB" sz="1800" dirty="0">
                <a:effectLst/>
                <a:latin typeface="Times New Roman" panose="02020603050405020304" pitchFamily="18" charset="0"/>
                <a:ea typeface="Times New Roman" panose="02020603050405020304" pitchFamily="18" charset="0"/>
              </a:rPr>
              <a:t> 6. </a:t>
            </a:r>
            <a:r>
              <a:rPr lang="en-GB" sz="1800" dirty="0" err="1">
                <a:effectLst/>
                <a:latin typeface="Times New Roman" panose="02020603050405020304" pitchFamily="18" charset="0"/>
                <a:ea typeface="Times New Roman" panose="02020603050405020304" pitchFamily="18" charset="0"/>
              </a:rPr>
              <a:t>Maddesi</a:t>
            </a:r>
            <a:r>
              <a:rPr lang="tr-TR"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gereğince</a:t>
            </a:r>
            <a:r>
              <a:rPr lang="en-GB" sz="1800" dirty="0">
                <a:effectLst/>
                <a:latin typeface="Times New Roman" panose="02020603050405020304" pitchFamily="18" charset="0"/>
                <a:ea typeface="Times New Roman" panose="02020603050405020304" pitchFamily="18" charset="0"/>
              </a:rPr>
              <a:t> 18.05.2022 </a:t>
            </a:r>
            <a:r>
              <a:rPr lang="en-GB" sz="1800" dirty="0" err="1">
                <a:effectLst/>
                <a:latin typeface="Times New Roman" panose="02020603050405020304" pitchFamily="18" charset="0"/>
                <a:ea typeface="Times New Roman" panose="02020603050405020304" pitchFamily="18" charset="0"/>
              </a:rPr>
              <a:t>tarihinde</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tasfiye</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edilmiştir</a:t>
            </a:r>
            <a:r>
              <a:rPr lang="en-GB" sz="1800" dirty="0">
                <a:effectLst/>
                <a:latin typeface="Times New Roman" panose="02020603050405020304" pitchFamily="18" charset="0"/>
                <a:ea typeface="Times New Roman" panose="02020603050405020304" pitchFamily="18" charset="0"/>
              </a:rPr>
              <a:t>. 2022 </a:t>
            </a:r>
            <a:r>
              <a:rPr lang="en-GB" sz="1800" dirty="0" err="1">
                <a:effectLst/>
                <a:latin typeface="Times New Roman" panose="02020603050405020304" pitchFamily="18" charset="0"/>
                <a:ea typeface="Times New Roman" panose="02020603050405020304" pitchFamily="18" charset="0"/>
              </a:rPr>
              <a:t>Yılı</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Ödeneği</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olan</a:t>
            </a:r>
            <a:r>
              <a:rPr lang="en-GB" sz="1800" dirty="0">
                <a:effectLst/>
                <a:latin typeface="Times New Roman" panose="02020603050405020304" pitchFamily="18" charset="0"/>
                <a:ea typeface="Times New Roman" panose="02020603050405020304" pitchFamily="18" charset="0"/>
              </a:rPr>
              <a:t> 18.000.000,00 </a:t>
            </a:r>
            <a:r>
              <a:rPr lang="en-GB" sz="1800" dirty="0" err="1">
                <a:effectLst/>
                <a:latin typeface="Times New Roman" panose="02020603050405020304" pitchFamily="18" charset="0"/>
                <a:ea typeface="Times New Roman" panose="02020603050405020304" pitchFamily="18" charset="0"/>
              </a:rPr>
              <a:t>TL’nin</a:t>
            </a:r>
            <a:r>
              <a:rPr lang="en-GB" sz="1800" dirty="0">
                <a:effectLst/>
                <a:latin typeface="Times New Roman" panose="02020603050405020304" pitchFamily="18" charset="0"/>
                <a:ea typeface="Times New Roman" panose="02020603050405020304" pitchFamily="18" charset="0"/>
              </a:rPr>
              <a:t> 15.115.000,00 </a:t>
            </a:r>
            <a:r>
              <a:rPr lang="en-GB" sz="1800" dirty="0" err="1">
                <a:effectLst/>
                <a:latin typeface="Times New Roman" panose="02020603050405020304" pitchFamily="18" charset="0"/>
                <a:ea typeface="Times New Roman" panose="02020603050405020304" pitchFamily="18" charset="0"/>
              </a:rPr>
              <a:t>TL’si</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aktarım</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yapılmıştır</a:t>
            </a:r>
            <a:r>
              <a:rPr lang="en-GB" sz="1800" dirty="0">
                <a:effectLst/>
                <a:latin typeface="Times New Roman" panose="02020603050405020304" pitchFamily="18" charset="0"/>
                <a:ea typeface="Times New Roman" panose="02020603050405020304" pitchFamily="18" charset="0"/>
              </a:rPr>
              <a:t>.</a:t>
            </a:r>
            <a:endParaRPr lang="tr-TR" sz="1800" dirty="0">
              <a:effectLst/>
              <a:latin typeface="Times New Roman" panose="02020603050405020304" pitchFamily="18" charset="0"/>
              <a:ea typeface="Times New Roman" panose="02020603050405020304" pitchFamily="18" charset="0"/>
            </a:endParaRPr>
          </a:p>
          <a:p>
            <a:pPr marL="0" indent="0" algn="just">
              <a:lnSpc>
                <a:spcPct val="150000"/>
              </a:lnSpc>
              <a:buNone/>
              <a:tabLst>
                <a:tab pos="450215" algn="l"/>
              </a:tabLst>
            </a:pP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Eğitim</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sektörü</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Muhtelif</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İşler</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Projesi</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kapsamında</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a:effectLst/>
                <a:latin typeface="Times New Roman" panose="02020603050405020304" pitchFamily="18" charset="0"/>
                <a:ea typeface="Times New Roman" panose="02020603050405020304" pitchFamily="18" charset="0"/>
              </a:rPr>
              <a:t>BAİBÜ </a:t>
            </a:r>
            <a:r>
              <a:rPr lang="en-GB" sz="1800" dirty="0" err="1">
                <a:effectLst/>
                <a:latin typeface="Times New Roman" panose="02020603050405020304" pitchFamily="18" charset="0"/>
                <a:ea typeface="Times New Roman" panose="02020603050405020304" pitchFamily="18" charset="0"/>
              </a:rPr>
              <a:t>Çatı</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Bakım</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Onarım</a:t>
            </a:r>
            <a:r>
              <a:rPr lang="en-GB" sz="1800" dirty="0">
                <a:effectLst/>
                <a:latin typeface="Times New Roman" panose="02020603050405020304" pitchFamily="18" charset="0"/>
                <a:ea typeface="Times New Roman" panose="02020603050405020304" pitchFamily="18" charset="0"/>
              </a:rPr>
              <a:t>” İhalesi; “BAİBÜ </a:t>
            </a:r>
            <a:r>
              <a:rPr lang="en-GB" sz="1800" dirty="0" err="1">
                <a:effectLst/>
                <a:latin typeface="Times New Roman" panose="02020603050405020304" pitchFamily="18" charset="0"/>
                <a:ea typeface="Times New Roman" panose="02020603050405020304" pitchFamily="18" charset="0"/>
              </a:rPr>
              <a:t>Isıtma</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Sistemleri</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Revizyon</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ihalleri</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yapılmıştır</a:t>
            </a:r>
            <a:r>
              <a:rPr lang="en-GB" sz="1800" dirty="0">
                <a:effectLst/>
                <a:latin typeface="Times New Roman" panose="02020603050405020304" pitchFamily="18" charset="0"/>
                <a:ea typeface="Times New Roman" panose="02020603050405020304" pitchFamily="18" charset="0"/>
              </a:rPr>
              <a:t>. 	 </a:t>
            </a:r>
            <a:endParaRPr lang="tr-TR" sz="1800" dirty="0">
              <a:effectLst/>
              <a:latin typeface="Times New Roman" panose="02020603050405020304" pitchFamily="18" charset="0"/>
              <a:ea typeface="Times New Roman" panose="02020603050405020304" pitchFamily="18" charset="0"/>
            </a:endParaRPr>
          </a:p>
          <a:p>
            <a:pPr marL="0" indent="0" algn="just">
              <a:lnSpc>
                <a:spcPct val="150000"/>
              </a:lnSpc>
              <a:buNone/>
              <a:tabLst>
                <a:tab pos="450215" algn="l"/>
              </a:tabLst>
            </a:pP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Sağlık</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Sektörü</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Muhtelif</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İşler</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Projesi</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ile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Eğitim</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Sektörü</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Muhtelif</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İşler</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Projesini</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kapsayan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Diş</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Hekimliği</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Fakültesi</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Onarım</a:t>
            </a:r>
            <a:r>
              <a:rPr lang="en-GB" sz="1800" dirty="0">
                <a:solidFill>
                  <a:srgbClr val="000000"/>
                </a:solidFill>
                <a:effectLst/>
                <a:latin typeface="Times New Roman" panose="02020603050405020304" pitchFamily="18" charset="0"/>
                <a:ea typeface="Times New Roman" panose="02020603050405020304" pitchFamily="18" charset="0"/>
              </a:rPr>
              <a:t>” ihalesi </a:t>
            </a:r>
            <a:r>
              <a:rPr lang="en-GB" sz="1800" dirty="0" err="1">
                <a:solidFill>
                  <a:srgbClr val="000000"/>
                </a:solidFill>
                <a:effectLst/>
                <a:latin typeface="Times New Roman" panose="02020603050405020304" pitchFamily="18" charset="0"/>
                <a:ea typeface="Times New Roman" panose="02020603050405020304" pitchFamily="18" charset="0"/>
              </a:rPr>
              <a:t>yapılmıştır</a:t>
            </a:r>
            <a:r>
              <a:rPr lang="en-GB" sz="1800" dirty="0">
                <a:solidFill>
                  <a:srgbClr val="000000"/>
                </a:solidFill>
                <a:effectLst/>
                <a:latin typeface="Times New Roman" panose="02020603050405020304" pitchFamily="18" charset="0"/>
                <a:ea typeface="Times New Roman" panose="02020603050405020304" pitchFamily="18" charset="0"/>
              </a:rPr>
              <a:t>.</a:t>
            </a:r>
            <a:endParaRPr lang="tr-TR" sz="1800" dirty="0">
              <a:effectLst/>
              <a:latin typeface="Times New Roman" panose="02020603050405020304" pitchFamily="18" charset="0"/>
              <a:ea typeface="Times New Roman" panose="02020603050405020304" pitchFamily="18" charset="0"/>
            </a:endParaRPr>
          </a:p>
          <a:p>
            <a:pPr marL="0" indent="0" algn="just">
              <a:lnSpc>
                <a:spcPct val="150000"/>
              </a:lnSpc>
              <a:buNone/>
              <a:tabLst>
                <a:tab pos="450215" algn="l"/>
              </a:tabLst>
            </a:pPr>
            <a:r>
              <a:rPr lang="tr-TR" sz="1800" dirty="0">
                <a:effectLst/>
                <a:latin typeface="Times New Roman" panose="02020603050405020304" pitchFamily="18" charset="0"/>
                <a:ea typeface="Times New Roman" panose="02020603050405020304" pitchFamily="18" charset="0"/>
              </a:rPr>
              <a:t>	Sağlık ve Eğitim Sektörü Muhtelif İşler Projeleri ile Kampüs Altyapısı Projesini kapsayan </a:t>
            </a:r>
            <a:r>
              <a:rPr lang="en-GB" sz="1800" dirty="0">
                <a:effectLst/>
                <a:latin typeface="Times New Roman" panose="02020603050405020304" pitchFamily="18" charset="0"/>
                <a:ea typeface="Times New Roman" panose="02020603050405020304" pitchFamily="18" charset="0"/>
              </a:rPr>
              <a:t>“BAİBÜ </a:t>
            </a:r>
            <a:r>
              <a:rPr lang="en-GB" sz="1800" dirty="0" err="1">
                <a:effectLst/>
                <a:latin typeface="Times New Roman" panose="02020603050405020304" pitchFamily="18" charset="0"/>
                <a:ea typeface="Times New Roman" panose="02020603050405020304" pitchFamily="18" charset="0"/>
              </a:rPr>
              <a:t>Isı</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Merkezi</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Su</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Kuyuları</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Diş</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Hekimliği</a:t>
            </a:r>
            <a:r>
              <a:rPr lang="en-GB" sz="1800" dirty="0">
                <a:effectLst/>
                <a:latin typeface="Times New Roman" panose="02020603050405020304" pitchFamily="18" charset="0"/>
                <a:ea typeface="Times New Roman" panose="02020603050405020304" pitchFamily="18" charset="0"/>
              </a:rPr>
              <a:t> Fak. </a:t>
            </a:r>
            <a:r>
              <a:rPr lang="en-GB" sz="1800" dirty="0" err="1">
                <a:effectLst/>
                <a:latin typeface="Times New Roman" panose="02020603050405020304" pitchFamily="18" charset="0"/>
                <a:ea typeface="Times New Roman" panose="02020603050405020304" pitchFamily="18" charset="0"/>
              </a:rPr>
              <a:t>Pompa</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Boru</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ve</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Isıtma</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Sistemi</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Bakım</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Onarımı</a:t>
            </a:r>
            <a:r>
              <a:rPr lang="en-GB" sz="1800" dirty="0">
                <a:effectLst/>
                <a:latin typeface="Times New Roman" panose="02020603050405020304" pitchFamily="18" charset="0"/>
                <a:ea typeface="Times New Roman" panose="02020603050405020304" pitchFamily="18" charset="0"/>
              </a:rPr>
              <a:t>” ihalesi </a:t>
            </a:r>
            <a:r>
              <a:rPr lang="en-GB" sz="1800" dirty="0" err="1">
                <a:effectLst/>
                <a:latin typeface="Times New Roman" panose="02020603050405020304" pitchFamily="18" charset="0"/>
                <a:ea typeface="Times New Roman" panose="02020603050405020304" pitchFamily="18" charset="0"/>
              </a:rPr>
              <a:t>yapılmıştır</a:t>
            </a:r>
            <a:r>
              <a:rPr lang="en-GB" sz="1800" dirty="0">
                <a:effectLst/>
                <a:latin typeface="Times New Roman" panose="02020603050405020304" pitchFamily="18" charset="0"/>
                <a:ea typeface="Times New Roman" panose="02020603050405020304" pitchFamily="18" charset="0"/>
              </a:rPr>
              <a:t>.</a:t>
            </a:r>
            <a:endParaRPr lang="tr-TR" sz="1800" dirty="0">
              <a:effectLst/>
              <a:latin typeface="Times New Roman" panose="02020603050405020304" pitchFamily="18" charset="0"/>
              <a:ea typeface="Times New Roman" panose="02020603050405020304" pitchFamily="18" charset="0"/>
            </a:endParaRPr>
          </a:p>
          <a:p>
            <a:pPr marL="0" indent="0" algn="just">
              <a:lnSpc>
                <a:spcPct val="150000"/>
              </a:lnSpc>
              <a:buNone/>
              <a:tabLst>
                <a:tab pos="450215" algn="l"/>
              </a:tabLst>
            </a:pPr>
            <a:r>
              <a:rPr lang="tr-TR" sz="1800" dirty="0">
                <a:effectLst/>
                <a:latin typeface="Times New Roman" panose="02020603050405020304" pitchFamily="18" charset="0"/>
                <a:ea typeface="Times New Roman" panose="02020603050405020304" pitchFamily="18" charset="0"/>
              </a:rPr>
              <a:t>	2022 yılı Yatırım Projelerinden Çeşitli Ünitelerin Etüt Projesi ve Açık Spor Tesisleri Projesinin ödenekleri Eğitim Sektörü Muhtelif İşler Projesine aktarımı yapılmıştır. </a:t>
            </a:r>
          </a:p>
          <a:p>
            <a:pPr marL="0" indent="0" algn="just">
              <a:lnSpc>
                <a:spcPct val="150000"/>
              </a:lnSpc>
              <a:buNone/>
              <a:tabLst>
                <a:tab pos="450215" algn="l"/>
              </a:tabLst>
            </a:pPr>
            <a:r>
              <a:rPr lang="tr-TR" sz="1800" dirty="0">
                <a:effectLst/>
                <a:latin typeface="Times New Roman" panose="02020603050405020304" pitchFamily="18" charset="0"/>
                <a:ea typeface="Times New Roman" panose="02020603050405020304" pitchFamily="18" charset="0"/>
              </a:rPr>
              <a:t>Ayrıca; Üniversitemiz Hukuk Fakültesinin İnşaatının tamamlanarak eğitim öğretime başlaması için yapılması gereken altyapı imalatlarının tamamlanabilmesi için Strateji Bütçe Başkanlığınca 750.000,00 TL Yatırımı Hızlandırma Ödeneği Kampüs Altyapısı Projesine aktarılmıştır. </a:t>
            </a:r>
          </a:p>
          <a:p>
            <a:pPr marL="0" indent="0" algn="just">
              <a:lnSpc>
                <a:spcPct val="150000"/>
              </a:lnSpc>
              <a:buNone/>
              <a:tabLst>
                <a:tab pos="450215" algn="l"/>
              </a:tabLst>
            </a:pPr>
            <a:r>
              <a:rPr lang="tr-TR" sz="1800" dirty="0">
                <a:effectLst/>
                <a:latin typeface="Times New Roman" panose="02020603050405020304" pitchFamily="18" charset="0"/>
                <a:ea typeface="Times New Roman" panose="02020603050405020304" pitchFamily="18" charset="0"/>
              </a:rPr>
              <a:t>Yapı İşleri ve Teknik Daire Başkanlığımız, personelimizin özverili ve gayretli çalışmaları sonucunda 2022 yılı programında olan işleri başarıyla tamamlamıştır.</a:t>
            </a:r>
          </a:p>
          <a:p>
            <a:endParaRPr lang="tr-TR" dirty="0"/>
          </a:p>
        </p:txBody>
      </p:sp>
    </p:spTree>
    <p:extLst>
      <p:ext uri="{BB962C8B-B14F-4D97-AF65-F5344CB8AC3E}">
        <p14:creationId xmlns:p14="http://schemas.microsoft.com/office/powerpoint/2010/main" val="2367810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A562977-3DDD-45F9-B268-0CDE79E80EDE}"/>
              </a:ext>
            </a:extLst>
          </p:cNvPr>
          <p:cNvSpPr>
            <a:spLocks noGrp="1"/>
          </p:cNvSpPr>
          <p:nvPr>
            <p:ph idx="1"/>
          </p:nvPr>
        </p:nvSpPr>
        <p:spPr>
          <a:xfrm>
            <a:off x="782054" y="463216"/>
            <a:ext cx="8392340" cy="6394784"/>
          </a:xfrm>
        </p:spPr>
        <p:txBody>
          <a:bodyPr>
            <a:noAutofit/>
          </a:bodyPr>
          <a:lstStyle/>
          <a:p>
            <a:pPr marL="0" indent="0" algn="just">
              <a:lnSpc>
                <a:spcPct val="150000"/>
              </a:lnSpc>
              <a:buNone/>
            </a:pPr>
            <a:r>
              <a:rPr lang="en-GB" sz="1050" b="1" i="1" dirty="0">
                <a:solidFill>
                  <a:srgbClr val="000000"/>
                </a:solidFill>
                <a:effectLst/>
                <a:latin typeface="Times New Roman" panose="02020603050405020304" pitchFamily="18" charset="0"/>
                <a:ea typeface="Times New Roman" panose="02020603050405020304" pitchFamily="18" charset="0"/>
              </a:rPr>
              <a:t> </a:t>
            </a:r>
            <a:r>
              <a:rPr lang="en-GB" sz="1050" b="1" i="1" u="sng" dirty="0">
                <a:solidFill>
                  <a:srgbClr val="000000"/>
                </a:solidFill>
                <a:effectLst/>
                <a:latin typeface="Times New Roman" panose="02020603050405020304" pitchFamily="18" charset="0"/>
                <a:ea typeface="Times New Roman" panose="02020603050405020304" pitchFamily="18" charset="0"/>
              </a:rPr>
              <a:t>BAİBÜ </a:t>
            </a:r>
            <a:r>
              <a:rPr lang="en-GB" sz="1050" b="1" i="1" u="sng" dirty="0" err="1">
                <a:solidFill>
                  <a:srgbClr val="000000"/>
                </a:solidFill>
                <a:effectLst/>
                <a:latin typeface="Times New Roman" panose="02020603050405020304" pitchFamily="18" charset="0"/>
                <a:ea typeface="Times New Roman" panose="02020603050405020304" pitchFamily="18" charset="0"/>
              </a:rPr>
              <a:t>Asansör</a:t>
            </a:r>
            <a:r>
              <a:rPr lang="en-GB" sz="1050" b="1" i="1" u="sng" dirty="0">
                <a:solidFill>
                  <a:srgbClr val="000000"/>
                </a:solidFill>
                <a:effectLst/>
                <a:latin typeface="Times New Roman" panose="02020603050405020304" pitchFamily="18" charset="0"/>
                <a:ea typeface="Times New Roman" panose="02020603050405020304" pitchFamily="18" charset="0"/>
              </a:rPr>
              <a:t> </a:t>
            </a:r>
            <a:r>
              <a:rPr lang="en-GB" sz="1050" b="1" i="1" u="sng" dirty="0" err="1">
                <a:solidFill>
                  <a:srgbClr val="000000"/>
                </a:solidFill>
                <a:effectLst/>
                <a:latin typeface="Times New Roman" panose="02020603050405020304" pitchFamily="18" charset="0"/>
                <a:ea typeface="Times New Roman" panose="02020603050405020304" pitchFamily="18" charset="0"/>
              </a:rPr>
              <a:t>Periyodik</a:t>
            </a:r>
            <a:r>
              <a:rPr lang="en-GB" sz="1050" b="1" i="1" u="sng" dirty="0">
                <a:solidFill>
                  <a:srgbClr val="000000"/>
                </a:solidFill>
                <a:effectLst/>
                <a:latin typeface="Times New Roman" panose="02020603050405020304" pitchFamily="18" charset="0"/>
                <a:ea typeface="Times New Roman" panose="02020603050405020304" pitchFamily="18" charset="0"/>
              </a:rPr>
              <a:t> </a:t>
            </a:r>
            <a:r>
              <a:rPr lang="en-GB" sz="1050" b="1" i="1" u="sng" dirty="0" err="1">
                <a:solidFill>
                  <a:srgbClr val="000000"/>
                </a:solidFill>
                <a:effectLst/>
                <a:latin typeface="Times New Roman" panose="02020603050405020304" pitchFamily="18" charset="0"/>
                <a:ea typeface="Times New Roman" panose="02020603050405020304" pitchFamily="18" charset="0"/>
              </a:rPr>
              <a:t>Bakım</a:t>
            </a:r>
            <a:r>
              <a:rPr lang="en-GB" sz="1050" b="1" i="1" u="sng" dirty="0">
                <a:solidFill>
                  <a:srgbClr val="000000"/>
                </a:solidFill>
                <a:effectLst/>
                <a:latin typeface="Times New Roman" panose="02020603050405020304" pitchFamily="18" charset="0"/>
                <a:ea typeface="Times New Roman" panose="02020603050405020304" pitchFamily="18" charset="0"/>
              </a:rPr>
              <a:t> 2022 İhalesi</a:t>
            </a:r>
            <a:endParaRPr lang="tr-TR" sz="1050" dirty="0">
              <a:effectLst/>
              <a:latin typeface="Times New Roman" panose="02020603050405020304" pitchFamily="18" charset="0"/>
              <a:ea typeface="Times New Roman" panose="02020603050405020304" pitchFamily="18" charset="0"/>
            </a:endParaRPr>
          </a:p>
          <a:p>
            <a:pPr marL="0" indent="0" algn="just">
              <a:lnSpc>
                <a:spcPct val="150000"/>
              </a:lnSpc>
              <a:buNone/>
            </a:pPr>
            <a:r>
              <a:rPr lang="en-GB" sz="1050" dirty="0">
                <a:solidFill>
                  <a:srgbClr val="000000"/>
                </a:solidFill>
                <a:effectLst/>
                <a:latin typeface="Times New Roman" panose="02020603050405020304" pitchFamily="18" charset="0"/>
                <a:ea typeface="Times New Roman" panose="02020603050405020304" pitchFamily="18" charset="0"/>
              </a:rPr>
              <a:t>          2021 </a:t>
            </a:r>
            <a:r>
              <a:rPr lang="en-GB" sz="1050" dirty="0" err="1">
                <a:solidFill>
                  <a:srgbClr val="000000"/>
                </a:solidFill>
                <a:effectLst/>
                <a:latin typeface="Times New Roman" panose="02020603050405020304" pitchFamily="18" charset="0"/>
                <a:ea typeface="Times New Roman" panose="02020603050405020304" pitchFamily="18" charset="0"/>
              </a:rPr>
              <a:t>mali</a:t>
            </a:r>
            <a:r>
              <a:rPr lang="en-GB" sz="1050" dirty="0">
                <a:solidFill>
                  <a:srgbClr val="000000"/>
                </a:solidFill>
                <a:effectLst/>
                <a:latin typeface="Times New Roman" panose="02020603050405020304" pitchFamily="18" charset="0"/>
                <a:ea typeface="Times New Roman" panose="02020603050405020304" pitchFamily="18" charset="0"/>
              </a:rPr>
              <a:t> </a:t>
            </a:r>
            <a:r>
              <a:rPr lang="en-GB" sz="1050" dirty="0" err="1">
                <a:solidFill>
                  <a:srgbClr val="000000"/>
                </a:solidFill>
                <a:effectLst/>
                <a:latin typeface="Times New Roman" panose="02020603050405020304" pitchFamily="18" charset="0"/>
                <a:ea typeface="Times New Roman" panose="02020603050405020304" pitchFamily="18" charset="0"/>
              </a:rPr>
              <a:t>yılında</a:t>
            </a:r>
            <a:r>
              <a:rPr lang="en-GB" sz="1050" dirty="0">
                <a:solidFill>
                  <a:srgbClr val="000000"/>
                </a:solidFill>
                <a:effectLst/>
                <a:latin typeface="Times New Roman" panose="02020603050405020304" pitchFamily="18" charset="0"/>
                <a:ea typeface="Times New Roman" panose="02020603050405020304" pitchFamily="18" charset="0"/>
              </a:rPr>
              <a:t> 26.11.2021 </a:t>
            </a:r>
            <a:r>
              <a:rPr lang="en-GB" sz="1050" dirty="0" err="1">
                <a:solidFill>
                  <a:srgbClr val="000000"/>
                </a:solidFill>
                <a:effectLst/>
                <a:latin typeface="Times New Roman" panose="02020603050405020304" pitchFamily="18" charset="0"/>
                <a:ea typeface="Times New Roman" panose="02020603050405020304" pitchFamily="18" charset="0"/>
              </a:rPr>
              <a:t>tarihinde</a:t>
            </a:r>
            <a:r>
              <a:rPr lang="en-GB" sz="1050" dirty="0">
                <a:solidFill>
                  <a:srgbClr val="000000"/>
                </a:solidFill>
                <a:effectLst/>
                <a:latin typeface="Times New Roman" panose="02020603050405020304" pitchFamily="18" charset="0"/>
                <a:ea typeface="Times New Roman" panose="02020603050405020304" pitchFamily="18" charset="0"/>
              </a:rPr>
              <a:t> “BAİBÜ </a:t>
            </a:r>
            <a:r>
              <a:rPr lang="en-GB" sz="1050" dirty="0" err="1">
                <a:solidFill>
                  <a:srgbClr val="000000"/>
                </a:solidFill>
                <a:effectLst/>
                <a:latin typeface="Times New Roman" panose="02020603050405020304" pitchFamily="18" charset="0"/>
                <a:ea typeface="Times New Roman" panose="02020603050405020304" pitchFamily="18" charset="0"/>
              </a:rPr>
              <a:t>Asansör</a:t>
            </a:r>
            <a:r>
              <a:rPr lang="en-GB" sz="1050" dirty="0">
                <a:solidFill>
                  <a:srgbClr val="000000"/>
                </a:solidFill>
                <a:effectLst/>
                <a:latin typeface="Times New Roman" panose="02020603050405020304" pitchFamily="18" charset="0"/>
                <a:ea typeface="Times New Roman" panose="02020603050405020304" pitchFamily="18" charset="0"/>
              </a:rPr>
              <a:t> </a:t>
            </a:r>
            <a:r>
              <a:rPr lang="en-GB" sz="1050" dirty="0" err="1">
                <a:solidFill>
                  <a:srgbClr val="000000"/>
                </a:solidFill>
                <a:effectLst/>
                <a:latin typeface="Times New Roman" panose="02020603050405020304" pitchFamily="18" charset="0"/>
                <a:ea typeface="Times New Roman" panose="02020603050405020304" pitchFamily="18" charset="0"/>
              </a:rPr>
              <a:t>Periyodik</a:t>
            </a:r>
            <a:r>
              <a:rPr lang="en-GB" sz="1050" dirty="0">
                <a:solidFill>
                  <a:srgbClr val="000000"/>
                </a:solidFill>
                <a:effectLst/>
                <a:latin typeface="Times New Roman" panose="02020603050405020304" pitchFamily="18" charset="0"/>
                <a:ea typeface="Times New Roman" panose="02020603050405020304" pitchFamily="18" charset="0"/>
              </a:rPr>
              <a:t> </a:t>
            </a:r>
            <a:r>
              <a:rPr lang="en-GB" sz="1050" dirty="0" err="1">
                <a:solidFill>
                  <a:srgbClr val="000000"/>
                </a:solidFill>
                <a:effectLst/>
                <a:latin typeface="Times New Roman" panose="02020603050405020304" pitchFamily="18" charset="0"/>
                <a:ea typeface="Times New Roman" panose="02020603050405020304" pitchFamily="18" charset="0"/>
              </a:rPr>
              <a:t>Bakım</a:t>
            </a:r>
            <a:r>
              <a:rPr lang="en-GB" sz="1050" dirty="0">
                <a:solidFill>
                  <a:srgbClr val="000000"/>
                </a:solidFill>
                <a:effectLst/>
                <a:latin typeface="Times New Roman" panose="02020603050405020304" pitchFamily="18" charset="0"/>
                <a:ea typeface="Times New Roman" panose="02020603050405020304" pitchFamily="18" charset="0"/>
              </a:rPr>
              <a:t> 2022” </a:t>
            </a:r>
            <a:r>
              <a:rPr lang="en-GB" sz="1050" dirty="0" err="1">
                <a:solidFill>
                  <a:srgbClr val="000000"/>
                </a:solidFill>
                <a:effectLst/>
                <a:latin typeface="Times New Roman" panose="02020603050405020304" pitchFamily="18" charset="0"/>
                <a:ea typeface="Times New Roman" panose="02020603050405020304" pitchFamily="18" charset="0"/>
              </a:rPr>
              <a:t>yapılmıştır</a:t>
            </a:r>
            <a:r>
              <a:rPr lang="en-GB" sz="1050" dirty="0">
                <a:solidFill>
                  <a:srgbClr val="000000"/>
                </a:solidFill>
                <a:effectLst/>
                <a:latin typeface="Times New Roman" panose="02020603050405020304" pitchFamily="18" charset="0"/>
                <a:ea typeface="Times New Roman" panose="02020603050405020304" pitchFamily="18" charset="0"/>
              </a:rPr>
              <a:t>. 4734 </a:t>
            </a:r>
            <a:r>
              <a:rPr lang="en-GB" sz="1050" dirty="0" err="1">
                <a:solidFill>
                  <a:srgbClr val="000000"/>
                </a:solidFill>
                <a:effectLst/>
                <a:latin typeface="Times New Roman" panose="02020603050405020304" pitchFamily="18" charset="0"/>
                <a:ea typeface="Times New Roman" panose="02020603050405020304" pitchFamily="18" charset="0"/>
              </a:rPr>
              <a:t>Sayılı</a:t>
            </a:r>
            <a:r>
              <a:rPr lang="en-GB" sz="1050" dirty="0">
                <a:solidFill>
                  <a:srgbClr val="000000"/>
                </a:solidFill>
                <a:effectLst/>
                <a:latin typeface="Times New Roman" panose="02020603050405020304" pitchFamily="18" charset="0"/>
                <a:ea typeface="Times New Roman" panose="02020603050405020304" pitchFamily="18" charset="0"/>
              </a:rPr>
              <a:t> </a:t>
            </a:r>
            <a:r>
              <a:rPr lang="en-GB" sz="1050" dirty="0" err="1">
                <a:solidFill>
                  <a:srgbClr val="000000"/>
                </a:solidFill>
                <a:effectLst/>
                <a:latin typeface="Times New Roman" panose="02020603050405020304" pitchFamily="18" charset="0"/>
                <a:ea typeface="Times New Roman" panose="02020603050405020304" pitchFamily="18" charset="0"/>
              </a:rPr>
              <a:t>Kamu</a:t>
            </a:r>
            <a:r>
              <a:rPr lang="en-GB" sz="1050" dirty="0">
                <a:solidFill>
                  <a:srgbClr val="000000"/>
                </a:solidFill>
                <a:effectLst/>
                <a:latin typeface="Times New Roman" panose="02020603050405020304" pitchFamily="18" charset="0"/>
                <a:ea typeface="Times New Roman" panose="02020603050405020304" pitchFamily="18" charset="0"/>
              </a:rPr>
              <a:t> </a:t>
            </a:r>
            <a:r>
              <a:rPr lang="en-GB" sz="1050" dirty="0" err="1">
                <a:solidFill>
                  <a:srgbClr val="000000"/>
                </a:solidFill>
                <a:effectLst/>
                <a:latin typeface="Times New Roman" panose="02020603050405020304" pitchFamily="18" charset="0"/>
                <a:ea typeface="Times New Roman" panose="02020603050405020304" pitchFamily="18" charset="0"/>
              </a:rPr>
              <a:t>İhale</a:t>
            </a:r>
            <a:r>
              <a:rPr lang="en-GB" sz="1050" dirty="0">
                <a:solidFill>
                  <a:srgbClr val="000000"/>
                </a:solidFill>
                <a:effectLst/>
                <a:latin typeface="Times New Roman" panose="02020603050405020304" pitchFamily="18" charset="0"/>
                <a:ea typeface="Times New Roman" panose="02020603050405020304" pitchFamily="18" charset="0"/>
              </a:rPr>
              <a:t> </a:t>
            </a:r>
            <a:r>
              <a:rPr lang="en-GB" sz="1050" dirty="0" err="1">
                <a:solidFill>
                  <a:srgbClr val="000000"/>
                </a:solidFill>
                <a:effectLst/>
                <a:latin typeface="Times New Roman" panose="02020603050405020304" pitchFamily="18" charset="0"/>
                <a:ea typeface="Times New Roman" panose="02020603050405020304" pitchFamily="18" charset="0"/>
              </a:rPr>
              <a:t>Kanununa</a:t>
            </a:r>
            <a:r>
              <a:rPr lang="en-GB" sz="1050" dirty="0">
                <a:solidFill>
                  <a:srgbClr val="000000"/>
                </a:solidFill>
                <a:effectLst/>
                <a:latin typeface="Times New Roman" panose="02020603050405020304" pitchFamily="18" charset="0"/>
                <a:ea typeface="Times New Roman" panose="02020603050405020304" pitchFamily="18" charset="0"/>
              </a:rPr>
              <a:t> </a:t>
            </a:r>
            <a:r>
              <a:rPr lang="en-GB" sz="1050" dirty="0" err="1">
                <a:solidFill>
                  <a:srgbClr val="000000"/>
                </a:solidFill>
                <a:effectLst/>
                <a:latin typeface="Times New Roman" panose="02020603050405020304" pitchFamily="18" charset="0"/>
                <a:ea typeface="Times New Roman" panose="02020603050405020304" pitchFamily="18" charset="0"/>
              </a:rPr>
              <a:t>göre</a:t>
            </a:r>
            <a:r>
              <a:rPr lang="en-GB" sz="1050" dirty="0">
                <a:solidFill>
                  <a:srgbClr val="000000"/>
                </a:solidFill>
                <a:effectLst/>
                <a:latin typeface="Times New Roman" panose="02020603050405020304" pitchFamily="18" charset="0"/>
                <a:ea typeface="Times New Roman" panose="02020603050405020304" pitchFamily="18" charset="0"/>
              </a:rPr>
              <a:t> </a:t>
            </a:r>
            <a:r>
              <a:rPr lang="en-GB" sz="1050" dirty="0" err="1">
                <a:solidFill>
                  <a:srgbClr val="000000"/>
                </a:solidFill>
                <a:effectLst/>
                <a:latin typeface="Times New Roman" panose="02020603050405020304" pitchFamily="18" charset="0"/>
                <a:ea typeface="Times New Roman" panose="02020603050405020304" pitchFamily="18" charset="0"/>
              </a:rPr>
              <a:t>açık</a:t>
            </a:r>
            <a:r>
              <a:rPr lang="en-GB" sz="1050" dirty="0">
                <a:solidFill>
                  <a:srgbClr val="000000"/>
                </a:solidFill>
                <a:effectLst/>
                <a:latin typeface="Times New Roman" panose="02020603050405020304" pitchFamily="18" charset="0"/>
                <a:ea typeface="Times New Roman" panose="02020603050405020304" pitchFamily="18" charset="0"/>
              </a:rPr>
              <a:t> </a:t>
            </a:r>
            <a:r>
              <a:rPr lang="en-GB" sz="1050" dirty="0" err="1">
                <a:solidFill>
                  <a:srgbClr val="000000"/>
                </a:solidFill>
                <a:effectLst/>
                <a:latin typeface="Times New Roman" panose="02020603050405020304" pitchFamily="18" charset="0"/>
                <a:ea typeface="Times New Roman" panose="02020603050405020304" pitchFamily="18" charset="0"/>
              </a:rPr>
              <a:t>ihale</a:t>
            </a:r>
            <a:r>
              <a:rPr lang="en-GB" sz="1050" dirty="0">
                <a:solidFill>
                  <a:srgbClr val="000000"/>
                </a:solidFill>
                <a:effectLst/>
                <a:latin typeface="Times New Roman" panose="02020603050405020304" pitchFamily="18" charset="0"/>
                <a:ea typeface="Times New Roman" panose="02020603050405020304" pitchFamily="18" charset="0"/>
              </a:rPr>
              <a:t> </a:t>
            </a:r>
            <a:r>
              <a:rPr lang="en-GB" sz="1050" dirty="0" err="1">
                <a:solidFill>
                  <a:srgbClr val="000000"/>
                </a:solidFill>
                <a:effectLst/>
                <a:latin typeface="Times New Roman" panose="02020603050405020304" pitchFamily="18" charset="0"/>
                <a:ea typeface="Times New Roman" panose="02020603050405020304" pitchFamily="18" charset="0"/>
              </a:rPr>
              <a:t>usulü</a:t>
            </a:r>
            <a:r>
              <a:rPr lang="en-GB" sz="1050" dirty="0">
                <a:solidFill>
                  <a:srgbClr val="000000"/>
                </a:solidFill>
                <a:effectLst/>
                <a:latin typeface="Times New Roman" panose="02020603050405020304" pitchFamily="18" charset="0"/>
                <a:ea typeface="Times New Roman" panose="02020603050405020304" pitchFamily="18" charset="0"/>
              </a:rPr>
              <a:t> Bozkurt </a:t>
            </a:r>
            <a:r>
              <a:rPr lang="en-GB" sz="1050" dirty="0" err="1">
                <a:solidFill>
                  <a:srgbClr val="000000"/>
                </a:solidFill>
                <a:effectLst/>
                <a:latin typeface="Times New Roman" panose="02020603050405020304" pitchFamily="18" charset="0"/>
                <a:ea typeface="Times New Roman" panose="02020603050405020304" pitchFamily="18" charset="0"/>
              </a:rPr>
              <a:t>Asansör</a:t>
            </a:r>
            <a:r>
              <a:rPr lang="en-GB" sz="1050" dirty="0">
                <a:solidFill>
                  <a:srgbClr val="000000"/>
                </a:solidFill>
                <a:effectLst/>
                <a:latin typeface="Times New Roman" panose="02020603050405020304" pitchFamily="18" charset="0"/>
                <a:ea typeface="Times New Roman" panose="02020603050405020304" pitchFamily="18" charset="0"/>
              </a:rPr>
              <a:t> </a:t>
            </a:r>
            <a:r>
              <a:rPr lang="en-GB" sz="1050" dirty="0" err="1">
                <a:solidFill>
                  <a:srgbClr val="000000"/>
                </a:solidFill>
                <a:effectLst/>
                <a:latin typeface="Times New Roman" panose="02020603050405020304" pitchFamily="18" charset="0"/>
                <a:ea typeface="Times New Roman" panose="02020603050405020304" pitchFamily="18" charset="0"/>
              </a:rPr>
              <a:t>Elektr</a:t>
            </a:r>
            <a:r>
              <a:rPr lang="en-GB" sz="1050" dirty="0">
                <a:solidFill>
                  <a:srgbClr val="000000"/>
                </a:solidFill>
                <a:effectLst/>
                <a:latin typeface="Times New Roman" panose="02020603050405020304" pitchFamily="18" charset="0"/>
                <a:ea typeface="Times New Roman" panose="02020603050405020304" pitchFamily="18" charset="0"/>
              </a:rPr>
              <a:t>. </a:t>
            </a:r>
            <a:r>
              <a:rPr lang="en-GB" sz="1050" dirty="0" err="1">
                <a:solidFill>
                  <a:srgbClr val="000000"/>
                </a:solidFill>
                <a:effectLst/>
                <a:latin typeface="Times New Roman" panose="02020603050405020304" pitchFamily="18" charset="0"/>
                <a:ea typeface="Times New Roman" panose="02020603050405020304" pitchFamily="18" charset="0"/>
              </a:rPr>
              <a:t>İnş</a:t>
            </a:r>
            <a:r>
              <a:rPr lang="en-GB" sz="1050" dirty="0">
                <a:solidFill>
                  <a:srgbClr val="000000"/>
                </a:solidFill>
                <a:effectLst/>
                <a:latin typeface="Times New Roman" panose="02020603050405020304" pitchFamily="18" charset="0"/>
                <a:ea typeface="Times New Roman" panose="02020603050405020304" pitchFamily="18" charset="0"/>
              </a:rPr>
              <a:t>. Gida </a:t>
            </a:r>
            <a:r>
              <a:rPr lang="en-GB" sz="1050" dirty="0" err="1">
                <a:solidFill>
                  <a:srgbClr val="000000"/>
                </a:solidFill>
                <a:effectLst/>
                <a:latin typeface="Times New Roman" panose="02020603050405020304" pitchFamily="18" charset="0"/>
                <a:ea typeface="Times New Roman" panose="02020603050405020304" pitchFamily="18" charset="0"/>
              </a:rPr>
              <a:t>İml</a:t>
            </a:r>
            <a:r>
              <a:rPr lang="en-GB" sz="1050" dirty="0">
                <a:solidFill>
                  <a:srgbClr val="000000"/>
                </a:solidFill>
                <a:effectLst/>
                <a:latin typeface="Times New Roman" panose="02020603050405020304" pitchFamily="18" charset="0"/>
                <a:ea typeface="Times New Roman" panose="02020603050405020304" pitchFamily="18" charset="0"/>
              </a:rPr>
              <a:t>. San. </a:t>
            </a:r>
            <a:r>
              <a:rPr lang="en-GB" sz="1050" dirty="0" err="1">
                <a:solidFill>
                  <a:srgbClr val="000000"/>
                </a:solidFill>
                <a:effectLst/>
                <a:latin typeface="Times New Roman" panose="02020603050405020304" pitchFamily="18" charset="0"/>
                <a:ea typeface="Times New Roman" panose="02020603050405020304" pitchFamily="18" charset="0"/>
              </a:rPr>
              <a:t>Ve</a:t>
            </a:r>
            <a:r>
              <a:rPr lang="en-GB" sz="1050" dirty="0">
                <a:solidFill>
                  <a:srgbClr val="000000"/>
                </a:solidFill>
                <a:effectLst/>
                <a:latin typeface="Times New Roman" panose="02020603050405020304" pitchFamily="18" charset="0"/>
                <a:ea typeface="Times New Roman" panose="02020603050405020304" pitchFamily="18" charset="0"/>
              </a:rPr>
              <a:t> Tic. </a:t>
            </a:r>
            <a:r>
              <a:rPr lang="en-GB" sz="1050" dirty="0" err="1">
                <a:solidFill>
                  <a:srgbClr val="000000"/>
                </a:solidFill>
                <a:effectLst/>
                <a:latin typeface="Times New Roman" panose="02020603050405020304" pitchFamily="18" charset="0"/>
                <a:ea typeface="Times New Roman" panose="02020603050405020304" pitchFamily="18" charset="0"/>
              </a:rPr>
              <a:t>Ltd.Şti</a:t>
            </a:r>
            <a:r>
              <a:rPr lang="en-GB" sz="1050" dirty="0">
                <a:solidFill>
                  <a:srgbClr val="000000"/>
                </a:solidFill>
                <a:effectLst/>
                <a:latin typeface="Times New Roman" panose="02020603050405020304" pitchFamily="18" charset="0"/>
                <a:ea typeface="Times New Roman" panose="02020603050405020304" pitchFamily="18" charset="0"/>
              </a:rPr>
              <a:t>. </a:t>
            </a:r>
            <a:r>
              <a:rPr lang="en-GB" sz="1050" dirty="0" err="1">
                <a:solidFill>
                  <a:srgbClr val="000000"/>
                </a:solidFill>
                <a:effectLst/>
                <a:latin typeface="Times New Roman" panose="02020603050405020304" pitchFamily="18" charset="0"/>
                <a:ea typeface="Times New Roman" panose="02020603050405020304" pitchFamily="18" charset="0"/>
              </a:rPr>
              <a:t>ile</a:t>
            </a:r>
            <a:r>
              <a:rPr lang="en-GB" sz="1050" dirty="0">
                <a:solidFill>
                  <a:srgbClr val="000000"/>
                </a:solidFill>
                <a:effectLst/>
                <a:latin typeface="Times New Roman" panose="02020603050405020304" pitchFamily="18" charset="0"/>
                <a:ea typeface="Times New Roman" panose="02020603050405020304" pitchFamily="18" charset="0"/>
              </a:rPr>
              <a:t> </a:t>
            </a:r>
            <a:r>
              <a:rPr lang="tr-TR" sz="1050" dirty="0">
                <a:solidFill>
                  <a:srgbClr val="000000"/>
                </a:solidFill>
                <a:effectLst/>
                <a:latin typeface="Times New Roman" panose="02020603050405020304" pitchFamily="18" charset="0"/>
                <a:ea typeface="Times New Roman" panose="02020603050405020304" pitchFamily="18" charset="0"/>
              </a:rPr>
              <a:t>188.400,00 TL (KDV Hariç) sözleşme bedelinde 23.12.2021 tarihli sözleşme imzalanarak 01.01.2022 tarihinde yer teslimi yapılmıştır. </a:t>
            </a:r>
            <a:endParaRPr lang="tr-TR" sz="1050" dirty="0">
              <a:effectLst/>
              <a:latin typeface="Times New Roman" panose="02020603050405020304" pitchFamily="18" charset="0"/>
              <a:ea typeface="Times New Roman" panose="02020603050405020304" pitchFamily="18" charset="0"/>
            </a:endParaRPr>
          </a:p>
          <a:p>
            <a:pPr marL="0" indent="0" algn="just">
              <a:lnSpc>
                <a:spcPct val="150000"/>
              </a:lnSpc>
              <a:buNone/>
            </a:pPr>
            <a:r>
              <a:rPr lang="en-GB" sz="1050" dirty="0">
                <a:solidFill>
                  <a:srgbClr val="000000"/>
                </a:solidFill>
                <a:effectLst/>
                <a:latin typeface="Times New Roman" panose="02020603050405020304" pitchFamily="18" charset="0"/>
                <a:ea typeface="Times New Roman" panose="02020603050405020304" pitchFamily="18" charset="0"/>
              </a:rPr>
              <a:t>            </a:t>
            </a:r>
            <a:r>
              <a:rPr lang="en-GB" sz="1050" b="1" i="1" u="sng" dirty="0" err="1">
                <a:solidFill>
                  <a:srgbClr val="000000"/>
                </a:solidFill>
                <a:effectLst/>
                <a:latin typeface="Times New Roman" panose="02020603050405020304" pitchFamily="18" charset="0"/>
                <a:ea typeface="Times New Roman" panose="02020603050405020304" pitchFamily="18" charset="0"/>
              </a:rPr>
              <a:t>İhale</a:t>
            </a:r>
            <a:r>
              <a:rPr lang="en-GB" sz="1050" b="1" i="1" u="sng" dirty="0">
                <a:solidFill>
                  <a:srgbClr val="000000"/>
                </a:solidFill>
                <a:effectLst/>
                <a:latin typeface="Times New Roman" panose="02020603050405020304" pitchFamily="18" charset="0"/>
                <a:ea typeface="Times New Roman" panose="02020603050405020304" pitchFamily="18" charset="0"/>
              </a:rPr>
              <a:t> </a:t>
            </a:r>
            <a:r>
              <a:rPr lang="en-GB" sz="1050" b="1" i="1" u="sng" dirty="0" err="1">
                <a:solidFill>
                  <a:srgbClr val="000000"/>
                </a:solidFill>
                <a:effectLst/>
                <a:latin typeface="Times New Roman" panose="02020603050405020304" pitchFamily="18" charset="0"/>
                <a:ea typeface="Times New Roman" panose="02020603050405020304" pitchFamily="18" charset="0"/>
              </a:rPr>
              <a:t>kapsamında</a:t>
            </a:r>
            <a:r>
              <a:rPr lang="en-GB" sz="1050" b="1" i="1" u="sng" dirty="0">
                <a:solidFill>
                  <a:srgbClr val="000000"/>
                </a:solidFill>
                <a:effectLst/>
                <a:latin typeface="Times New Roman" panose="02020603050405020304" pitchFamily="18" charset="0"/>
                <a:ea typeface="Times New Roman" panose="02020603050405020304" pitchFamily="18" charset="0"/>
              </a:rPr>
              <a:t>;</a:t>
            </a:r>
            <a:endParaRPr lang="tr-TR" sz="1050" dirty="0">
              <a:effectLst/>
              <a:latin typeface="Times New Roman" panose="02020603050405020304" pitchFamily="18" charset="0"/>
              <a:ea typeface="Times New Roman" panose="02020603050405020304" pitchFamily="18" charset="0"/>
            </a:endParaRPr>
          </a:p>
          <a:p>
            <a:pPr marL="0" indent="0" algn="just">
              <a:lnSpc>
                <a:spcPct val="150000"/>
              </a:lnSpc>
              <a:buNone/>
            </a:pPr>
            <a:r>
              <a:rPr lang="en-GB" sz="1050" dirty="0">
                <a:effectLst/>
                <a:latin typeface="Times New Roman" panose="02020603050405020304" pitchFamily="18" charset="0"/>
                <a:ea typeface="Times New Roman" panose="02020603050405020304" pitchFamily="18" charset="0"/>
              </a:rPr>
              <a:t>            34 </a:t>
            </a:r>
            <a:r>
              <a:rPr lang="en-GB" sz="1050" dirty="0" err="1">
                <a:effectLst/>
                <a:latin typeface="Times New Roman" panose="02020603050405020304" pitchFamily="18" charset="0"/>
                <a:ea typeface="Times New Roman" panose="02020603050405020304" pitchFamily="18" charset="0"/>
              </a:rPr>
              <a:t>Adet</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Asansörün</a:t>
            </a:r>
            <a:r>
              <a:rPr lang="en-GB" sz="1050" dirty="0">
                <a:effectLst/>
                <a:latin typeface="Times New Roman" panose="02020603050405020304" pitchFamily="18" charset="0"/>
                <a:ea typeface="Times New Roman" panose="02020603050405020304" pitchFamily="18" charset="0"/>
              </a:rPr>
              <a:t> 12 Ay </a:t>
            </a:r>
            <a:r>
              <a:rPr lang="en-GB" sz="1050" dirty="0" err="1">
                <a:effectLst/>
                <a:latin typeface="Times New Roman" panose="02020603050405020304" pitchFamily="18" charset="0"/>
                <a:ea typeface="Times New Roman" panose="02020603050405020304" pitchFamily="18" charset="0"/>
              </a:rPr>
              <a:t>süre</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ile</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periyodik</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bakımlarının</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yapılması</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ve</a:t>
            </a:r>
            <a:r>
              <a:rPr lang="en-GB" sz="1050" dirty="0">
                <a:effectLst/>
                <a:latin typeface="Times New Roman" panose="02020603050405020304" pitchFamily="18" charset="0"/>
                <a:ea typeface="Times New Roman" panose="02020603050405020304" pitchFamily="18" charset="0"/>
              </a:rPr>
              <a:t> 45 </a:t>
            </a:r>
            <a:r>
              <a:rPr lang="en-GB" sz="1050" dirty="0" err="1">
                <a:effectLst/>
                <a:latin typeface="Times New Roman" panose="02020603050405020304" pitchFamily="18" charset="0"/>
                <a:ea typeface="Times New Roman" panose="02020603050405020304" pitchFamily="18" charset="0"/>
              </a:rPr>
              <a:t>adet</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asansörün</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mavi</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etiket</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dönüşümlerinin</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yapılması</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ve</a:t>
            </a:r>
            <a:r>
              <a:rPr lang="en-GB" sz="1050" dirty="0">
                <a:effectLst/>
                <a:latin typeface="Times New Roman" panose="02020603050405020304" pitchFamily="18" charset="0"/>
                <a:ea typeface="Times New Roman" panose="02020603050405020304" pitchFamily="18" charset="0"/>
              </a:rPr>
              <a:t> 3 </a:t>
            </a:r>
            <a:r>
              <a:rPr lang="en-GB" sz="1050" dirty="0" err="1">
                <a:effectLst/>
                <a:latin typeface="Times New Roman" panose="02020603050405020304" pitchFamily="18" charset="0"/>
                <a:ea typeface="Times New Roman" panose="02020603050405020304" pitchFamily="18" charset="0"/>
              </a:rPr>
              <a:t>adet</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asansörün</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revizyonunun</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yapılması</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gerçekleştirilmiştir</a:t>
            </a:r>
            <a:r>
              <a:rPr lang="en-GB" sz="1050" dirty="0">
                <a:effectLst/>
                <a:latin typeface="Times New Roman" panose="02020603050405020304" pitchFamily="18" charset="0"/>
                <a:ea typeface="Times New Roman" panose="02020603050405020304" pitchFamily="18" charset="0"/>
              </a:rPr>
              <a:t>.          BAİBÜ </a:t>
            </a:r>
            <a:r>
              <a:rPr lang="en-GB" sz="1050" dirty="0" err="1">
                <a:effectLst/>
                <a:latin typeface="Times New Roman" panose="02020603050405020304" pitchFamily="18" charset="0"/>
                <a:ea typeface="Times New Roman" panose="02020603050405020304" pitchFamily="18" charset="0"/>
              </a:rPr>
              <a:t>Asansör</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Periyodik</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Bakım</a:t>
            </a:r>
            <a:r>
              <a:rPr lang="en-GB" sz="1050" dirty="0">
                <a:effectLst/>
                <a:latin typeface="Times New Roman" panose="02020603050405020304" pitchFamily="18" charset="0"/>
                <a:ea typeface="Times New Roman" panose="02020603050405020304" pitchFamily="18" charset="0"/>
              </a:rPr>
              <a:t> 2022 ihalesi </a:t>
            </a:r>
            <a:r>
              <a:rPr lang="en-GB" sz="1050" dirty="0" err="1">
                <a:effectLst/>
                <a:latin typeface="Times New Roman" panose="02020603050405020304" pitchFamily="18" charset="0"/>
                <a:ea typeface="Times New Roman" panose="02020603050405020304" pitchFamily="18" charset="0"/>
              </a:rPr>
              <a:t>kapsamında</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Eğitim</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Büyük</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Onarım</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projesinden</a:t>
            </a:r>
            <a:r>
              <a:rPr lang="en-GB" sz="1050" dirty="0">
                <a:effectLst/>
                <a:latin typeface="Times New Roman" panose="02020603050405020304" pitchFamily="18" charset="0"/>
                <a:ea typeface="Times New Roman" panose="02020603050405020304" pitchFamily="18" charset="0"/>
              </a:rPr>
              <a:t> 107.262,00 TL </a:t>
            </a:r>
            <a:r>
              <a:rPr lang="en-GB" sz="1050" dirty="0" err="1">
                <a:effectLst/>
                <a:latin typeface="Times New Roman" panose="02020603050405020304" pitchFamily="18" charset="0"/>
                <a:ea typeface="Times New Roman" panose="02020603050405020304" pitchFamily="18" charset="0"/>
              </a:rPr>
              <a:t>harcama</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yapılmıştır</a:t>
            </a:r>
            <a:r>
              <a:rPr lang="en-GB" sz="1050" dirty="0">
                <a:effectLst/>
                <a:latin typeface="Times New Roman" panose="02020603050405020304" pitchFamily="18" charset="0"/>
                <a:ea typeface="Times New Roman" panose="02020603050405020304" pitchFamily="18" charset="0"/>
              </a:rPr>
              <a:t>.</a:t>
            </a:r>
            <a:endParaRPr lang="tr-TR" sz="1050" dirty="0">
              <a:effectLst/>
              <a:latin typeface="Times New Roman" panose="02020603050405020304" pitchFamily="18" charset="0"/>
              <a:ea typeface="Times New Roman" panose="02020603050405020304" pitchFamily="18" charset="0"/>
            </a:endParaRPr>
          </a:p>
          <a:p>
            <a:pPr marL="0" indent="0" algn="just">
              <a:lnSpc>
                <a:spcPct val="150000"/>
              </a:lnSpc>
              <a:buNone/>
            </a:pPr>
            <a:r>
              <a:rPr lang="en-GB" sz="1050" dirty="0">
                <a:effectLst/>
                <a:latin typeface="Times New Roman" panose="02020603050405020304" pitchFamily="18" charset="0"/>
                <a:ea typeface="Times New Roman" panose="02020603050405020304" pitchFamily="18" charset="0"/>
              </a:rPr>
              <a:t> </a:t>
            </a:r>
            <a:r>
              <a:rPr lang="en-GB" sz="1050" dirty="0">
                <a:solidFill>
                  <a:srgbClr val="000000"/>
                </a:solidFill>
                <a:effectLst/>
                <a:latin typeface="Times New Roman" panose="02020603050405020304" pitchFamily="18" charset="0"/>
                <a:ea typeface="Times New Roman" panose="02020603050405020304" pitchFamily="18" charset="0"/>
              </a:rPr>
              <a:t>            </a:t>
            </a:r>
            <a:r>
              <a:rPr lang="en-GB" sz="1050" b="1" i="1" u="sng" dirty="0">
                <a:solidFill>
                  <a:srgbClr val="000000"/>
                </a:solidFill>
                <a:effectLst/>
                <a:latin typeface="Times New Roman" panose="02020603050405020304" pitchFamily="18" charset="0"/>
                <a:ea typeface="Times New Roman" panose="02020603050405020304" pitchFamily="18" charset="0"/>
              </a:rPr>
              <a:t>BAİBÜ </a:t>
            </a:r>
            <a:r>
              <a:rPr lang="en-GB" sz="1050" b="1" i="1" u="sng" dirty="0" err="1">
                <a:solidFill>
                  <a:srgbClr val="000000"/>
                </a:solidFill>
                <a:effectLst/>
                <a:latin typeface="Times New Roman" panose="02020603050405020304" pitchFamily="18" charset="0"/>
                <a:ea typeface="Times New Roman" panose="02020603050405020304" pitchFamily="18" charset="0"/>
              </a:rPr>
              <a:t>Çatı</a:t>
            </a:r>
            <a:r>
              <a:rPr lang="en-GB" sz="1050" b="1" i="1" u="sng" dirty="0">
                <a:solidFill>
                  <a:srgbClr val="000000"/>
                </a:solidFill>
                <a:effectLst/>
                <a:latin typeface="Times New Roman" panose="02020603050405020304" pitchFamily="18" charset="0"/>
                <a:ea typeface="Times New Roman" panose="02020603050405020304" pitchFamily="18" charset="0"/>
              </a:rPr>
              <a:t> </a:t>
            </a:r>
            <a:r>
              <a:rPr lang="en-GB" sz="1050" b="1" i="1" u="sng" dirty="0" err="1">
                <a:solidFill>
                  <a:srgbClr val="000000"/>
                </a:solidFill>
                <a:effectLst/>
                <a:latin typeface="Times New Roman" panose="02020603050405020304" pitchFamily="18" charset="0"/>
                <a:ea typeface="Times New Roman" panose="02020603050405020304" pitchFamily="18" charset="0"/>
              </a:rPr>
              <a:t>Bakım-Onarım</a:t>
            </a:r>
            <a:r>
              <a:rPr lang="en-GB" sz="1050" b="1" i="1" u="sng" dirty="0">
                <a:solidFill>
                  <a:srgbClr val="000000"/>
                </a:solidFill>
                <a:effectLst/>
                <a:latin typeface="Times New Roman" panose="02020603050405020304" pitchFamily="18" charset="0"/>
                <a:ea typeface="Times New Roman" panose="02020603050405020304" pitchFamily="18" charset="0"/>
              </a:rPr>
              <a:t> 2022 </a:t>
            </a:r>
            <a:r>
              <a:rPr lang="tr-TR" sz="1050" b="1" i="1" u="sng" dirty="0">
                <a:solidFill>
                  <a:srgbClr val="000000"/>
                </a:solidFill>
                <a:effectLst/>
                <a:latin typeface="Times New Roman" panose="02020603050405020304" pitchFamily="18" charset="0"/>
                <a:ea typeface="Times New Roman" panose="02020603050405020304" pitchFamily="18" charset="0"/>
              </a:rPr>
              <a:t>İhalesi</a:t>
            </a:r>
            <a:endParaRPr lang="tr-TR" sz="1050" dirty="0">
              <a:effectLst/>
              <a:latin typeface="Times New Roman" panose="02020603050405020304" pitchFamily="18" charset="0"/>
              <a:ea typeface="Times New Roman" panose="02020603050405020304" pitchFamily="18" charset="0"/>
            </a:endParaRPr>
          </a:p>
          <a:p>
            <a:pPr marL="0" indent="0" algn="just">
              <a:lnSpc>
                <a:spcPct val="150000"/>
              </a:lnSpc>
              <a:buNone/>
            </a:pPr>
            <a:r>
              <a:rPr lang="en-GB" sz="1050" dirty="0">
                <a:solidFill>
                  <a:srgbClr val="000000"/>
                </a:solidFill>
                <a:effectLst/>
                <a:latin typeface="Times New Roman" panose="02020603050405020304" pitchFamily="18" charset="0"/>
                <a:ea typeface="Times New Roman" panose="02020603050405020304" pitchFamily="18" charset="0"/>
              </a:rPr>
              <a:t>            BAİBÜ </a:t>
            </a:r>
            <a:r>
              <a:rPr lang="en-GB" sz="1050" dirty="0" err="1">
                <a:solidFill>
                  <a:srgbClr val="000000"/>
                </a:solidFill>
                <a:effectLst/>
                <a:latin typeface="Times New Roman" panose="02020603050405020304" pitchFamily="18" charset="0"/>
                <a:ea typeface="Times New Roman" panose="02020603050405020304" pitchFamily="18" charset="0"/>
              </a:rPr>
              <a:t>Çatı</a:t>
            </a:r>
            <a:r>
              <a:rPr lang="en-GB" sz="1050" dirty="0">
                <a:solidFill>
                  <a:srgbClr val="000000"/>
                </a:solidFill>
                <a:effectLst/>
                <a:latin typeface="Times New Roman" panose="02020603050405020304" pitchFamily="18" charset="0"/>
                <a:ea typeface="Times New Roman" panose="02020603050405020304" pitchFamily="18" charset="0"/>
              </a:rPr>
              <a:t> </a:t>
            </a:r>
            <a:r>
              <a:rPr lang="en-GB" sz="1050" dirty="0" err="1">
                <a:solidFill>
                  <a:srgbClr val="000000"/>
                </a:solidFill>
                <a:effectLst/>
                <a:latin typeface="Times New Roman" panose="02020603050405020304" pitchFamily="18" charset="0"/>
                <a:ea typeface="Times New Roman" panose="02020603050405020304" pitchFamily="18" charset="0"/>
              </a:rPr>
              <a:t>Bakım-Onarım</a:t>
            </a:r>
            <a:r>
              <a:rPr lang="en-GB" sz="1050" dirty="0">
                <a:solidFill>
                  <a:srgbClr val="000000"/>
                </a:solidFill>
                <a:effectLst/>
                <a:latin typeface="Times New Roman" panose="02020603050405020304" pitchFamily="18" charset="0"/>
                <a:ea typeface="Times New Roman" panose="02020603050405020304" pitchFamily="18" charset="0"/>
              </a:rPr>
              <a:t> 2022 ihalesi 07.09.2022 </a:t>
            </a:r>
            <a:r>
              <a:rPr lang="en-GB" sz="1050" dirty="0" err="1">
                <a:solidFill>
                  <a:srgbClr val="000000"/>
                </a:solidFill>
                <a:effectLst/>
                <a:latin typeface="Times New Roman" panose="02020603050405020304" pitchFamily="18" charset="0"/>
                <a:ea typeface="Times New Roman" panose="02020603050405020304" pitchFamily="18" charset="0"/>
              </a:rPr>
              <a:t>tarihinde</a:t>
            </a:r>
            <a:r>
              <a:rPr lang="en-GB" sz="1050" dirty="0">
                <a:solidFill>
                  <a:srgbClr val="000000"/>
                </a:solidFill>
                <a:effectLst/>
                <a:latin typeface="Times New Roman" panose="02020603050405020304" pitchFamily="18" charset="0"/>
                <a:ea typeface="Times New Roman" panose="02020603050405020304" pitchFamily="18" charset="0"/>
              </a:rPr>
              <a:t> 4734 </a:t>
            </a:r>
            <a:r>
              <a:rPr lang="en-GB" sz="1050" dirty="0" err="1">
                <a:solidFill>
                  <a:srgbClr val="000000"/>
                </a:solidFill>
                <a:effectLst/>
                <a:latin typeface="Times New Roman" panose="02020603050405020304" pitchFamily="18" charset="0"/>
                <a:ea typeface="Times New Roman" panose="02020603050405020304" pitchFamily="18" charset="0"/>
              </a:rPr>
              <a:t>Sayılı</a:t>
            </a:r>
            <a:r>
              <a:rPr lang="en-GB" sz="1050" dirty="0">
                <a:solidFill>
                  <a:srgbClr val="000000"/>
                </a:solidFill>
                <a:effectLst/>
                <a:latin typeface="Times New Roman" panose="02020603050405020304" pitchFamily="18" charset="0"/>
                <a:ea typeface="Times New Roman" panose="02020603050405020304" pitchFamily="18" charset="0"/>
              </a:rPr>
              <a:t> </a:t>
            </a:r>
            <a:r>
              <a:rPr lang="en-GB" sz="1050" dirty="0" err="1">
                <a:solidFill>
                  <a:srgbClr val="000000"/>
                </a:solidFill>
                <a:effectLst/>
                <a:latin typeface="Times New Roman" panose="02020603050405020304" pitchFamily="18" charset="0"/>
                <a:ea typeface="Times New Roman" panose="02020603050405020304" pitchFamily="18" charset="0"/>
              </a:rPr>
              <a:t>Kamu</a:t>
            </a:r>
            <a:r>
              <a:rPr lang="en-GB" sz="1050" dirty="0">
                <a:solidFill>
                  <a:srgbClr val="000000"/>
                </a:solidFill>
                <a:effectLst/>
                <a:latin typeface="Times New Roman" panose="02020603050405020304" pitchFamily="18" charset="0"/>
                <a:ea typeface="Times New Roman" panose="02020603050405020304" pitchFamily="18" charset="0"/>
              </a:rPr>
              <a:t> </a:t>
            </a:r>
            <a:r>
              <a:rPr lang="en-GB" sz="1050" dirty="0" err="1">
                <a:solidFill>
                  <a:srgbClr val="000000"/>
                </a:solidFill>
                <a:effectLst/>
                <a:latin typeface="Times New Roman" panose="02020603050405020304" pitchFamily="18" charset="0"/>
                <a:ea typeface="Times New Roman" panose="02020603050405020304" pitchFamily="18" charset="0"/>
              </a:rPr>
              <a:t>İhale</a:t>
            </a:r>
            <a:r>
              <a:rPr lang="en-GB" sz="1050" dirty="0">
                <a:solidFill>
                  <a:srgbClr val="000000"/>
                </a:solidFill>
                <a:effectLst/>
                <a:latin typeface="Times New Roman" panose="02020603050405020304" pitchFamily="18" charset="0"/>
                <a:ea typeface="Times New Roman" panose="02020603050405020304" pitchFamily="18" charset="0"/>
              </a:rPr>
              <a:t> </a:t>
            </a:r>
            <a:r>
              <a:rPr lang="en-GB" sz="1050" dirty="0" err="1">
                <a:solidFill>
                  <a:srgbClr val="000000"/>
                </a:solidFill>
                <a:effectLst/>
                <a:latin typeface="Times New Roman" panose="02020603050405020304" pitchFamily="18" charset="0"/>
                <a:ea typeface="Times New Roman" panose="02020603050405020304" pitchFamily="18" charset="0"/>
              </a:rPr>
              <a:t>Kanununa</a:t>
            </a:r>
            <a:r>
              <a:rPr lang="en-GB" sz="1050" dirty="0">
                <a:solidFill>
                  <a:srgbClr val="000000"/>
                </a:solidFill>
                <a:effectLst/>
                <a:latin typeface="Times New Roman" panose="02020603050405020304" pitchFamily="18" charset="0"/>
                <a:ea typeface="Times New Roman" panose="02020603050405020304" pitchFamily="18" charset="0"/>
              </a:rPr>
              <a:t> </a:t>
            </a:r>
            <a:r>
              <a:rPr lang="en-GB" sz="1050" dirty="0" err="1">
                <a:solidFill>
                  <a:srgbClr val="000000"/>
                </a:solidFill>
                <a:effectLst/>
                <a:latin typeface="Times New Roman" panose="02020603050405020304" pitchFamily="18" charset="0"/>
                <a:ea typeface="Times New Roman" panose="02020603050405020304" pitchFamily="18" charset="0"/>
              </a:rPr>
              <a:t>göre</a:t>
            </a:r>
            <a:r>
              <a:rPr lang="en-GB" sz="1050" dirty="0">
                <a:solidFill>
                  <a:srgbClr val="000000"/>
                </a:solidFill>
                <a:effectLst/>
                <a:latin typeface="Times New Roman" panose="02020603050405020304" pitchFamily="18" charset="0"/>
                <a:ea typeface="Times New Roman" panose="02020603050405020304" pitchFamily="18" charset="0"/>
              </a:rPr>
              <a:t> </a:t>
            </a:r>
            <a:r>
              <a:rPr lang="en-GB" sz="1050" dirty="0" err="1">
                <a:solidFill>
                  <a:srgbClr val="000000"/>
                </a:solidFill>
                <a:effectLst/>
                <a:latin typeface="Times New Roman" panose="02020603050405020304" pitchFamily="18" charset="0"/>
                <a:ea typeface="Times New Roman" panose="02020603050405020304" pitchFamily="18" charset="0"/>
              </a:rPr>
              <a:t>açık</a:t>
            </a:r>
            <a:r>
              <a:rPr lang="en-GB" sz="1050" dirty="0">
                <a:solidFill>
                  <a:srgbClr val="000000"/>
                </a:solidFill>
                <a:effectLst/>
                <a:latin typeface="Times New Roman" panose="02020603050405020304" pitchFamily="18" charset="0"/>
                <a:ea typeface="Times New Roman" panose="02020603050405020304" pitchFamily="18" charset="0"/>
              </a:rPr>
              <a:t> </a:t>
            </a:r>
            <a:r>
              <a:rPr lang="en-GB" sz="1050" dirty="0" err="1">
                <a:solidFill>
                  <a:srgbClr val="000000"/>
                </a:solidFill>
                <a:effectLst/>
                <a:latin typeface="Times New Roman" panose="02020603050405020304" pitchFamily="18" charset="0"/>
                <a:ea typeface="Times New Roman" panose="02020603050405020304" pitchFamily="18" charset="0"/>
              </a:rPr>
              <a:t>ihale</a:t>
            </a:r>
            <a:r>
              <a:rPr lang="en-GB" sz="1050" dirty="0">
                <a:solidFill>
                  <a:srgbClr val="000000"/>
                </a:solidFill>
                <a:effectLst/>
                <a:latin typeface="Times New Roman" panose="02020603050405020304" pitchFamily="18" charset="0"/>
                <a:ea typeface="Times New Roman" panose="02020603050405020304" pitchFamily="18" charset="0"/>
              </a:rPr>
              <a:t> </a:t>
            </a:r>
            <a:r>
              <a:rPr lang="en-GB" sz="1050" dirty="0" err="1">
                <a:solidFill>
                  <a:srgbClr val="000000"/>
                </a:solidFill>
                <a:effectLst/>
                <a:latin typeface="Times New Roman" panose="02020603050405020304" pitchFamily="18" charset="0"/>
                <a:ea typeface="Times New Roman" panose="02020603050405020304" pitchFamily="18" charset="0"/>
              </a:rPr>
              <a:t>usulü</a:t>
            </a:r>
            <a:r>
              <a:rPr lang="en-GB" sz="1050" dirty="0">
                <a:solidFill>
                  <a:srgbClr val="000000"/>
                </a:solidFill>
                <a:effectLst/>
                <a:latin typeface="Times New Roman" panose="02020603050405020304" pitchFamily="18" charset="0"/>
                <a:ea typeface="Times New Roman" panose="02020603050405020304" pitchFamily="18" charset="0"/>
              </a:rPr>
              <a:t> </a:t>
            </a:r>
            <a:r>
              <a:rPr lang="en-GB" sz="1050" dirty="0" err="1">
                <a:solidFill>
                  <a:srgbClr val="000000"/>
                </a:solidFill>
                <a:effectLst/>
                <a:latin typeface="Times New Roman" panose="02020603050405020304" pitchFamily="18" charset="0"/>
                <a:ea typeface="Times New Roman" panose="02020603050405020304" pitchFamily="18" charset="0"/>
              </a:rPr>
              <a:t>ile</a:t>
            </a:r>
            <a:r>
              <a:rPr lang="en-GB" sz="1050" dirty="0">
                <a:solidFill>
                  <a:srgbClr val="000000"/>
                </a:solidFill>
                <a:effectLst/>
                <a:latin typeface="Times New Roman" panose="02020603050405020304" pitchFamily="18" charset="0"/>
                <a:ea typeface="Times New Roman" panose="02020603050405020304" pitchFamily="18" charset="0"/>
              </a:rPr>
              <a:t> </a:t>
            </a:r>
            <a:r>
              <a:rPr lang="en-GB" sz="1050" dirty="0" err="1">
                <a:solidFill>
                  <a:srgbClr val="000000"/>
                </a:solidFill>
                <a:effectLst/>
                <a:latin typeface="Times New Roman" panose="02020603050405020304" pitchFamily="18" charset="0"/>
                <a:ea typeface="Times New Roman" panose="02020603050405020304" pitchFamily="18" charset="0"/>
              </a:rPr>
              <a:t>yapılmış</a:t>
            </a:r>
            <a:r>
              <a:rPr lang="en-GB" sz="1050" dirty="0">
                <a:solidFill>
                  <a:srgbClr val="000000"/>
                </a:solidFill>
                <a:effectLst/>
                <a:latin typeface="Times New Roman" panose="02020603050405020304" pitchFamily="18" charset="0"/>
                <a:ea typeface="Times New Roman" panose="02020603050405020304" pitchFamily="18" charset="0"/>
              </a:rPr>
              <a:t> </a:t>
            </a:r>
            <a:r>
              <a:rPr lang="en-GB" sz="1050" dirty="0" err="1">
                <a:solidFill>
                  <a:srgbClr val="000000"/>
                </a:solidFill>
                <a:effectLst/>
                <a:latin typeface="Times New Roman" panose="02020603050405020304" pitchFamily="18" charset="0"/>
                <a:ea typeface="Times New Roman" panose="02020603050405020304" pitchFamily="18" charset="0"/>
              </a:rPr>
              <a:t>ve</a:t>
            </a:r>
            <a:r>
              <a:rPr lang="en-GB" sz="1050" dirty="0">
                <a:solidFill>
                  <a:srgbClr val="000000"/>
                </a:solidFill>
                <a:effectLst/>
                <a:latin typeface="Times New Roman" panose="02020603050405020304" pitchFamily="18" charset="0"/>
                <a:ea typeface="Times New Roman" panose="02020603050405020304" pitchFamily="18" charset="0"/>
              </a:rPr>
              <a:t> </a:t>
            </a:r>
            <a:r>
              <a:rPr lang="en-GB" sz="1050" dirty="0" err="1">
                <a:solidFill>
                  <a:srgbClr val="000000"/>
                </a:solidFill>
                <a:effectLst/>
                <a:latin typeface="Times New Roman" panose="02020603050405020304" pitchFamily="18" charset="0"/>
                <a:ea typeface="Times New Roman" panose="02020603050405020304" pitchFamily="18" charset="0"/>
              </a:rPr>
              <a:t>yüklenici</a:t>
            </a:r>
            <a:r>
              <a:rPr lang="en-GB" sz="1050" dirty="0">
                <a:solidFill>
                  <a:srgbClr val="000000"/>
                </a:solidFill>
                <a:effectLst/>
                <a:latin typeface="Times New Roman" panose="02020603050405020304" pitchFamily="18" charset="0"/>
                <a:ea typeface="Times New Roman" panose="02020603050405020304" pitchFamily="18" charset="0"/>
              </a:rPr>
              <a:t> FATİH YILDIZ </a:t>
            </a:r>
            <a:r>
              <a:rPr lang="en-GB" sz="1050" dirty="0" err="1">
                <a:solidFill>
                  <a:srgbClr val="000000"/>
                </a:solidFill>
                <a:effectLst/>
                <a:latin typeface="Times New Roman" panose="02020603050405020304" pitchFamily="18" charset="0"/>
                <a:ea typeface="Times New Roman" panose="02020603050405020304" pitchFamily="18" charset="0"/>
              </a:rPr>
              <a:t>ile</a:t>
            </a:r>
            <a:r>
              <a:rPr lang="en-GB" sz="1050" dirty="0">
                <a:solidFill>
                  <a:srgbClr val="000000"/>
                </a:solidFill>
                <a:effectLst/>
                <a:latin typeface="Times New Roman" panose="02020603050405020304" pitchFamily="18" charset="0"/>
                <a:ea typeface="Times New Roman" panose="02020603050405020304" pitchFamily="18" charset="0"/>
              </a:rPr>
              <a:t> </a:t>
            </a:r>
            <a:r>
              <a:rPr lang="tr-TR" sz="1050" dirty="0">
                <a:solidFill>
                  <a:srgbClr val="000000"/>
                </a:solidFill>
                <a:effectLst/>
                <a:latin typeface="Times New Roman" panose="02020603050405020304" pitchFamily="18" charset="0"/>
                <a:ea typeface="Times New Roman" panose="02020603050405020304" pitchFamily="18" charset="0"/>
              </a:rPr>
              <a:t>689.537,21 TL (KDV Hariç) sözleşme bedelinde 29.09.2022 tarihli sözleşme imzalanarak aynı tarihte yer teslimi yapılmıştır. </a:t>
            </a:r>
            <a:endParaRPr lang="tr-TR" sz="1050" dirty="0">
              <a:effectLst/>
              <a:latin typeface="Times New Roman" panose="02020603050405020304" pitchFamily="18" charset="0"/>
              <a:ea typeface="Times New Roman" panose="02020603050405020304" pitchFamily="18" charset="0"/>
            </a:endParaRPr>
          </a:p>
          <a:p>
            <a:pPr marL="0" indent="0" algn="just">
              <a:lnSpc>
                <a:spcPct val="150000"/>
              </a:lnSpc>
              <a:buNone/>
            </a:pPr>
            <a:r>
              <a:rPr lang="en-GB" sz="1050" b="1" i="1" dirty="0">
                <a:solidFill>
                  <a:srgbClr val="000000"/>
                </a:solidFill>
                <a:effectLst/>
                <a:latin typeface="Times New Roman" panose="02020603050405020304" pitchFamily="18" charset="0"/>
                <a:ea typeface="Times New Roman" panose="02020603050405020304" pitchFamily="18" charset="0"/>
              </a:rPr>
              <a:t>         </a:t>
            </a:r>
            <a:r>
              <a:rPr lang="en-GB" sz="1050" b="1" i="1" u="sng" dirty="0" err="1">
                <a:solidFill>
                  <a:srgbClr val="000000"/>
                </a:solidFill>
                <a:effectLst/>
                <a:latin typeface="Times New Roman" panose="02020603050405020304" pitchFamily="18" charset="0"/>
                <a:ea typeface="Times New Roman" panose="02020603050405020304" pitchFamily="18" charset="0"/>
              </a:rPr>
              <a:t>İhale</a:t>
            </a:r>
            <a:r>
              <a:rPr lang="en-GB" sz="1050" b="1" i="1" u="sng" dirty="0">
                <a:solidFill>
                  <a:srgbClr val="000000"/>
                </a:solidFill>
                <a:effectLst/>
                <a:latin typeface="Times New Roman" panose="02020603050405020304" pitchFamily="18" charset="0"/>
                <a:ea typeface="Times New Roman" panose="02020603050405020304" pitchFamily="18" charset="0"/>
              </a:rPr>
              <a:t> </a:t>
            </a:r>
            <a:r>
              <a:rPr lang="en-GB" sz="1050" b="1" i="1" u="sng" dirty="0" err="1">
                <a:solidFill>
                  <a:srgbClr val="000000"/>
                </a:solidFill>
                <a:effectLst/>
                <a:latin typeface="Times New Roman" panose="02020603050405020304" pitchFamily="18" charset="0"/>
                <a:ea typeface="Times New Roman" panose="02020603050405020304" pitchFamily="18" charset="0"/>
              </a:rPr>
              <a:t>kapsamında</a:t>
            </a:r>
            <a:r>
              <a:rPr lang="en-GB" sz="1050" dirty="0">
                <a:solidFill>
                  <a:srgbClr val="000000"/>
                </a:solidFill>
                <a:effectLst/>
                <a:latin typeface="Times New Roman" panose="02020603050405020304" pitchFamily="18" charset="0"/>
                <a:ea typeface="Times New Roman" panose="02020603050405020304" pitchFamily="18" charset="0"/>
              </a:rPr>
              <a:t>;  </a:t>
            </a:r>
            <a:r>
              <a:rPr lang="en-GB" sz="1050" dirty="0" err="1">
                <a:solidFill>
                  <a:srgbClr val="000000"/>
                </a:solidFill>
                <a:effectLst/>
                <a:latin typeface="Times New Roman" panose="02020603050405020304" pitchFamily="18" charset="0"/>
                <a:ea typeface="Times New Roman" panose="02020603050405020304" pitchFamily="18" charset="0"/>
              </a:rPr>
              <a:t>Eğitim</a:t>
            </a:r>
            <a:r>
              <a:rPr lang="en-GB" sz="1050" dirty="0">
                <a:solidFill>
                  <a:srgbClr val="000000"/>
                </a:solidFill>
                <a:effectLst/>
                <a:latin typeface="Times New Roman" panose="02020603050405020304" pitchFamily="18" charset="0"/>
                <a:ea typeface="Times New Roman" panose="02020603050405020304" pitchFamily="18" charset="0"/>
              </a:rPr>
              <a:t> </a:t>
            </a:r>
            <a:r>
              <a:rPr lang="en-GB" sz="1050" dirty="0" err="1">
                <a:solidFill>
                  <a:srgbClr val="000000"/>
                </a:solidFill>
                <a:effectLst/>
                <a:latin typeface="Times New Roman" panose="02020603050405020304" pitchFamily="18" charset="0"/>
                <a:ea typeface="Times New Roman" panose="02020603050405020304" pitchFamily="18" charset="0"/>
              </a:rPr>
              <a:t>Fakültesinde</a:t>
            </a:r>
            <a:r>
              <a:rPr lang="en-GB" sz="1050" dirty="0">
                <a:solidFill>
                  <a:srgbClr val="000000"/>
                </a:solidFill>
                <a:effectLst/>
                <a:latin typeface="Times New Roman" panose="02020603050405020304" pitchFamily="18" charset="0"/>
                <a:ea typeface="Times New Roman" panose="02020603050405020304" pitchFamily="18" charset="0"/>
              </a:rPr>
              <a:t>;</a:t>
            </a:r>
            <a:endParaRPr lang="tr-TR" sz="105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Symbol" panose="05050102010706020507" pitchFamily="18" charset="2"/>
              <a:buChar char=""/>
            </a:pPr>
            <a:r>
              <a:rPr lang="en-GB" sz="1050" dirty="0" err="1">
                <a:solidFill>
                  <a:srgbClr val="000000"/>
                </a:solidFill>
                <a:effectLst/>
                <a:latin typeface="Times New Roman" panose="02020603050405020304" pitchFamily="18" charset="0"/>
                <a:ea typeface="Times New Roman" panose="02020603050405020304" pitchFamily="18" charset="0"/>
              </a:rPr>
              <a:t>Dekanlık</a:t>
            </a:r>
            <a:r>
              <a:rPr lang="en-GB" sz="1050" dirty="0">
                <a:solidFill>
                  <a:srgbClr val="000000"/>
                </a:solidFill>
                <a:effectLst/>
                <a:latin typeface="Times New Roman" panose="02020603050405020304" pitchFamily="18" charset="0"/>
                <a:ea typeface="Times New Roman" panose="02020603050405020304" pitchFamily="18" charset="0"/>
              </a:rPr>
              <a:t> </a:t>
            </a:r>
            <a:r>
              <a:rPr lang="en-GB" sz="1050" dirty="0" err="1">
                <a:solidFill>
                  <a:srgbClr val="000000"/>
                </a:solidFill>
                <a:effectLst/>
                <a:latin typeface="Times New Roman" panose="02020603050405020304" pitchFamily="18" charset="0"/>
                <a:ea typeface="Times New Roman" panose="02020603050405020304" pitchFamily="18" charset="0"/>
              </a:rPr>
              <a:t>Bloğundan</a:t>
            </a:r>
            <a:r>
              <a:rPr lang="en-GB" sz="1050" dirty="0">
                <a:solidFill>
                  <a:srgbClr val="000000"/>
                </a:solidFill>
                <a:effectLst/>
                <a:latin typeface="Times New Roman" panose="02020603050405020304" pitchFamily="18" charset="0"/>
                <a:ea typeface="Times New Roman" panose="02020603050405020304" pitchFamily="18" charset="0"/>
              </a:rPr>
              <a:t> </a:t>
            </a:r>
            <a:r>
              <a:rPr lang="en-GB" sz="1050" dirty="0" err="1">
                <a:solidFill>
                  <a:srgbClr val="000000"/>
                </a:solidFill>
                <a:effectLst/>
                <a:latin typeface="Times New Roman" panose="02020603050405020304" pitchFamily="18" charset="0"/>
                <a:ea typeface="Times New Roman" panose="02020603050405020304" pitchFamily="18" charset="0"/>
              </a:rPr>
              <a:t>kiremitler</a:t>
            </a:r>
            <a:r>
              <a:rPr lang="en-GB" sz="1050" dirty="0">
                <a:solidFill>
                  <a:srgbClr val="000000"/>
                </a:solidFill>
                <a:effectLst/>
                <a:latin typeface="Times New Roman" panose="02020603050405020304" pitchFamily="18" charset="0"/>
                <a:ea typeface="Times New Roman" panose="02020603050405020304" pitchFamily="18" charset="0"/>
              </a:rPr>
              <a:t> </a:t>
            </a:r>
            <a:r>
              <a:rPr lang="en-GB" sz="1050" dirty="0" err="1">
                <a:solidFill>
                  <a:srgbClr val="000000"/>
                </a:solidFill>
                <a:effectLst/>
                <a:latin typeface="Times New Roman" panose="02020603050405020304" pitchFamily="18" charset="0"/>
                <a:ea typeface="Times New Roman" panose="02020603050405020304" pitchFamily="18" charset="0"/>
              </a:rPr>
              <a:t>sökülerek</a:t>
            </a:r>
            <a:r>
              <a:rPr lang="en-GB" sz="1050" dirty="0">
                <a:solidFill>
                  <a:srgbClr val="000000"/>
                </a:solidFill>
                <a:effectLst/>
                <a:latin typeface="Times New Roman" panose="02020603050405020304" pitchFamily="18" charset="0"/>
                <a:ea typeface="Times New Roman" panose="02020603050405020304" pitchFamily="18" charset="0"/>
              </a:rPr>
              <a:t> </a:t>
            </a:r>
            <a:r>
              <a:rPr lang="en-GB" sz="1050" dirty="0" err="1">
                <a:solidFill>
                  <a:srgbClr val="000000"/>
                </a:solidFill>
                <a:effectLst/>
                <a:latin typeface="Times New Roman" panose="02020603050405020304" pitchFamily="18" charset="0"/>
                <a:ea typeface="Times New Roman" panose="02020603050405020304" pitchFamily="18" charset="0"/>
              </a:rPr>
              <a:t>yerine</a:t>
            </a:r>
            <a:r>
              <a:rPr lang="en-GB" sz="1050" dirty="0">
                <a:solidFill>
                  <a:srgbClr val="000000"/>
                </a:solidFill>
                <a:effectLst/>
                <a:latin typeface="Times New Roman" panose="02020603050405020304" pitchFamily="18" charset="0"/>
                <a:ea typeface="Times New Roman" panose="02020603050405020304" pitchFamily="18" charset="0"/>
              </a:rPr>
              <a:t> </a:t>
            </a:r>
            <a:r>
              <a:rPr lang="en-GB" sz="1050" dirty="0" err="1">
                <a:solidFill>
                  <a:srgbClr val="000000"/>
                </a:solidFill>
                <a:effectLst/>
                <a:latin typeface="Times New Roman" panose="02020603050405020304" pitchFamily="18" charset="0"/>
                <a:ea typeface="Times New Roman" panose="02020603050405020304" pitchFamily="18" charset="0"/>
              </a:rPr>
              <a:t>trapez</a:t>
            </a:r>
            <a:r>
              <a:rPr lang="en-GB" sz="1050" dirty="0">
                <a:solidFill>
                  <a:srgbClr val="000000"/>
                </a:solidFill>
                <a:effectLst/>
                <a:latin typeface="Times New Roman" panose="02020603050405020304" pitchFamily="18" charset="0"/>
                <a:ea typeface="Times New Roman" panose="02020603050405020304" pitchFamily="18" charset="0"/>
              </a:rPr>
              <a:t> sac </a:t>
            </a:r>
            <a:r>
              <a:rPr lang="en-GB" sz="1050" dirty="0" err="1">
                <a:solidFill>
                  <a:srgbClr val="000000"/>
                </a:solidFill>
                <a:effectLst/>
                <a:latin typeface="Times New Roman" panose="02020603050405020304" pitchFamily="18" charset="0"/>
                <a:ea typeface="Times New Roman" panose="02020603050405020304" pitchFamily="18" charset="0"/>
              </a:rPr>
              <a:t>çatı</a:t>
            </a:r>
            <a:r>
              <a:rPr lang="en-GB" sz="1050" dirty="0">
                <a:solidFill>
                  <a:srgbClr val="000000"/>
                </a:solidFill>
                <a:effectLst/>
                <a:latin typeface="Times New Roman" panose="02020603050405020304" pitchFamily="18" charset="0"/>
                <a:ea typeface="Times New Roman" panose="02020603050405020304" pitchFamily="18" charset="0"/>
              </a:rPr>
              <a:t> </a:t>
            </a:r>
            <a:r>
              <a:rPr lang="en-GB" sz="1050" dirty="0" err="1">
                <a:solidFill>
                  <a:srgbClr val="000000"/>
                </a:solidFill>
                <a:effectLst/>
                <a:latin typeface="Times New Roman" panose="02020603050405020304" pitchFamily="18" charset="0"/>
                <a:ea typeface="Times New Roman" panose="02020603050405020304" pitchFamily="18" charset="0"/>
              </a:rPr>
              <a:t>yapıldı</a:t>
            </a:r>
            <a:r>
              <a:rPr lang="en-GB" sz="1050" dirty="0">
                <a:solidFill>
                  <a:srgbClr val="000000"/>
                </a:solidFill>
                <a:effectLst/>
                <a:latin typeface="Times New Roman" panose="02020603050405020304" pitchFamily="18" charset="0"/>
                <a:ea typeface="Times New Roman" panose="02020603050405020304" pitchFamily="18" charset="0"/>
              </a:rPr>
              <a:t>.</a:t>
            </a:r>
            <a:endParaRPr lang="tr-TR" sz="105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Symbol" panose="05050102010706020507" pitchFamily="18" charset="2"/>
              <a:buChar char=""/>
            </a:pPr>
            <a:r>
              <a:rPr lang="en-GB" sz="1050" dirty="0" err="1">
                <a:solidFill>
                  <a:srgbClr val="000000"/>
                </a:solidFill>
                <a:effectLst/>
                <a:latin typeface="Times New Roman" panose="02020603050405020304" pitchFamily="18" charset="0"/>
                <a:ea typeface="Times New Roman" panose="02020603050405020304" pitchFamily="18" charset="0"/>
              </a:rPr>
              <a:t>Öğretim</a:t>
            </a:r>
            <a:r>
              <a:rPr lang="en-GB" sz="1050" dirty="0">
                <a:solidFill>
                  <a:srgbClr val="000000"/>
                </a:solidFill>
                <a:effectLst/>
                <a:latin typeface="Times New Roman" panose="02020603050405020304" pitchFamily="18" charset="0"/>
                <a:ea typeface="Times New Roman" panose="02020603050405020304" pitchFamily="18" charset="0"/>
              </a:rPr>
              <a:t> </a:t>
            </a:r>
            <a:r>
              <a:rPr lang="en-GB" sz="1050" dirty="0" err="1">
                <a:solidFill>
                  <a:srgbClr val="000000"/>
                </a:solidFill>
                <a:effectLst/>
                <a:latin typeface="Times New Roman" panose="02020603050405020304" pitchFamily="18" charset="0"/>
                <a:ea typeface="Times New Roman" panose="02020603050405020304" pitchFamily="18" charset="0"/>
              </a:rPr>
              <a:t>Görevlileri</a:t>
            </a:r>
            <a:r>
              <a:rPr lang="en-GB" sz="1050" dirty="0">
                <a:solidFill>
                  <a:srgbClr val="000000"/>
                </a:solidFill>
                <a:effectLst/>
                <a:latin typeface="Times New Roman" panose="02020603050405020304" pitchFamily="18" charset="0"/>
                <a:ea typeface="Times New Roman" panose="02020603050405020304" pitchFamily="18" charset="0"/>
              </a:rPr>
              <a:t> </a:t>
            </a:r>
            <a:r>
              <a:rPr lang="en-GB" sz="1050" dirty="0" err="1">
                <a:solidFill>
                  <a:srgbClr val="000000"/>
                </a:solidFill>
                <a:effectLst/>
                <a:latin typeface="Times New Roman" panose="02020603050405020304" pitchFamily="18" charset="0"/>
                <a:ea typeface="Times New Roman" panose="02020603050405020304" pitchFamily="18" charset="0"/>
              </a:rPr>
              <a:t>Bloğunda</a:t>
            </a:r>
            <a:r>
              <a:rPr lang="en-GB" sz="1050" dirty="0">
                <a:solidFill>
                  <a:srgbClr val="000000"/>
                </a:solidFill>
                <a:effectLst/>
                <a:latin typeface="Times New Roman" panose="02020603050405020304" pitchFamily="18" charset="0"/>
                <a:ea typeface="Times New Roman" panose="02020603050405020304" pitchFamily="18" charset="0"/>
              </a:rPr>
              <a:t> </a:t>
            </a:r>
            <a:r>
              <a:rPr lang="en-GB" sz="1050" dirty="0" err="1">
                <a:solidFill>
                  <a:srgbClr val="000000"/>
                </a:solidFill>
                <a:effectLst/>
                <a:latin typeface="Times New Roman" panose="02020603050405020304" pitchFamily="18" charset="0"/>
                <a:ea typeface="Times New Roman" panose="02020603050405020304" pitchFamily="18" charset="0"/>
              </a:rPr>
              <a:t>kiremitler</a:t>
            </a:r>
            <a:r>
              <a:rPr lang="en-GB" sz="1050" dirty="0">
                <a:solidFill>
                  <a:srgbClr val="000000"/>
                </a:solidFill>
                <a:effectLst/>
                <a:latin typeface="Times New Roman" panose="02020603050405020304" pitchFamily="18" charset="0"/>
                <a:ea typeface="Times New Roman" panose="02020603050405020304" pitchFamily="18" charset="0"/>
              </a:rPr>
              <a:t> </a:t>
            </a:r>
            <a:r>
              <a:rPr lang="en-GB" sz="1050" dirty="0" err="1">
                <a:solidFill>
                  <a:srgbClr val="000000"/>
                </a:solidFill>
                <a:effectLst/>
                <a:latin typeface="Times New Roman" panose="02020603050405020304" pitchFamily="18" charset="0"/>
                <a:ea typeface="Times New Roman" panose="02020603050405020304" pitchFamily="18" charset="0"/>
              </a:rPr>
              <a:t>sökülerek</a:t>
            </a:r>
            <a:r>
              <a:rPr lang="en-GB" sz="1050" dirty="0">
                <a:solidFill>
                  <a:srgbClr val="000000"/>
                </a:solidFill>
                <a:effectLst/>
                <a:latin typeface="Times New Roman" panose="02020603050405020304" pitchFamily="18" charset="0"/>
                <a:ea typeface="Times New Roman" panose="02020603050405020304" pitchFamily="18" charset="0"/>
              </a:rPr>
              <a:t> </a:t>
            </a:r>
            <a:r>
              <a:rPr lang="en-GB" sz="1050" dirty="0" err="1">
                <a:solidFill>
                  <a:srgbClr val="000000"/>
                </a:solidFill>
                <a:effectLst/>
                <a:latin typeface="Times New Roman" panose="02020603050405020304" pitchFamily="18" charset="0"/>
                <a:ea typeface="Times New Roman" panose="02020603050405020304" pitchFamily="18" charset="0"/>
              </a:rPr>
              <a:t>yerine</a:t>
            </a:r>
            <a:r>
              <a:rPr lang="en-GB" sz="1050" dirty="0">
                <a:solidFill>
                  <a:srgbClr val="000000"/>
                </a:solidFill>
                <a:effectLst/>
                <a:latin typeface="Times New Roman" panose="02020603050405020304" pitchFamily="18" charset="0"/>
                <a:ea typeface="Times New Roman" panose="02020603050405020304" pitchFamily="18" charset="0"/>
              </a:rPr>
              <a:t> </a:t>
            </a:r>
            <a:r>
              <a:rPr lang="en-GB" sz="1050" dirty="0" err="1">
                <a:solidFill>
                  <a:srgbClr val="000000"/>
                </a:solidFill>
                <a:effectLst/>
                <a:latin typeface="Times New Roman" panose="02020603050405020304" pitchFamily="18" charset="0"/>
                <a:ea typeface="Times New Roman" panose="02020603050405020304" pitchFamily="18" charset="0"/>
              </a:rPr>
              <a:t>trapez</a:t>
            </a:r>
            <a:r>
              <a:rPr lang="en-GB" sz="1050" dirty="0">
                <a:solidFill>
                  <a:srgbClr val="000000"/>
                </a:solidFill>
                <a:effectLst/>
                <a:latin typeface="Times New Roman" panose="02020603050405020304" pitchFamily="18" charset="0"/>
                <a:ea typeface="Times New Roman" panose="02020603050405020304" pitchFamily="18" charset="0"/>
              </a:rPr>
              <a:t> sac </a:t>
            </a:r>
            <a:r>
              <a:rPr lang="en-GB" sz="1050" dirty="0" err="1">
                <a:solidFill>
                  <a:srgbClr val="000000"/>
                </a:solidFill>
                <a:effectLst/>
                <a:latin typeface="Times New Roman" panose="02020603050405020304" pitchFamily="18" charset="0"/>
                <a:ea typeface="Times New Roman" panose="02020603050405020304" pitchFamily="18" charset="0"/>
              </a:rPr>
              <a:t>çatı</a:t>
            </a:r>
            <a:r>
              <a:rPr lang="en-GB" sz="1050" dirty="0">
                <a:solidFill>
                  <a:srgbClr val="000000"/>
                </a:solidFill>
                <a:effectLst/>
                <a:latin typeface="Times New Roman" panose="02020603050405020304" pitchFamily="18" charset="0"/>
                <a:ea typeface="Times New Roman" panose="02020603050405020304" pitchFamily="18" charset="0"/>
              </a:rPr>
              <a:t> </a:t>
            </a:r>
            <a:r>
              <a:rPr lang="en-GB" sz="1050" dirty="0" err="1">
                <a:solidFill>
                  <a:srgbClr val="000000"/>
                </a:solidFill>
                <a:effectLst/>
                <a:latin typeface="Times New Roman" panose="02020603050405020304" pitchFamily="18" charset="0"/>
                <a:ea typeface="Times New Roman" panose="02020603050405020304" pitchFamily="18" charset="0"/>
              </a:rPr>
              <a:t>yapıldı</a:t>
            </a:r>
            <a:endParaRPr lang="tr-TR" sz="105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Symbol" panose="05050102010706020507" pitchFamily="18" charset="2"/>
              <a:buChar char=""/>
            </a:pPr>
            <a:r>
              <a:rPr lang="en-GB" sz="1050" dirty="0" err="1">
                <a:effectLst/>
                <a:latin typeface="Times New Roman" panose="02020603050405020304" pitchFamily="18" charset="0"/>
                <a:ea typeface="Times New Roman" panose="02020603050405020304" pitchFamily="18" charset="0"/>
              </a:rPr>
              <a:t>Öğretim</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Görevlileri</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Bloğundan</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Derslikler</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Bölümüne</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geçişteki</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ara</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bölümde</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bulunan</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kırık</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kiremitler</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sökülerek</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Öğretim</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Görevlileri</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Bloğundan</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sökülen</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kullanılabilir</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durumdaki</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kiremitler</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döşendi</a:t>
            </a:r>
            <a:r>
              <a:rPr lang="en-GB" sz="1050" dirty="0">
                <a:effectLst/>
                <a:latin typeface="Times New Roman" panose="02020603050405020304" pitchFamily="18" charset="0"/>
                <a:ea typeface="Times New Roman" panose="02020603050405020304" pitchFamily="18" charset="0"/>
              </a:rPr>
              <a:t>.</a:t>
            </a:r>
            <a:endParaRPr lang="tr-TR" sz="105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Symbol" panose="05050102010706020507" pitchFamily="18" charset="2"/>
              <a:buChar char=""/>
            </a:pPr>
            <a:r>
              <a:rPr lang="en-GB" sz="1050" dirty="0" err="1">
                <a:effectLst/>
                <a:latin typeface="Times New Roman" panose="02020603050405020304" pitchFamily="18" charset="0"/>
                <a:ea typeface="Times New Roman" panose="02020603050405020304" pitchFamily="18" charset="0"/>
              </a:rPr>
              <a:t>Derslik</a:t>
            </a:r>
            <a:r>
              <a:rPr lang="en-GB" sz="1050" dirty="0">
                <a:effectLst/>
                <a:latin typeface="Times New Roman" panose="02020603050405020304" pitchFamily="18" charset="0"/>
                <a:ea typeface="Times New Roman" panose="02020603050405020304" pitchFamily="18" charset="0"/>
              </a:rPr>
              <a:t> 1 </a:t>
            </a:r>
            <a:r>
              <a:rPr lang="en-GB" sz="1050" dirty="0" err="1">
                <a:effectLst/>
                <a:latin typeface="Times New Roman" panose="02020603050405020304" pitchFamily="18" charset="0"/>
                <a:ea typeface="Times New Roman" panose="02020603050405020304" pitchFamily="18" charset="0"/>
              </a:rPr>
              <a:t>Bloğundaki</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çatının</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bir</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tarafına</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Dekanlık</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Bloğundan</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sökülen</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ve</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kullanılabilir</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durumdaki</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kiremitler</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aktarma</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yapıldı</a:t>
            </a:r>
            <a:r>
              <a:rPr lang="en-GB" sz="1050" dirty="0">
                <a:effectLst/>
                <a:latin typeface="Times New Roman" panose="02020603050405020304" pitchFamily="18" charset="0"/>
                <a:ea typeface="Times New Roman" panose="02020603050405020304" pitchFamily="18" charset="0"/>
              </a:rPr>
              <a:t>.</a:t>
            </a:r>
            <a:endParaRPr lang="tr-TR" sz="1050" dirty="0">
              <a:effectLst/>
              <a:latin typeface="Times New Roman" panose="02020603050405020304" pitchFamily="18" charset="0"/>
              <a:ea typeface="Times New Roman" panose="02020603050405020304" pitchFamily="18" charset="0"/>
            </a:endParaRPr>
          </a:p>
          <a:p>
            <a:pPr marL="0" indent="0" algn="just">
              <a:lnSpc>
                <a:spcPct val="150000"/>
              </a:lnSpc>
              <a:buNone/>
            </a:pPr>
            <a:r>
              <a:rPr lang="tr-TR" sz="1050" dirty="0">
                <a:effectLst/>
                <a:latin typeface="Times New Roman" panose="02020603050405020304" pitchFamily="18" charset="0"/>
                <a:ea typeface="Times New Roman" panose="02020603050405020304" pitchFamily="18" charset="0"/>
              </a:rPr>
              <a:t> </a:t>
            </a:r>
            <a:r>
              <a:rPr lang="tr-TR" sz="1050" dirty="0">
                <a:solidFill>
                  <a:srgbClr val="000000"/>
                </a:solidFill>
                <a:effectLst/>
                <a:latin typeface="Times New Roman" panose="02020603050405020304" pitchFamily="18" charset="0"/>
                <a:ea typeface="Times New Roman" panose="02020603050405020304" pitchFamily="18" charset="0"/>
              </a:rPr>
              <a:t>            </a:t>
            </a:r>
            <a:r>
              <a:rPr lang="en-GB" sz="1050" dirty="0">
                <a:solidFill>
                  <a:srgbClr val="000000"/>
                </a:solidFill>
                <a:effectLst/>
                <a:latin typeface="Times New Roman" panose="02020603050405020304" pitchFamily="18" charset="0"/>
                <a:ea typeface="Times New Roman" panose="02020603050405020304" pitchFamily="18" charset="0"/>
              </a:rPr>
              <a:t>BAİBÜ </a:t>
            </a:r>
            <a:r>
              <a:rPr lang="en-GB" sz="1050" dirty="0" err="1">
                <a:solidFill>
                  <a:srgbClr val="000000"/>
                </a:solidFill>
                <a:effectLst/>
                <a:latin typeface="Times New Roman" panose="02020603050405020304" pitchFamily="18" charset="0"/>
                <a:ea typeface="Times New Roman" panose="02020603050405020304" pitchFamily="18" charset="0"/>
              </a:rPr>
              <a:t>Çatı</a:t>
            </a:r>
            <a:r>
              <a:rPr lang="en-GB" sz="1050" dirty="0">
                <a:solidFill>
                  <a:srgbClr val="000000"/>
                </a:solidFill>
                <a:effectLst/>
                <a:latin typeface="Times New Roman" panose="02020603050405020304" pitchFamily="18" charset="0"/>
                <a:ea typeface="Times New Roman" panose="02020603050405020304" pitchFamily="18" charset="0"/>
              </a:rPr>
              <a:t> </a:t>
            </a:r>
            <a:r>
              <a:rPr lang="en-GB" sz="1050" dirty="0" err="1">
                <a:solidFill>
                  <a:srgbClr val="000000"/>
                </a:solidFill>
                <a:effectLst/>
                <a:latin typeface="Times New Roman" panose="02020603050405020304" pitchFamily="18" charset="0"/>
                <a:ea typeface="Times New Roman" panose="02020603050405020304" pitchFamily="18" charset="0"/>
              </a:rPr>
              <a:t>Bakım-Onarım</a:t>
            </a:r>
            <a:r>
              <a:rPr lang="en-GB" sz="1050" dirty="0">
                <a:solidFill>
                  <a:srgbClr val="000000"/>
                </a:solidFill>
                <a:effectLst/>
                <a:latin typeface="Times New Roman" panose="02020603050405020304" pitchFamily="18" charset="0"/>
                <a:ea typeface="Times New Roman" panose="02020603050405020304" pitchFamily="18" charset="0"/>
              </a:rPr>
              <a:t> 2022 </a:t>
            </a:r>
            <a:r>
              <a:rPr lang="tr-TR" sz="1050" dirty="0">
                <a:solidFill>
                  <a:srgbClr val="000000"/>
                </a:solidFill>
                <a:effectLst/>
                <a:latin typeface="Times New Roman" panose="02020603050405020304" pitchFamily="18" charset="0"/>
                <a:ea typeface="Times New Roman" panose="02020603050405020304" pitchFamily="18" charset="0"/>
              </a:rPr>
              <a:t>ihalesi kapsamında 755.384,88 ₺ harcama yapılmıştır. İhale kapsamında yukarıda belirtilen imalatlar yapılmış, fakat sözleşme kapsamında verilen süre içerisinde yüklenicinin işi tamamlamaması nedeni ile ihale 15.12.2022 tarihinde feshedilmiştir.</a:t>
            </a:r>
            <a:endParaRPr lang="tr-TR" sz="1050" dirty="0"/>
          </a:p>
        </p:txBody>
      </p:sp>
      <p:sp>
        <p:nvSpPr>
          <p:cNvPr id="6" name="Başlık 1">
            <a:extLst>
              <a:ext uri="{FF2B5EF4-FFF2-40B4-BE49-F238E27FC236}">
                <a16:creationId xmlns:a16="http://schemas.microsoft.com/office/drawing/2014/main" id="{711377D8-D873-408F-97E0-1B4C73141675}"/>
              </a:ext>
            </a:extLst>
          </p:cNvPr>
          <p:cNvSpPr>
            <a:spLocks noGrp="1"/>
          </p:cNvSpPr>
          <p:nvPr>
            <p:ph type="title"/>
          </p:nvPr>
        </p:nvSpPr>
        <p:spPr>
          <a:xfrm>
            <a:off x="782053" y="96252"/>
            <a:ext cx="9601200" cy="288759"/>
          </a:xfrm>
        </p:spPr>
        <p:txBody>
          <a:bodyPr>
            <a:normAutofit fontScale="90000"/>
          </a:bodyPr>
          <a:lstStyle/>
          <a:p>
            <a:r>
              <a:rPr lang="en-GB" sz="1800" b="1" cap="small" spc="25" dirty="0">
                <a:effectLst/>
                <a:latin typeface="Times New Roman" panose="02020603050405020304" pitchFamily="18" charset="0"/>
                <a:ea typeface="Times New Roman" panose="02020603050405020304" pitchFamily="18" charset="0"/>
              </a:rPr>
              <a:t>5-1-4- MUHTELİF İŞLER PROJESİ-EĞİTİM SEKTÖRÜ</a:t>
            </a:r>
            <a:br>
              <a:rPr lang="tr-TR" sz="1800" dirty="0">
                <a:effectLst/>
                <a:latin typeface="Times New Roman" panose="02020603050405020304" pitchFamily="18" charset="0"/>
                <a:ea typeface="Times New Roman" panose="02020603050405020304" pitchFamily="18" charset="0"/>
              </a:rPr>
            </a:br>
            <a:endParaRPr lang="tr-TR" dirty="0"/>
          </a:p>
        </p:txBody>
      </p:sp>
      <p:pic>
        <p:nvPicPr>
          <p:cNvPr id="8" name="Resim 7" descr="açık hava, kişi, bina, çatı içeren bir resim&#10;&#10;Açıklama otomatik olarak oluşturuldu">
            <a:extLst>
              <a:ext uri="{FF2B5EF4-FFF2-40B4-BE49-F238E27FC236}">
                <a16:creationId xmlns:a16="http://schemas.microsoft.com/office/drawing/2014/main" id="{39031FCB-6194-4011-AD24-A4095AD22C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6495" y="3525252"/>
            <a:ext cx="2646947" cy="2646947"/>
          </a:xfrm>
          <a:prstGeom prst="rect">
            <a:avLst/>
          </a:prstGeom>
        </p:spPr>
      </p:pic>
      <p:pic>
        <p:nvPicPr>
          <p:cNvPr id="5122" name="Picture 2">
            <a:extLst>
              <a:ext uri="{FF2B5EF4-FFF2-40B4-BE49-F238E27FC236}">
                <a16:creationId xmlns:a16="http://schemas.microsoft.com/office/drawing/2014/main" id="{DBE288E6-46EA-41CA-8163-A324C2F469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74394" y="96252"/>
            <a:ext cx="285115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1867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A562977-3DDD-45F9-B268-0CDE79E80EDE}"/>
              </a:ext>
            </a:extLst>
          </p:cNvPr>
          <p:cNvSpPr>
            <a:spLocks noGrp="1"/>
          </p:cNvSpPr>
          <p:nvPr>
            <p:ph idx="1"/>
          </p:nvPr>
        </p:nvSpPr>
        <p:spPr>
          <a:xfrm>
            <a:off x="890337" y="589547"/>
            <a:ext cx="10928623" cy="5811253"/>
          </a:xfrm>
        </p:spPr>
        <p:txBody>
          <a:bodyPr>
            <a:noAutofit/>
          </a:bodyPr>
          <a:lstStyle/>
          <a:p>
            <a:pPr marL="0" indent="0" algn="just">
              <a:lnSpc>
                <a:spcPct val="120000"/>
              </a:lnSpc>
              <a:buNone/>
            </a:pP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i="1" u="sng" dirty="0" err="1">
                <a:solidFill>
                  <a:srgbClr val="000000"/>
                </a:solidFill>
                <a:effectLst/>
                <a:latin typeface="Times New Roman" panose="02020603050405020304" pitchFamily="18" charset="0"/>
                <a:ea typeface="Times New Roman" panose="02020603050405020304" pitchFamily="18" charset="0"/>
              </a:rPr>
              <a:t>Baibü</a:t>
            </a:r>
            <a:r>
              <a:rPr lang="en-GB" sz="1800" b="1" i="1" u="sng" dirty="0">
                <a:solidFill>
                  <a:srgbClr val="000000"/>
                </a:solidFill>
                <a:effectLst/>
                <a:latin typeface="Times New Roman" panose="02020603050405020304" pitchFamily="18" charset="0"/>
                <a:ea typeface="Times New Roman" panose="02020603050405020304" pitchFamily="18" charset="0"/>
              </a:rPr>
              <a:t> </a:t>
            </a:r>
            <a:r>
              <a:rPr lang="en-GB" sz="1800" b="1" i="1" u="sng" dirty="0" err="1">
                <a:solidFill>
                  <a:srgbClr val="000000"/>
                </a:solidFill>
                <a:effectLst/>
                <a:latin typeface="Times New Roman" panose="02020603050405020304" pitchFamily="18" charset="0"/>
                <a:ea typeface="Times New Roman" panose="02020603050405020304" pitchFamily="18" charset="0"/>
              </a:rPr>
              <a:t>Isitma</a:t>
            </a:r>
            <a:r>
              <a:rPr lang="en-GB" sz="1800" b="1" i="1" u="sng" dirty="0">
                <a:solidFill>
                  <a:srgbClr val="000000"/>
                </a:solidFill>
                <a:effectLst/>
                <a:latin typeface="Times New Roman" panose="02020603050405020304" pitchFamily="18" charset="0"/>
                <a:ea typeface="Times New Roman" panose="02020603050405020304" pitchFamily="18" charset="0"/>
              </a:rPr>
              <a:t> </a:t>
            </a:r>
            <a:r>
              <a:rPr lang="en-GB" sz="1800" b="1" i="1" u="sng" dirty="0" err="1">
                <a:solidFill>
                  <a:srgbClr val="000000"/>
                </a:solidFill>
                <a:effectLst/>
                <a:latin typeface="Times New Roman" panose="02020603050405020304" pitchFamily="18" charset="0"/>
                <a:ea typeface="Times New Roman" panose="02020603050405020304" pitchFamily="18" charset="0"/>
              </a:rPr>
              <a:t>Sistemleri</a:t>
            </a:r>
            <a:r>
              <a:rPr lang="en-GB" sz="1800" b="1" i="1" u="sng" dirty="0">
                <a:solidFill>
                  <a:srgbClr val="000000"/>
                </a:solidFill>
                <a:effectLst/>
                <a:latin typeface="Times New Roman" panose="02020603050405020304" pitchFamily="18" charset="0"/>
                <a:ea typeface="Times New Roman" panose="02020603050405020304" pitchFamily="18" charset="0"/>
              </a:rPr>
              <a:t> </a:t>
            </a:r>
            <a:r>
              <a:rPr lang="en-GB" sz="1800" b="1" i="1" u="sng" dirty="0" err="1">
                <a:solidFill>
                  <a:srgbClr val="000000"/>
                </a:solidFill>
                <a:effectLst/>
                <a:latin typeface="Times New Roman" panose="02020603050405020304" pitchFamily="18" charset="0"/>
                <a:ea typeface="Times New Roman" panose="02020603050405020304" pitchFamily="18" charset="0"/>
              </a:rPr>
              <a:t>Revizyon</a:t>
            </a:r>
            <a:r>
              <a:rPr lang="en-GB" sz="1800" b="1" i="1" u="sng" dirty="0">
                <a:solidFill>
                  <a:srgbClr val="000000"/>
                </a:solidFill>
                <a:effectLst/>
                <a:latin typeface="Times New Roman" panose="02020603050405020304" pitchFamily="18" charset="0"/>
                <a:ea typeface="Times New Roman" panose="02020603050405020304" pitchFamily="18" charset="0"/>
              </a:rPr>
              <a:t> İhalesi</a:t>
            </a:r>
            <a:endParaRPr lang="tr-TR" sz="1800" dirty="0">
              <a:effectLst/>
              <a:latin typeface="Times New Roman" panose="02020603050405020304" pitchFamily="18" charset="0"/>
              <a:ea typeface="Times New Roman" panose="02020603050405020304" pitchFamily="18" charset="0"/>
            </a:endParaRPr>
          </a:p>
          <a:p>
            <a:pPr marL="0" indent="0" algn="just">
              <a:lnSpc>
                <a:spcPct val="120000"/>
              </a:lnSpc>
              <a:buNone/>
            </a:pP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Baibü</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Isitma</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Sistemleri</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Revizyon</a:t>
            </a:r>
            <a:r>
              <a:rPr lang="en-GB" sz="1800" dirty="0">
                <a:solidFill>
                  <a:srgbClr val="000000"/>
                </a:solidFill>
                <a:effectLst/>
                <a:latin typeface="Times New Roman" panose="02020603050405020304" pitchFamily="18" charset="0"/>
                <a:ea typeface="Times New Roman" panose="02020603050405020304" pitchFamily="18" charset="0"/>
              </a:rPr>
              <a:t> İhalesi 05.10.2022 </a:t>
            </a:r>
            <a:r>
              <a:rPr lang="en-GB" sz="1800" dirty="0" err="1">
                <a:solidFill>
                  <a:srgbClr val="000000"/>
                </a:solidFill>
                <a:effectLst/>
                <a:latin typeface="Times New Roman" panose="02020603050405020304" pitchFamily="18" charset="0"/>
                <a:ea typeface="Times New Roman" panose="02020603050405020304" pitchFamily="18" charset="0"/>
              </a:rPr>
              <a:t>tarihinde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yapılan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ihale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ile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yüklenici</a:t>
            </a:r>
            <a:r>
              <a:rPr lang="en-GB" sz="1800" dirty="0">
                <a:solidFill>
                  <a:srgbClr val="000000"/>
                </a:solidFill>
                <a:effectLst/>
                <a:latin typeface="Times New Roman" panose="02020603050405020304" pitchFamily="18" charset="0"/>
                <a:ea typeface="Times New Roman" panose="02020603050405020304" pitchFamily="18" charset="0"/>
              </a:rPr>
              <a:t> TURGUT YAMAN </a:t>
            </a:r>
            <a:r>
              <a:rPr lang="en-GB" sz="1800" dirty="0" err="1">
                <a:solidFill>
                  <a:srgbClr val="000000"/>
                </a:solidFill>
                <a:effectLst/>
                <a:latin typeface="Times New Roman" panose="02020603050405020304" pitchFamily="18" charset="0"/>
                <a:ea typeface="Times New Roman" panose="02020603050405020304" pitchFamily="18" charset="0"/>
              </a:rPr>
              <a:t>ile</a:t>
            </a:r>
            <a:r>
              <a:rPr lang="en-GB" sz="1800" dirty="0">
                <a:solidFill>
                  <a:srgbClr val="000000"/>
                </a:solidFill>
                <a:effectLst/>
                <a:latin typeface="Times New Roman" panose="02020603050405020304" pitchFamily="18" charset="0"/>
                <a:ea typeface="Times New Roman" panose="02020603050405020304" pitchFamily="18" charset="0"/>
              </a:rPr>
              <a:t> 823.391,00 TL (KDV </a:t>
            </a:r>
            <a:r>
              <a:rPr lang="en-GB" sz="1800" dirty="0" err="1">
                <a:solidFill>
                  <a:srgbClr val="000000"/>
                </a:solidFill>
                <a:effectLst/>
                <a:latin typeface="Times New Roman" panose="02020603050405020304" pitchFamily="18" charset="0"/>
                <a:ea typeface="Times New Roman" panose="02020603050405020304" pitchFamily="18" charset="0"/>
              </a:rPr>
              <a:t>Hariç</a:t>
            </a:r>
            <a:r>
              <a:rPr lang="en-GB" sz="1800" dirty="0">
                <a:solidFill>
                  <a:srgbClr val="000000"/>
                </a:solidFill>
                <a:effectLst/>
                <a:latin typeface="Times New Roman" panose="02020603050405020304" pitchFamily="18" charset="0"/>
                <a:ea typeface="Times New Roman" panose="02020603050405020304" pitchFamily="18" charset="0"/>
              </a:rPr>
              <a:t>) </a:t>
            </a:r>
            <a:r>
              <a:rPr lang="tr-TR" sz="1800" dirty="0">
                <a:solidFill>
                  <a:srgbClr val="000000"/>
                </a:solidFill>
                <a:effectLst/>
                <a:latin typeface="Times New Roman" panose="02020603050405020304" pitchFamily="18" charset="0"/>
                <a:ea typeface="Times New Roman" panose="02020603050405020304" pitchFamily="18" charset="0"/>
              </a:rPr>
              <a:t>sözleşme bedelinde 27.10.2022 tarihli sözleşme imzalanarak 31.10.2022 tarihinde yer teslimi yapılmıştır.</a:t>
            </a:r>
            <a:endParaRPr lang="tr-TR" sz="1800" dirty="0">
              <a:effectLst/>
              <a:latin typeface="Times New Roman" panose="02020603050405020304" pitchFamily="18" charset="0"/>
              <a:ea typeface="Times New Roman" panose="02020603050405020304" pitchFamily="18" charset="0"/>
            </a:endParaRPr>
          </a:p>
          <a:p>
            <a:pPr marL="0" indent="0" algn="just">
              <a:lnSpc>
                <a:spcPct val="120000"/>
              </a:lnSpc>
              <a:buNone/>
            </a:pPr>
            <a:r>
              <a:rPr lang="tr-TR" sz="1800" dirty="0">
                <a:effectLst/>
                <a:latin typeface="Times New Roman" panose="02020603050405020304" pitchFamily="18" charset="0"/>
                <a:ea typeface="Times New Roman" panose="02020603050405020304" pitchFamily="18" charset="0"/>
              </a:rPr>
              <a:t> </a:t>
            </a:r>
            <a:r>
              <a:rPr lang="en-GB" sz="1800" b="1" i="1" dirty="0">
                <a:solidFill>
                  <a:srgbClr val="000000"/>
                </a:solidFill>
                <a:effectLst/>
                <a:latin typeface="Times New Roman" panose="02020603050405020304" pitchFamily="18" charset="0"/>
                <a:ea typeface="Times New Roman" panose="02020603050405020304" pitchFamily="18" charset="0"/>
              </a:rPr>
              <a:t>         </a:t>
            </a:r>
            <a:r>
              <a:rPr lang="en-GB" sz="1800" b="1" i="1" u="sng" dirty="0" err="1">
                <a:solidFill>
                  <a:srgbClr val="000000"/>
                </a:solidFill>
                <a:effectLst/>
                <a:latin typeface="Times New Roman" panose="02020603050405020304" pitchFamily="18" charset="0"/>
                <a:ea typeface="Times New Roman" panose="02020603050405020304" pitchFamily="18" charset="0"/>
              </a:rPr>
              <a:t>İhale</a:t>
            </a:r>
            <a:r>
              <a:rPr lang="en-GB" sz="1800" b="1" i="1" u="sng" dirty="0">
                <a:solidFill>
                  <a:srgbClr val="000000"/>
                </a:solidFill>
                <a:effectLst/>
                <a:latin typeface="Times New Roman" panose="02020603050405020304" pitchFamily="18" charset="0"/>
                <a:ea typeface="Times New Roman" panose="02020603050405020304" pitchFamily="18" charset="0"/>
              </a:rPr>
              <a:t> </a:t>
            </a:r>
            <a:r>
              <a:rPr lang="en-GB" sz="1800" b="1" i="1" u="sng" dirty="0" err="1">
                <a:solidFill>
                  <a:srgbClr val="000000"/>
                </a:solidFill>
                <a:effectLst/>
                <a:latin typeface="Times New Roman" panose="02020603050405020304" pitchFamily="18" charset="0"/>
                <a:ea typeface="Times New Roman" panose="02020603050405020304" pitchFamily="18" charset="0"/>
              </a:rPr>
              <a:t>kapsamında</a:t>
            </a:r>
            <a:r>
              <a:rPr lang="en-GB" sz="1800" b="1" i="1" u="sng" dirty="0">
                <a:solidFill>
                  <a:srgbClr val="000000"/>
                </a:solidFill>
                <a:effectLst/>
                <a:latin typeface="Times New Roman" panose="02020603050405020304" pitchFamily="18" charset="0"/>
                <a:ea typeface="Times New Roman" panose="02020603050405020304" pitchFamily="18" charset="0"/>
              </a:rPr>
              <a:t>;</a:t>
            </a:r>
            <a:endParaRPr lang="tr-TR" sz="1800" dirty="0">
              <a:effectLst/>
              <a:latin typeface="Times New Roman" panose="02020603050405020304" pitchFamily="18" charset="0"/>
              <a:ea typeface="Times New Roman" panose="02020603050405020304" pitchFamily="18" charset="0"/>
            </a:endParaRPr>
          </a:p>
          <a:p>
            <a:pPr marL="342900" lvl="0" indent="-342900" algn="just">
              <a:lnSpc>
                <a:spcPct val="120000"/>
              </a:lnSpc>
              <a:buFont typeface="Symbol" panose="05050102010706020507" pitchFamily="18" charset="2"/>
              <a:buChar char=""/>
            </a:pPr>
            <a:r>
              <a:rPr lang="en-GB" sz="1800" dirty="0" err="1">
                <a:solidFill>
                  <a:srgbClr val="000000"/>
                </a:solidFill>
                <a:effectLst/>
                <a:latin typeface="Times New Roman" panose="02020603050405020304" pitchFamily="18" charset="0"/>
                <a:ea typeface="Times New Roman" panose="02020603050405020304" pitchFamily="18" charset="0"/>
              </a:rPr>
              <a:t>Yüzme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havuzunda</a:t>
            </a:r>
            <a:r>
              <a:rPr lang="en-GB" sz="1800" dirty="0">
                <a:solidFill>
                  <a:srgbClr val="000000"/>
                </a:solidFill>
                <a:effectLst/>
                <a:latin typeface="Times New Roman" panose="02020603050405020304" pitchFamily="18" charset="0"/>
                <a:ea typeface="Times New Roman" panose="02020603050405020304" pitchFamily="18" charset="0"/>
              </a:rPr>
              <a:t> 4 </a:t>
            </a:r>
            <a:r>
              <a:rPr lang="en-GB" sz="1800" dirty="0" err="1">
                <a:solidFill>
                  <a:srgbClr val="000000"/>
                </a:solidFill>
                <a:effectLst/>
                <a:latin typeface="Times New Roman" panose="02020603050405020304" pitchFamily="18" charset="0"/>
                <a:ea typeface="Times New Roman" panose="02020603050405020304" pitchFamily="18" charset="0"/>
              </a:rPr>
              <a:t>adet</a:t>
            </a:r>
            <a:r>
              <a:rPr lang="en-GB" sz="1800" dirty="0">
                <a:solidFill>
                  <a:srgbClr val="000000"/>
                </a:solidFill>
                <a:effectLst/>
                <a:latin typeface="Times New Roman" panose="02020603050405020304" pitchFamily="18" charset="0"/>
                <a:ea typeface="Times New Roman" panose="02020603050405020304" pitchFamily="18" charset="0"/>
              </a:rPr>
              <a:t> 100 KW </a:t>
            </a:r>
            <a:r>
              <a:rPr lang="en-GB" sz="1800" dirty="0" err="1">
                <a:solidFill>
                  <a:srgbClr val="000000"/>
                </a:solidFill>
                <a:effectLst/>
                <a:latin typeface="Times New Roman" panose="02020603050405020304" pitchFamily="18" charset="0"/>
                <a:ea typeface="Times New Roman" panose="02020603050405020304" pitchFamily="18" charset="0"/>
              </a:rPr>
              <a:t>ısıtma</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kazanı</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ve</a:t>
            </a:r>
            <a:r>
              <a:rPr lang="en-GB" sz="1800" dirty="0">
                <a:solidFill>
                  <a:srgbClr val="000000"/>
                </a:solidFill>
                <a:effectLst/>
                <a:latin typeface="Times New Roman" panose="02020603050405020304" pitchFamily="18" charset="0"/>
                <a:ea typeface="Times New Roman" panose="02020603050405020304" pitchFamily="18" charset="0"/>
              </a:rPr>
              <a:t> alt </a:t>
            </a:r>
            <a:r>
              <a:rPr lang="en-GB" sz="1800" dirty="0" err="1">
                <a:solidFill>
                  <a:srgbClr val="000000"/>
                </a:solidFill>
                <a:effectLst/>
                <a:latin typeface="Times New Roman" panose="02020603050405020304" pitchFamily="18" charset="0"/>
                <a:ea typeface="Times New Roman" panose="02020603050405020304" pitchFamily="18" charset="0"/>
              </a:rPr>
              <a:t>kollektör</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yenilendi</a:t>
            </a:r>
            <a:r>
              <a:rPr lang="en-GB" sz="1800" dirty="0">
                <a:solidFill>
                  <a:srgbClr val="000000"/>
                </a:solidFill>
                <a:effectLst/>
                <a:latin typeface="Times New Roman" panose="02020603050405020304" pitchFamily="18" charset="0"/>
                <a:ea typeface="Times New Roman" panose="02020603050405020304" pitchFamily="18" charset="0"/>
              </a:rPr>
              <a:t>.</a:t>
            </a:r>
            <a:endParaRPr lang="tr-TR" sz="1800" dirty="0">
              <a:effectLst/>
              <a:latin typeface="Times New Roman" panose="02020603050405020304" pitchFamily="18" charset="0"/>
              <a:ea typeface="Times New Roman" panose="02020603050405020304" pitchFamily="18" charset="0"/>
            </a:endParaRPr>
          </a:p>
          <a:p>
            <a:pPr marL="342900" lvl="0" indent="-342900" algn="just">
              <a:lnSpc>
                <a:spcPct val="120000"/>
              </a:lnSpc>
              <a:buFont typeface="Symbol" panose="05050102010706020507" pitchFamily="18" charset="2"/>
              <a:buChar char=""/>
            </a:pPr>
            <a:r>
              <a:rPr lang="en-GB" sz="1800" dirty="0" err="1">
                <a:solidFill>
                  <a:srgbClr val="000000"/>
                </a:solidFill>
                <a:effectLst/>
                <a:latin typeface="Times New Roman" panose="02020603050405020304" pitchFamily="18" charset="0"/>
                <a:ea typeface="Times New Roman" panose="02020603050405020304" pitchFamily="18" charset="0"/>
              </a:rPr>
              <a:t>Lojman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binaları</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Nilüfer</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Filiz</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ve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Lale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Blokları</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kazan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dairelerinde</a:t>
            </a:r>
            <a:r>
              <a:rPr lang="en-GB" sz="1800" dirty="0">
                <a:solidFill>
                  <a:srgbClr val="000000"/>
                </a:solidFill>
                <a:effectLst/>
                <a:latin typeface="Times New Roman" panose="02020603050405020304" pitchFamily="18" charset="0"/>
                <a:ea typeface="Times New Roman" panose="02020603050405020304" pitchFamily="18" charset="0"/>
              </a:rPr>
              <a:t> 7 adet100 KW </a:t>
            </a:r>
            <a:r>
              <a:rPr lang="en-GB" sz="1800" dirty="0" err="1">
                <a:solidFill>
                  <a:srgbClr val="000000"/>
                </a:solidFill>
                <a:effectLst/>
                <a:latin typeface="Times New Roman" panose="02020603050405020304" pitchFamily="18" charset="0"/>
                <a:ea typeface="Times New Roman" panose="02020603050405020304" pitchFamily="18" charset="0"/>
              </a:rPr>
              <a:t>ısıtma</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kazanı</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yenilendi</a:t>
            </a:r>
            <a:r>
              <a:rPr lang="en-GB" sz="1800" dirty="0">
                <a:solidFill>
                  <a:srgbClr val="000000"/>
                </a:solidFill>
                <a:effectLst/>
                <a:latin typeface="Times New Roman" panose="02020603050405020304" pitchFamily="18" charset="0"/>
                <a:ea typeface="Times New Roman" panose="02020603050405020304" pitchFamily="18" charset="0"/>
              </a:rPr>
              <a:t>.</a:t>
            </a:r>
            <a:endParaRPr lang="tr-TR" sz="1800" dirty="0">
              <a:effectLst/>
              <a:latin typeface="Times New Roman" panose="02020603050405020304" pitchFamily="18" charset="0"/>
              <a:ea typeface="Times New Roman" panose="02020603050405020304" pitchFamily="18" charset="0"/>
            </a:endParaRPr>
          </a:p>
          <a:p>
            <a:pPr marL="342900" lvl="0" indent="-342900" algn="just">
              <a:lnSpc>
                <a:spcPct val="120000"/>
              </a:lnSpc>
              <a:buFont typeface="Symbol" panose="05050102010706020507" pitchFamily="18" charset="2"/>
              <a:buChar char=""/>
            </a:pPr>
            <a:r>
              <a:rPr lang="en-GB" sz="1800" dirty="0" err="1">
                <a:solidFill>
                  <a:srgbClr val="000000"/>
                </a:solidFill>
                <a:effectLst/>
                <a:latin typeface="Times New Roman" panose="02020603050405020304" pitchFamily="18" charset="0"/>
                <a:ea typeface="Times New Roman" panose="02020603050405020304" pitchFamily="18" charset="0"/>
              </a:rPr>
              <a:t>Spor</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Bilimleri</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Fakültesi</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esanjör</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contaları</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yenilendi</a:t>
            </a:r>
            <a:r>
              <a:rPr lang="en-GB" sz="1800" dirty="0">
                <a:solidFill>
                  <a:srgbClr val="000000"/>
                </a:solidFill>
                <a:effectLst/>
                <a:latin typeface="Times New Roman" panose="02020603050405020304" pitchFamily="18" charset="0"/>
                <a:ea typeface="Times New Roman" panose="02020603050405020304" pitchFamily="18" charset="0"/>
              </a:rPr>
              <a:t>.</a:t>
            </a:r>
            <a:endParaRPr lang="tr-TR" sz="1800" dirty="0">
              <a:effectLst/>
              <a:latin typeface="Times New Roman" panose="02020603050405020304" pitchFamily="18" charset="0"/>
              <a:ea typeface="Times New Roman" panose="02020603050405020304" pitchFamily="18" charset="0"/>
            </a:endParaRPr>
          </a:p>
          <a:p>
            <a:pPr marL="342900" lvl="0" indent="-342900" algn="just">
              <a:lnSpc>
                <a:spcPct val="120000"/>
              </a:lnSpc>
              <a:buFont typeface="Symbol" panose="05050102010706020507" pitchFamily="18" charset="2"/>
              <a:buChar char=""/>
            </a:pPr>
            <a:r>
              <a:rPr lang="en-GB" sz="1800" dirty="0" err="1">
                <a:solidFill>
                  <a:srgbClr val="000000"/>
                </a:solidFill>
                <a:effectLst/>
                <a:latin typeface="Times New Roman" panose="02020603050405020304" pitchFamily="18" charset="0"/>
                <a:ea typeface="Times New Roman" panose="02020603050405020304" pitchFamily="18" charset="0"/>
              </a:rPr>
              <a:t>Spor</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Bilimleri</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Fakültesi</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kazan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daireleri</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izolasyonları</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yapıldı</a:t>
            </a:r>
            <a:r>
              <a:rPr lang="en-GB" sz="1800" dirty="0">
                <a:solidFill>
                  <a:srgbClr val="000000"/>
                </a:solidFill>
                <a:effectLst/>
                <a:latin typeface="Times New Roman" panose="02020603050405020304" pitchFamily="18" charset="0"/>
                <a:ea typeface="Times New Roman" panose="02020603050405020304" pitchFamily="18" charset="0"/>
              </a:rPr>
              <a:t>.</a:t>
            </a:r>
            <a:endParaRPr lang="tr-TR" sz="1800" dirty="0">
              <a:effectLst/>
              <a:latin typeface="Times New Roman" panose="02020603050405020304" pitchFamily="18" charset="0"/>
              <a:ea typeface="Times New Roman" panose="02020603050405020304" pitchFamily="18" charset="0"/>
            </a:endParaRPr>
          </a:p>
          <a:p>
            <a:pPr marL="342900" lvl="0" indent="-342900" algn="just">
              <a:lnSpc>
                <a:spcPct val="120000"/>
              </a:lnSpc>
              <a:buFont typeface="Symbol" panose="05050102010706020507" pitchFamily="18" charset="2"/>
              <a:buChar char=""/>
            </a:pPr>
            <a:r>
              <a:rPr lang="en-GB" sz="1800" dirty="0">
                <a:solidFill>
                  <a:srgbClr val="000000"/>
                </a:solidFill>
                <a:effectLst/>
                <a:latin typeface="Times New Roman" panose="02020603050405020304" pitchFamily="18" charset="0"/>
                <a:ea typeface="Times New Roman" panose="02020603050405020304" pitchFamily="18" charset="0"/>
              </a:rPr>
              <a:t>Ali </a:t>
            </a:r>
            <a:r>
              <a:rPr lang="en-GB" sz="1800" dirty="0" err="1">
                <a:solidFill>
                  <a:srgbClr val="000000"/>
                </a:solidFill>
                <a:effectLst/>
                <a:latin typeface="Times New Roman" panose="02020603050405020304" pitchFamily="18" charset="0"/>
                <a:ea typeface="Times New Roman" panose="02020603050405020304" pitchFamily="18" charset="0"/>
              </a:rPr>
              <a:t>Ericek</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Uygulama</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Camiinde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ve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Sağlık</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Bilimleri</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Fakültesinde</a:t>
            </a:r>
            <a:r>
              <a:rPr lang="en-GB" sz="1800" dirty="0">
                <a:solidFill>
                  <a:srgbClr val="000000"/>
                </a:solidFill>
                <a:effectLst/>
                <a:latin typeface="Times New Roman" panose="02020603050405020304" pitchFamily="18" charset="0"/>
                <a:ea typeface="Times New Roman" panose="02020603050405020304" pitchFamily="18" charset="0"/>
              </a:rPr>
              <a:t> 100 KW </a:t>
            </a:r>
            <a:r>
              <a:rPr lang="en-GB" sz="1800" dirty="0" err="1">
                <a:solidFill>
                  <a:srgbClr val="000000"/>
                </a:solidFill>
                <a:effectLst/>
                <a:latin typeface="Times New Roman" panose="02020603050405020304" pitchFamily="18" charset="0"/>
                <a:ea typeface="Times New Roman" panose="02020603050405020304" pitchFamily="18" charset="0"/>
              </a:rPr>
              <a:t>kazan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değişimi</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yapıldı</a:t>
            </a:r>
            <a:r>
              <a:rPr lang="en-GB" sz="1800" dirty="0">
                <a:solidFill>
                  <a:srgbClr val="000000"/>
                </a:solidFill>
                <a:effectLst/>
                <a:latin typeface="Times New Roman" panose="02020603050405020304" pitchFamily="18" charset="0"/>
                <a:ea typeface="Times New Roman" panose="02020603050405020304" pitchFamily="18" charset="0"/>
              </a:rPr>
              <a:t>.</a:t>
            </a:r>
            <a:endParaRPr lang="tr-TR" sz="1800" dirty="0">
              <a:effectLst/>
              <a:latin typeface="Times New Roman" panose="02020603050405020304" pitchFamily="18" charset="0"/>
              <a:ea typeface="Times New Roman" panose="02020603050405020304" pitchFamily="18" charset="0"/>
            </a:endParaRPr>
          </a:p>
          <a:p>
            <a:pPr marL="0" indent="0" algn="just">
              <a:lnSpc>
                <a:spcPct val="120000"/>
              </a:lnSpc>
              <a:buNone/>
            </a:pP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Baibü</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Isitma</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Sistemleri</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Revizyon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İhalesinde</a:t>
            </a:r>
            <a:r>
              <a:rPr lang="en-GB" sz="1800" dirty="0">
                <a:solidFill>
                  <a:srgbClr val="000000"/>
                </a:solidFill>
                <a:effectLst/>
                <a:latin typeface="Times New Roman" panose="02020603050405020304" pitchFamily="18" charset="0"/>
                <a:ea typeface="Times New Roman" panose="02020603050405020304" pitchFamily="18" charset="0"/>
              </a:rPr>
              <a:t> % 4,71 </a:t>
            </a:r>
            <a:r>
              <a:rPr lang="en-GB" sz="1800" dirty="0" err="1">
                <a:solidFill>
                  <a:srgbClr val="000000"/>
                </a:solidFill>
                <a:effectLst/>
                <a:latin typeface="Times New Roman" panose="02020603050405020304" pitchFamily="18" charset="0"/>
                <a:ea typeface="Times New Roman" panose="02020603050405020304" pitchFamily="18" charset="0"/>
              </a:rPr>
              <a:t>oranında</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ve</a:t>
            </a:r>
            <a:r>
              <a:rPr lang="en-GB" sz="1800" dirty="0">
                <a:solidFill>
                  <a:srgbClr val="000000"/>
                </a:solidFill>
                <a:effectLst/>
                <a:latin typeface="Times New Roman" panose="02020603050405020304" pitchFamily="18" charset="0"/>
                <a:ea typeface="Times New Roman" panose="02020603050405020304" pitchFamily="18" charset="0"/>
              </a:rPr>
              <a:t> 38.818,54 TL </a:t>
            </a:r>
            <a:r>
              <a:rPr lang="en-GB" sz="1800" dirty="0" err="1">
                <a:solidFill>
                  <a:srgbClr val="000000"/>
                </a:solidFill>
                <a:effectLst/>
                <a:latin typeface="Times New Roman" panose="02020603050405020304" pitchFamily="18" charset="0"/>
                <a:ea typeface="Times New Roman" panose="02020603050405020304" pitchFamily="18" charset="0"/>
              </a:rPr>
              <a:t>miktarınca</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iş</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artışı</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yapılarak</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toplam</a:t>
            </a:r>
            <a:r>
              <a:rPr lang="en-GB" sz="1800" dirty="0">
                <a:solidFill>
                  <a:srgbClr val="000000"/>
                </a:solidFill>
                <a:effectLst/>
                <a:latin typeface="Times New Roman" panose="02020603050405020304" pitchFamily="18" charset="0"/>
                <a:ea typeface="Times New Roman" panose="02020603050405020304" pitchFamily="18" charset="0"/>
              </a:rPr>
              <a:t> 1.017.407,26 TL </a:t>
            </a:r>
            <a:r>
              <a:rPr lang="en-GB" sz="1800" dirty="0" err="1">
                <a:solidFill>
                  <a:srgbClr val="000000"/>
                </a:solidFill>
                <a:effectLst/>
                <a:latin typeface="Times New Roman" panose="02020603050405020304" pitchFamily="18" charset="0"/>
                <a:ea typeface="Times New Roman" panose="02020603050405020304" pitchFamily="18" charset="0"/>
              </a:rPr>
              <a:t>harcama</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yapılmıştır</a:t>
            </a:r>
            <a:r>
              <a:rPr lang="en-GB" sz="1800" dirty="0">
                <a:solidFill>
                  <a:srgbClr val="000000"/>
                </a:solidFill>
                <a:effectLst/>
                <a:latin typeface="Times New Roman" panose="02020603050405020304" pitchFamily="18" charset="0"/>
                <a:ea typeface="Times New Roman" panose="02020603050405020304" pitchFamily="18" charset="0"/>
              </a:rPr>
              <a:t>.</a:t>
            </a:r>
            <a:endParaRPr lang="tr-TR" sz="1800" dirty="0">
              <a:effectLst/>
              <a:latin typeface="Times New Roman" panose="02020603050405020304" pitchFamily="18" charset="0"/>
              <a:ea typeface="Times New Roman" panose="02020603050405020304" pitchFamily="18" charset="0"/>
            </a:endParaRPr>
          </a:p>
          <a:p>
            <a:pPr marL="0" indent="0" algn="just">
              <a:lnSpc>
                <a:spcPct val="120000"/>
              </a:lnSpc>
              <a:buNone/>
            </a:pPr>
            <a:r>
              <a:rPr lang="en-GB" sz="1800" dirty="0">
                <a:effectLst/>
                <a:latin typeface="Times New Roman" panose="02020603050405020304" pitchFamily="18" charset="0"/>
                <a:ea typeface="Times New Roman" panose="02020603050405020304" pitchFamily="18" charset="0"/>
              </a:rPr>
              <a:t>            </a:t>
            </a:r>
            <a:endParaRPr lang="tr-TR" sz="1800" dirty="0">
              <a:effectLst/>
              <a:latin typeface="Times New Roman" panose="02020603050405020304" pitchFamily="18" charset="0"/>
              <a:ea typeface="Times New Roman" panose="02020603050405020304" pitchFamily="18" charset="0"/>
            </a:endParaRPr>
          </a:p>
        </p:txBody>
      </p:sp>
      <p:sp>
        <p:nvSpPr>
          <p:cNvPr id="6" name="Başlık 1">
            <a:extLst>
              <a:ext uri="{FF2B5EF4-FFF2-40B4-BE49-F238E27FC236}">
                <a16:creationId xmlns:a16="http://schemas.microsoft.com/office/drawing/2014/main" id="{711377D8-D873-408F-97E0-1B4C73141675}"/>
              </a:ext>
            </a:extLst>
          </p:cNvPr>
          <p:cNvSpPr>
            <a:spLocks noGrp="1"/>
          </p:cNvSpPr>
          <p:nvPr>
            <p:ph type="title"/>
          </p:nvPr>
        </p:nvSpPr>
        <p:spPr>
          <a:xfrm>
            <a:off x="890337" y="108284"/>
            <a:ext cx="9601200" cy="481263"/>
          </a:xfrm>
        </p:spPr>
        <p:txBody>
          <a:bodyPr>
            <a:normAutofit fontScale="90000"/>
          </a:bodyPr>
          <a:lstStyle/>
          <a:p>
            <a:r>
              <a:rPr lang="en-GB" sz="1800" b="1" cap="small" spc="25" dirty="0">
                <a:effectLst/>
                <a:latin typeface="Times New Roman" panose="02020603050405020304" pitchFamily="18" charset="0"/>
                <a:ea typeface="Times New Roman" panose="02020603050405020304" pitchFamily="18" charset="0"/>
              </a:rPr>
              <a:t>5-1-4- MUHTELİF İŞLER PROJESİ-EĞİTİM SEKTÖRÜ</a:t>
            </a:r>
            <a:br>
              <a:rPr lang="tr-TR" sz="1800" dirty="0">
                <a:effectLst/>
                <a:latin typeface="Times New Roman" panose="02020603050405020304" pitchFamily="18" charset="0"/>
                <a:ea typeface="Times New Roman" panose="02020603050405020304" pitchFamily="18" charset="0"/>
              </a:rPr>
            </a:br>
            <a:endParaRPr lang="tr-TR" dirty="0"/>
          </a:p>
        </p:txBody>
      </p:sp>
    </p:spTree>
    <p:extLst>
      <p:ext uri="{BB962C8B-B14F-4D97-AF65-F5344CB8AC3E}">
        <p14:creationId xmlns:p14="http://schemas.microsoft.com/office/powerpoint/2010/main" val="42182461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A562977-3DDD-45F9-B268-0CDE79E80EDE}"/>
              </a:ext>
            </a:extLst>
          </p:cNvPr>
          <p:cNvSpPr>
            <a:spLocks noGrp="1"/>
          </p:cNvSpPr>
          <p:nvPr>
            <p:ph idx="1"/>
          </p:nvPr>
        </p:nvSpPr>
        <p:spPr>
          <a:xfrm>
            <a:off x="782053" y="782053"/>
            <a:ext cx="7026442" cy="5185610"/>
          </a:xfrm>
        </p:spPr>
        <p:txBody>
          <a:bodyPr>
            <a:normAutofit fontScale="77500" lnSpcReduction="20000"/>
          </a:bodyPr>
          <a:lstStyle/>
          <a:p>
            <a:pPr marL="0" indent="0" algn="just">
              <a:lnSpc>
                <a:spcPct val="120000"/>
              </a:lnSpc>
              <a:buNone/>
            </a:pPr>
            <a:r>
              <a:rPr lang="en-GB" sz="2000" dirty="0">
                <a:effectLst/>
                <a:latin typeface="Times New Roman" panose="02020603050405020304" pitchFamily="18" charset="0"/>
                <a:ea typeface="Times New Roman" panose="02020603050405020304" pitchFamily="18" charset="0"/>
              </a:rPr>
              <a:t> </a:t>
            </a:r>
            <a:r>
              <a:rPr lang="en-GB" sz="2000" b="1" i="1" u="sng" dirty="0">
                <a:effectLst/>
                <a:latin typeface="Times New Roman" panose="02020603050405020304" pitchFamily="18" charset="0"/>
                <a:ea typeface="Times New Roman" panose="02020603050405020304" pitchFamily="18" charset="0"/>
              </a:rPr>
              <a:t>BAİBÜ </a:t>
            </a:r>
            <a:r>
              <a:rPr lang="en-GB" sz="2000" b="1" i="1" u="sng" dirty="0" err="1">
                <a:effectLst/>
                <a:latin typeface="Times New Roman" panose="02020603050405020304" pitchFamily="18" charset="0"/>
                <a:ea typeface="Times New Roman" panose="02020603050405020304" pitchFamily="18" charset="0"/>
              </a:rPr>
              <a:t>Isı</a:t>
            </a:r>
            <a:r>
              <a:rPr lang="en-GB" sz="2000" b="1" i="1" u="sng" dirty="0">
                <a:effectLst/>
                <a:latin typeface="Times New Roman" panose="02020603050405020304" pitchFamily="18" charset="0"/>
                <a:ea typeface="Times New Roman" panose="02020603050405020304" pitchFamily="18" charset="0"/>
              </a:rPr>
              <a:t> </a:t>
            </a:r>
            <a:r>
              <a:rPr lang="en-GB" sz="2000" b="1" i="1" u="sng" dirty="0" err="1">
                <a:effectLst/>
                <a:latin typeface="Times New Roman" panose="02020603050405020304" pitchFamily="18" charset="0"/>
                <a:ea typeface="Times New Roman" panose="02020603050405020304" pitchFamily="18" charset="0"/>
              </a:rPr>
              <a:t>Merkezi</a:t>
            </a:r>
            <a:r>
              <a:rPr lang="en-GB" sz="2000" b="1" i="1" u="sng" dirty="0">
                <a:effectLst/>
                <a:latin typeface="Times New Roman" panose="02020603050405020304" pitchFamily="18" charset="0"/>
                <a:ea typeface="Times New Roman" panose="02020603050405020304" pitchFamily="18" charset="0"/>
              </a:rPr>
              <a:t>, </a:t>
            </a:r>
            <a:r>
              <a:rPr lang="en-GB" sz="2000" b="1" i="1" u="sng" dirty="0" err="1">
                <a:effectLst/>
                <a:latin typeface="Times New Roman" panose="02020603050405020304" pitchFamily="18" charset="0"/>
                <a:ea typeface="Times New Roman" panose="02020603050405020304" pitchFamily="18" charset="0"/>
              </a:rPr>
              <a:t>Su</a:t>
            </a:r>
            <a:r>
              <a:rPr lang="en-GB" sz="2000" b="1" i="1" u="sng" dirty="0">
                <a:effectLst/>
                <a:latin typeface="Times New Roman" panose="02020603050405020304" pitchFamily="18" charset="0"/>
                <a:ea typeface="Times New Roman" panose="02020603050405020304" pitchFamily="18" charset="0"/>
              </a:rPr>
              <a:t> </a:t>
            </a:r>
            <a:r>
              <a:rPr lang="en-GB" sz="2000" b="1" i="1" u="sng" dirty="0" err="1">
                <a:effectLst/>
                <a:latin typeface="Times New Roman" panose="02020603050405020304" pitchFamily="18" charset="0"/>
                <a:ea typeface="Times New Roman" panose="02020603050405020304" pitchFamily="18" charset="0"/>
              </a:rPr>
              <a:t>Kuyuları</a:t>
            </a:r>
            <a:r>
              <a:rPr lang="en-GB" sz="2000" b="1" i="1" u="sng" dirty="0">
                <a:effectLst/>
                <a:latin typeface="Times New Roman" panose="02020603050405020304" pitchFamily="18" charset="0"/>
                <a:ea typeface="Times New Roman" panose="02020603050405020304" pitchFamily="18" charset="0"/>
              </a:rPr>
              <a:t>, </a:t>
            </a:r>
            <a:r>
              <a:rPr lang="en-GB" sz="2000" b="1" i="1" u="sng" dirty="0" err="1">
                <a:effectLst/>
                <a:latin typeface="Times New Roman" panose="02020603050405020304" pitchFamily="18" charset="0"/>
                <a:ea typeface="Times New Roman" panose="02020603050405020304" pitchFamily="18" charset="0"/>
              </a:rPr>
              <a:t>Diş</a:t>
            </a:r>
            <a:r>
              <a:rPr lang="en-GB" sz="2000" b="1" i="1" u="sng" dirty="0">
                <a:effectLst/>
                <a:latin typeface="Times New Roman" panose="02020603050405020304" pitchFamily="18" charset="0"/>
                <a:ea typeface="Times New Roman" panose="02020603050405020304" pitchFamily="18" charset="0"/>
              </a:rPr>
              <a:t> </a:t>
            </a:r>
            <a:r>
              <a:rPr lang="en-GB" sz="2000" b="1" i="1" u="sng" dirty="0" err="1">
                <a:effectLst/>
                <a:latin typeface="Times New Roman" panose="02020603050405020304" pitchFamily="18" charset="0"/>
                <a:ea typeface="Times New Roman" panose="02020603050405020304" pitchFamily="18" charset="0"/>
              </a:rPr>
              <a:t>Hekimliği</a:t>
            </a:r>
            <a:r>
              <a:rPr lang="en-GB" sz="2000" b="1" i="1" u="sng" dirty="0">
                <a:effectLst/>
                <a:latin typeface="Times New Roman" panose="02020603050405020304" pitchFamily="18" charset="0"/>
                <a:ea typeface="Times New Roman" panose="02020603050405020304" pitchFamily="18" charset="0"/>
              </a:rPr>
              <a:t> Fak. </a:t>
            </a:r>
            <a:r>
              <a:rPr lang="en-GB" sz="2000" b="1" i="1" u="sng" dirty="0" err="1">
                <a:effectLst/>
                <a:latin typeface="Times New Roman" panose="02020603050405020304" pitchFamily="18" charset="0"/>
                <a:ea typeface="Times New Roman" panose="02020603050405020304" pitchFamily="18" charset="0"/>
              </a:rPr>
              <a:t>Pompa</a:t>
            </a:r>
            <a:r>
              <a:rPr lang="en-GB" sz="2000" b="1" i="1" u="sng" dirty="0">
                <a:effectLst/>
                <a:latin typeface="Times New Roman" panose="02020603050405020304" pitchFamily="18" charset="0"/>
                <a:ea typeface="Times New Roman" panose="02020603050405020304" pitchFamily="18" charset="0"/>
              </a:rPr>
              <a:t>, </a:t>
            </a:r>
            <a:r>
              <a:rPr lang="en-GB" sz="2000" b="1" i="1" u="sng" dirty="0" err="1">
                <a:effectLst/>
                <a:latin typeface="Times New Roman" panose="02020603050405020304" pitchFamily="18" charset="0"/>
                <a:ea typeface="Times New Roman" panose="02020603050405020304" pitchFamily="18" charset="0"/>
              </a:rPr>
              <a:t>Boru</a:t>
            </a:r>
            <a:r>
              <a:rPr lang="en-GB" sz="2000" b="1" i="1" u="sng" dirty="0">
                <a:effectLst/>
                <a:latin typeface="Times New Roman" panose="02020603050405020304" pitchFamily="18" charset="0"/>
                <a:ea typeface="Times New Roman" panose="02020603050405020304" pitchFamily="18" charset="0"/>
              </a:rPr>
              <a:t> </a:t>
            </a:r>
            <a:r>
              <a:rPr lang="en-GB" sz="2000" b="1" i="1" u="sng" dirty="0" err="1">
                <a:effectLst/>
                <a:latin typeface="Times New Roman" panose="02020603050405020304" pitchFamily="18" charset="0"/>
                <a:ea typeface="Times New Roman" panose="02020603050405020304" pitchFamily="18" charset="0"/>
              </a:rPr>
              <a:t>ve</a:t>
            </a:r>
            <a:r>
              <a:rPr lang="en-GB" sz="2000" b="1" i="1" u="sng" dirty="0">
                <a:effectLst/>
                <a:latin typeface="Times New Roman" panose="02020603050405020304" pitchFamily="18" charset="0"/>
                <a:ea typeface="Times New Roman" panose="02020603050405020304" pitchFamily="18" charset="0"/>
              </a:rPr>
              <a:t> </a:t>
            </a:r>
            <a:r>
              <a:rPr lang="en-GB" sz="2000" b="1" i="1" u="sng" dirty="0" err="1">
                <a:effectLst/>
                <a:latin typeface="Times New Roman" panose="02020603050405020304" pitchFamily="18" charset="0"/>
                <a:ea typeface="Times New Roman" panose="02020603050405020304" pitchFamily="18" charset="0"/>
              </a:rPr>
              <a:t>Isıtma</a:t>
            </a:r>
            <a:r>
              <a:rPr lang="en-GB" sz="2000" b="1" i="1" u="sng" dirty="0">
                <a:effectLst/>
                <a:latin typeface="Times New Roman" panose="02020603050405020304" pitchFamily="18" charset="0"/>
                <a:ea typeface="Times New Roman" panose="02020603050405020304" pitchFamily="18" charset="0"/>
              </a:rPr>
              <a:t> </a:t>
            </a:r>
            <a:r>
              <a:rPr lang="en-GB" sz="2000" b="1" i="1" u="sng" dirty="0" err="1">
                <a:effectLst/>
                <a:latin typeface="Times New Roman" panose="02020603050405020304" pitchFamily="18" charset="0"/>
                <a:ea typeface="Times New Roman" panose="02020603050405020304" pitchFamily="18" charset="0"/>
              </a:rPr>
              <a:t>Sistemi</a:t>
            </a:r>
            <a:r>
              <a:rPr lang="en-GB" sz="2000" b="1" i="1" u="sng" dirty="0">
                <a:effectLst/>
                <a:latin typeface="Times New Roman" panose="02020603050405020304" pitchFamily="18" charset="0"/>
                <a:ea typeface="Times New Roman" panose="02020603050405020304" pitchFamily="18" charset="0"/>
              </a:rPr>
              <a:t> </a:t>
            </a:r>
            <a:r>
              <a:rPr lang="en-GB" sz="2000" b="1" i="1" u="sng" dirty="0" err="1">
                <a:effectLst/>
                <a:latin typeface="Times New Roman" panose="02020603050405020304" pitchFamily="18" charset="0"/>
                <a:ea typeface="Times New Roman" panose="02020603050405020304" pitchFamily="18" charset="0"/>
              </a:rPr>
              <a:t>Bakım</a:t>
            </a:r>
            <a:r>
              <a:rPr lang="en-GB" sz="2000" b="1" i="1" u="sng" dirty="0">
                <a:effectLst/>
                <a:latin typeface="Times New Roman" panose="02020603050405020304" pitchFamily="18" charset="0"/>
                <a:ea typeface="Times New Roman" panose="02020603050405020304" pitchFamily="18" charset="0"/>
              </a:rPr>
              <a:t> </a:t>
            </a:r>
            <a:r>
              <a:rPr lang="en-GB" sz="2000" b="1" i="1" u="sng" dirty="0" err="1">
                <a:effectLst/>
                <a:latin typeface="Times New Roman" panose="02020603050405020304" pitchFamily="18" charset="0"/>
                <a:ea typeface="Times New Roman" panose="02020603050405020304" pitchFamily="18" charset="0"/>
              </a:rPr>
              <a:t>Onarımı</a:t>
            </a:r>
            <a:r>
              <a:rPr lang="en-GB" sz="2000" b="1" i="1" u="sng" dirty="0">
                <a:effectLst/>
                <a:latin typeface="Times New Roman" panose="02020603050405020304" pitchFamily="18" charset="0"/>
                <a:ea typeface="Times New Roman" panose="02020603050405020304" pitchFamily="18" charset="0"/>
              </a:rPr>
              <a:t> İhalesi</a:t>
            </a:r>
            <a:endParaRPr lang="tr-TR" sz="2000" dirty="0">
              <a:effectLst/>
              <a:latin typeface="Times New Roman" panose="02020603050405020304" pitchFamily="18" charset="0"/>
              <a:ea typeface="Times New Roman" panose="02020603050405020304" pitchFamily="18" charset="0"/>
            </a:endParaRPr>
          </a:p>
          <a:p>
            <a:pPr marL="0" indent="0" algn="just">
              <a:lnSpc>
                <a:spcPct val="120000"/>
              </a:lnSpc>
              <a:buNone/>
            </a:pP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Baibü</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Isitma</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Sistemleri</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Revizyon</a:t>
            </a:r>
            <a:r>
              <a:rPr lang="en-GB" sz="2000" dirty="0">
                <a:effectLst/>
                <a:latin typeface="Times New Roman" panose="02020603050405020304" pitchFamily="18" charset="0"/>
                <a:ea typeface="Times New Roman" panose="02020603050405020304" pitchFamily="18" charset="0"/>
              </a:rPr>
              <a:t> İhalesi 16.12.2022 </a:t>
            </a:r>
            <a:r>
              <a:rPr lang="en-GB" sz="2000" dirty="0" err="1">
                <a:effectLst/>
                <a:latin typeface="Times New Roman" panose="02020603050405020304" pitchFamily="18" charset="0"/>
                <a:ea typeface="Times New Roman" panose="02020603050405020304" pitchFamily="18" charset="0"/>
              </a:rPr>
              <a:t>tarihinde</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yapılan</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ihale</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ile</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yüklenici</a:t>
            </a:r>
            <a:r>
              <a:rPr lang="en-GB" sz="2000" dirty="0">
                <a:effectLst/>
                <a:latin typeface="Times New Roman" panose="02020603050405020304" pitchFamily="18" charset="0"/>
                <a:ea typeface="Times New Roman" panose="02020603050405020304" pitchFamily="18" charset="0"/>
              </a:rPr>
              <a:t> TURGUT YAMAN </a:t>
            </a:r>
            <a:r>
              <a:rPr lang="en-GB" sz="2000" dirty="0" err="1">
                <a:effectLst/>
                <a:latin typeface="Times New Roman" panose="02020603050405020304" pitchFamily="18" charset="0"/>
                <a:ea typeface="Times New Roman" panose="02020603050405020304" pitchFamily="18" charset="0"/>
              </a:rPr>
              <a:t>ile</a:t>
            </a:r>
            <a:r>
              <a:rPr lang="en-GB" sz="2000" dirty="0">
                <a:effectLst/>
                <a:latin typeface="Times New Roman" panose="02020603050405020304" pitchFamily="18" charset="0"/>
                <a:ea typeface="Times New Roman" panose="02020603050405020304" pitchFamily="18" charset="0"/>
              </a:rPr>
              <a:t> 648.760,00 TL (KDV </a:t>
            </a:r>
            <a:r>
              <a:rPr lang="en-GB" sz="2000" dirty="0" err="1">
                <a:effectLst/>
                <a:latin typeface="Times New Roman" panose="02020603050405020304" pitchFamily="18" charset="0"/>
                <a:ea typeface="Times New Roman" panose="02020603050405020304" pitchFamily="18" charset="0"/>
              </a:rPr>
              <a:t>Hariç</a:t>
            </a:r>
            <a:r>
              <a:rPr lang="en-GB" sz="2000" dirty="0">
                <a:effectLst/>
                <a:latin typeface="Times New Roman" panose="02020603050405020304" pitchFamily="18" charset="0"/>
                <a:ea typeface="Times New Roman" panose="02020603050405020304" pitchFamily="18" charset="0"/>
              </a:rPr>
              <a:t>) </a:t>
            </a:r>
            <a:r>
              <a:rPr lang="tr-TR" sz="2000" dirty="0">
                <a:effectLst/>
                <a:latin typeface="Times New Roman" panose="02020603050405020304" pitchFamily="18" charset="0"/>
                <a:ea typeface="Times New Roman" panose="02020603050405020304" pitchFamily="18" charset="0"/>
              </a:rPr>
              <a:t>sözleşme bedelinde 22.12.2022 tarihli sözleşme imzalanarak aynı tarihinde yer teslimi yapılmıştır.</a:t>
            </a:r>
          </a:p>
          <a:p>
            <a:pPr marL="0" indent="0" algn="just">
              <a:lnSpc>
                <a:spcPct val="120000"/>
              </a:lnSpc>
              <a:buNone/>
            </a:pPr>
            <a:r>
              <a:rPr lang="en-GB" sz="2000" b="1" i="1" dirty="0">
                <a:solidFill>
                  <a:srgbClr val="000000"/>
                </a:solidFill>
                <a:effectLst/>
                <a:latin typeface="Times New Roman" panose="02020603050405020304" pitchFamily="18" charset="0"/>
                <a:ea typeface="Times New Roman" panose="02020603050405020304" pitchFamily="18" charset="0"/>
              </a:rPr>
              <a:t>          </a:t>
            </a:r>
            <a:r>
              <a:rPr lang="en-GB" sz="2000" b="1" i="1" u="sng" dirty="0" err="1">
                <a:solidFill>
                  <a:srgbClr val="000000"/>
                </a:solidFill>
                <a:effectLst/>
                <a:latin typeface="Times New Roman" panose="02020603050405020304" pitchFamily="18" charset="0"/>
                <a:ea typeface="Times New Roman" panose="02020603050405020304" pitchFamily="18" charset="0"/>
              </a:rPr>
              <a:t>İhale</a:t>
            </a:r>
            <a:r>
              <a:rPr lang="en-GB" sz="2000" b="1" i="1" u="sng" dirty="0">
                <a:solidFill>
                  <a:srgbClr val="000000"/>
                </a:solidFill>
                <a:effectLst/>
                <a:latin typeface="Times New Roman" panose="02020603050405020304" pitchFamily="18" charset="0"/>
                <a:ea typeface="Times New Roman" panose="02020603050405020304" pitchFamily="18" charset="0"/>
              </a:rPr>
              <a:t> </a:t>
            </a:r>
            <a:r>
              <a:rPr lang="en-GB" sz="2000" b="1" i="1" u="sng" dirty="0" err="1">
                <a:solidFill>
                  <a:srgbClr val="000000"/>
                </a:solidFill>
                <a:effectLst/>
                <a:latin typeface="Times New Roman" panose="02020603050405020304" pitchFamily="18" charset="0"/>
                <a:ea typeface="Times New Roman" panose="02020603050405020304" pitchFamily="18" charset="0"/>
              </a:rPr>
              <a:t>kapsamında</a:t>
            </a:r>
            <a:r>
              <a:rPr lang="en-GB" sz="2000" b="1" i="1" u="sng" dirty="0">
                <a:solidFill>
                  <a:srgbClr val="000000"/>
                </a:solidFill>
                <a:effectLst/>
                <a:latin typeface="Times New Roman" panose="02020603050405020304" pitchFamily="18" charset="0"/>
                <a:ea typeface="Times New Roman" panose="02020603050405020304" pitchFamily="18" charset="0"/>
              </a:rPr>
              <a:t>;</a:t>
            </a:r>
            <a:endParaRPr lang="tr-TR" sz="2000" dirty="0">
              <a:effectLst/>
              <a:latin typeface="Times New Roman" panose="02020603050405020304" pitchFamily="18" charset="0"/>
              <a:ea typeface="Times New Roman" panose="02020603050405020304" pitchFamily="18" charset="0"/>
            </a:endParaRPr>
          </a:p>
          <a:p>
            <a:pPr marL="342900" lvl="0" indent="-342900" algn="just">
              <a:lnSpc>
                <a:spcPct val="120000"/>
              </a:lnSpc>
              <a:buFont typeface="Symbol" panose="05050102010706020507" pitchFamily="18" charset="2"/>
              <a:buChar char=""/>
            </a:pPr>
            <a:r>
              <a:rPr lang="en-GB" sz="2000" dirty="0" err="1">
                <a:effectLst/>
                <a:latin typeface="Times New Roman" panose="02020603050405020304" pitchFamily="18" charset="0"/>
                <a:ea typeface="Times New Roman" panose="02020603050405020304" pitchFamily="18" charset="0"/>
              </a:rPr>
              <a:t>Merkezi</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ısıtma</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sistemi</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kazan</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yanma</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odası</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boruları</a:t>
            </a:r>
            <a:r>
              <a:rPr lang="en-GB" sz="2000" dirty="0">
                <a:effectLst/>
                <a:latin typeface="Times New Roman" panose="02020603050405020304" pitchFamily="18" charset="0"/>
                <a:ea typeface="Times New Roman" panose="02020603050405020304" pitchFamily="18" charset="0"/>
              </a:rPr>
              <a:t> (100 x 5 metre) </a:t>
            </a:r>
            <a:r>
              <a:rPr lang="en-GB" sz="2000" dirty="0" err="1">
                <a:effectLst/>
                <a:latin typeface="Times New Roman" panose="02020603050405020304" pitchFamily="18" charset="0"/>
                <a:ea typeface="Times New Roman" panose="02020603050405020304" pitchFamily="18" charset="0"/>
              </a:rPr>
              <a:t>ve</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yedek</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kazan</a:t>
            </a:r>
            <a:r>
              <a:rPr lang="en-GB" sz="2000" dirty="0">
                <a:effectLst/>
                <a:latin typeface="Times New Roman" panose="02020603050405020304" pitchFamily="18" charset="0"/>
                <a:ea typeface="Times New Roman" panose="02020603050405020304" pitchFamily="18" charset="0"/>
              </a:rPr>
              <a:t> (100 x 5 metre) </a:t>
            </a:r>
            <a:r>
              <a:rPr lang="en-GB" sz="2000" dirty="0" err="1">
                <a:effectLst/>
                <a:latin typeface="Times New Roman" panose="02020603050405020304" pitchFamily="18" charset="0"/>
                <a:ea typeface="Times New Roman" panose="02020603050405020304" pitchFamily="18" charset="0"/>
              </a:rPr>
              <a:t>boruları</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değiştirildi</a:t>
            </a:r>
            <a:r>
              <a:rPr lang="en-GB" sz="2000" dirty="0">
                <a:effectLst/>
                <a:latin typeface="Times New Roman" panose="02020603050405020304" pitchFamily="18" charset="0"/>
                <a:ea typeface="Times New Roman" panose="02020603050405020304" pitchFamily="18" charset="0"/>
              </a:rPr>
              <a:t>.</a:t>
            </a:r>
            <a:endParaRPr lang="tr-TR" sz="2000" dirty="0">
              <a:effectLst/>
              <a:latin typeface="Times New Roman" panose="02020603050405020304" pitchFamily="18" charset="0"/>
              <a:ea typeface="Times New Roman" panose="02020603050405020304" pitchFamily="18" charset="0"/>
            </a:endParaRPr>
          </a:p>
          <a:p>
            <a:pPr marL="342900" lvl="0" indent="-342900" algn="just">
              <a:lnSpc>
                <a:spcPct val="120000"/>
              </a:lnSpc>
              <a:buFont typeface="Symbol" panose="05050102010706020507" pitchFamily="18" charset="2"/>
              <a:buChar char=""/>
            </a:pPr>
            <a:r>
              <a:rPr lang="en-GB" sz="2000" dirty="0">
                <a:effectLst/>
                <a:latin typeface="Times New Roman" panose="02020603050405020304" pitchFamily="18" charset="0"/>
                <a:ea typeface="Times New Roman" panose="02020603050405020304" pitchFamily="18" charset="0"/>
              </a:rPr>
              <a:t>3 </a:t>
            </a:r>
            <a:r>
              <a:rPr lang="en-GB" sz="2000" dirty="0" err="1">
                <a:effectLst/>
                <a:latin typeface="Times New Roman" panose="02020603050405020304" pitchFamily="18" charset="0"/>
                <a:ea typeface="Times New Roman" panose="02020603050405020304" pitchFamily="18" charset="0"/>
              </a:rPr>
              <a:t>adet</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derin</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kuyu</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pompası</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alındı</a:t>
            </a:r>
            <a:r>
              <a:rPr lang="en-GB" sz="2000" dirty="0">
                <a:effectLst/>
                <a:latin typeface="Times New Roman" panose="02020603050405020304" pitchFamily="18" charset="0"/>
                <a:ea typeface="Times New Roman" panose="02020603050405020304" pitchFamily="18" charset="0"/>
              </a:rPr>
              <a:t>.</a:t>
            </a:r>
            <a:endParaRPr lang="tr-TR" sz="2000" dirty="0">
              <a:effectLst/>
              <a:latin typeface="Times New Roman" panose="02020603050405020304" pitchFamily="18" charset="0"/>
              <a:ea typeface="Times New Roman" panose="02020603050405020304" pitchFamily="18" charset="0"/>
            </a:endParaRPr>
          </a:p>
          <a:p>
            <a:pPr marL="342900" lvl="0" indent="-342900" algn="just">
              <a:lnSpc>
                <a:spcPct val="120000"/>
              </a:lnSpc>
              <a:buFont typeface="Symbol" panose="05050102010706020507" pitchFamily="18" charset="2"/>
              <a:buChar char=""/>
            </a:pPr>
            <a:r>
              <a:rPr lang="en-GB" sz="2000" dirty="0" err="1">
                <a:effectLst/>
                <a:latin typeface="Times New Roman" panose="02020603050405020304" pitchFamily="18" charset="0"/>
                <a:ea typeface="Times New Roman" panose="02020603050405020304" pitchFamily="18" charset="0"/>
              </a:rPr>
              <a:t>Gölköy</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Kampüsüne</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içme</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suyu</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teminini</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sağlayacak</a:t>
            </a:r>
            <a:r>
              <a:rPr lang="en-GB" sz="2000" dirty="0">
                <a:effectLst/>
                <a:latin typeface="Times New Roman" panose="02020603050405020304" pitchFamily="18" charset="0"/>
                <a:ea typeface="Times New Roman" panose="02020603050405020304" pitchFamily="18" charset="0"/>
              </a:rPr>
              <a:t> 2 </a:t>
            </a:r>
            <a:r>
              <a:rPr lang="en-GB" sz="2000" dirty="0" err="1">
                <a:effectLst/>
                <a:latin typeface="Times New Roman" panose="02020603050405020304" pitchFamily="18" charset="0"/>
                <a:ea typeface="Times New Roman" panose="02020603050405020304" pitchFamily="18" charset="0"/>
              </a:rPr>
              <a:t>adet</a:t>
            </a:r>
            <a:r>
              <a:rPr lang="en-GB" sz="2000" dirty="0">
                <a:effectLst/>
                <a:latin typeface="Times New Roman" panose="02020603050405020304" pitchFamily="18" charset="0"/>
                <a:ea typeface="Times New Roman" panose="02020603050405020304" pitchFamily="18" charset="0"/>
              </a:rPr>
              <a:t> yeni </a:t>
            </a:r>
            <a:r>
              <a:rPr lang="en-GB" sz="2000" dirty="0" err="1">
                <a:effectLst/>
                <a:latin typeface="Times New Roman" panose="02020603050405020304" pitchFamily="18" charset="0"/>
                <a:ea typeface="Times New Roman" panose="02020603050405020304" pitchFamily="18" charset="0"/>
              </a:rPr>
              <a:t>sondaj</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kuyusu</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açıldı</a:t>
            </a:r>
            <a:r>
              <a:rPr lang="en-GB" sz="2000" dirty="0">
                <a:effectLst/>
                <a:latin typeface="Times New Roman" panose="02020603050405020304" pitchFamily="18" charset="0"/>
                <a:ea typeface="Times New Roman" panose="02020603050405020304" pitchFamily="18" charset="0"/>
              </a:rPr>
              <a:t>.</a:t>
            </a:r>
            <a:endParaRPr lang="tr-TR" sz="2000" dirty="0">
              <a:effectLst/>
              <a:latin typeface="Times New Roman" panose="02020603050405020304" pitchFamily="18" charset="0"/>
              <a:ea typeface="Times New Roman" panose="02020603050405020304" pitchFamily="18" charset="0"/>
            </a:endParaRPr>
          </a:p>
          <a:p>
            <a:pPr marL="342900" lvl="0" indent="-342900" algn="just">
              <a:lnSpc>
                <a:spcPct val="120000"/>
              </a:lnSpc>
              <a:buFont typeface="Symbol" panose="05050102010706020507" pitchFamily="18" charset="2"/>
              <a:buChar char=""/>
            </a:pPr>
            <a:r>
              <a:rPr lang="en-GB" sz="2000" dirty="0">
                <a:effectLst/>
                <a:latin typeface="Times New Roman" panose="02020603050405020304" pitchFamily="18" charset="0"/>
                <a:ea typeface="Times New Roman" panose="02020603050405020304" pitchFamily="18" charset="0"/>
              </a:rPr>
              <a:t> 300 </a:t>
            </a:r>
            <a:r>
              <a:rPr lang="en-GB" sz="2000" dirty="0" err="1">
                <a:effectLst/>
                <a:latin typeface="Times New Roman" panose="02020603050405020304" pitchFamily="18" charset="0"/>
                <a:ea typeface="Times New Roman" panose="02020603050405020304" pitchFamily="18" charset="0"/>
              </a:rPr>
              <a:t>adet</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esanjör</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contası</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alınarak</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Eğitim</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Fakültesi</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Güzel</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Sanatlar</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Fakültesi</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ve</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Spor</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Bilimleri</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Fakültesi</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esanjör</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contaları</a:t>
            </a:r>
            <a:r>
              <a:rPr lang="en-GB" sz="2000" dirty="0">
                <a:effectLst/>
                <a:latin typeface="Times New Roman" panose="02020603050405020304" pitchFamily="18" charset="0"/>
                <a:ea typeface="Times New Roman" panose="02020603050405020304" pitchFamily="18" charset="0"/>
              </a:rPr>
              <a:t> </a:t>
            </a:r>
            <a:r>
              <a:rPr lang="en-GB" sz="2000" dirty="0" err="1">
                <a:effectLst/>
                <a:latin typeface="Times New Roman" panose="02020603050405020304" pitchFamily="18" charset="0"/>
                <a:ea typeface="Times New Roman" panose="02020603050405020304" pitchFamily="18" charset="0"/>
              </a:rPr>
              <a:t>değiştirildi</a:t>
            </a:r>
            <a:r>
              <a:rPr lang="en-GB" sz="2000" dirty="0">
                <a:effectLst/>
                <a:latin typeface="Times New Roman" panose="02020603050405020304" pitchFamily="18" charset="0"/>
                <a:ea typeface="Times New Roman" panose="02020603050405020304" pitchFamily="18" charset="0"/>
              </a:rPr>
              <a:t>.</a:t>
            </a:r>
            <a:endParaRPr lang="tr-TR" sz="2000" dirty="0">
              <a:effectLst/>
              <a:latin typeface="Times New Roman" panose="02020603050405020304" pitchFamily="18" charset="0"/>
              <a:ea typeface="Times New Roman" panose="02020603050405020304" pitchFamily="18" charset="0"/>
            </a:endParaRPr>
          </a:p>
          <a:p>
            <a:pPr marL="0" indent="0" algn="just">
              <a:lnSpc>
                <a:spcPct val="120000"/>
              </a:lnSpc>
              <a:buNone/>
            </a:pP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Baibü</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Isitma</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Sistemleri</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Revizyon</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İhalesinde</a:t>
            </a:r>
            <a:r>
              <a:rPr lang="en-GB" sz="2000" dirty="0">
                <a:solidFill>
                  <a:srgbClr val="000000"/>
                </a:solidFill>
                <a:effectLst/>
                <a:latin typeface="Times New Roman" panose="02020603050405020304" pitchFamily="18" charset="0"/>
                <a:ea typeface="Times New Roman" panose="02020603050405020304" pitchFamily="18" charset="0"/>
              </a:rPr>
              <a:t> % 2,65 </a:t>
            </a:r>
            <a:r>
              <a:rPr lang="en-GB" sz="2000" dirty="0" err="1">
                <a:solidFill>
                  <a:srgbClr val="000000"/>
                </a:solidFill>
                <a:effectLst/>
                <a:latin typeface="Times New Roman" panose="02020603050405020304" pitchFamily="18" charset="0"/>
                <a:ea typeface="Times New Roman" panose="02020603050405020304" pitchFamily="18" charset="0"/>
              </a:rPr>
              <a:t>oranında</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ve</a:t>
            </a:r>
            <a:r>
              <a:rPr lang="en-GB" sz="2000" dirty="0">
                <a:solidFill>
                  <a:srgbClr val="000000"/>
                </a:solidFill>
                <a:effectLst/>
                <a:latin typeface="Times New Roman" panose="02020603050405020304" pitchFamily="18" charset="0"/>
                <a:ea typeface="Times New Roman" panose="02020603050405020304" pitchFamily="18" charset="0"/>
              </a:rPr>
              <a:t> 17217,2 TL </a:t>
            </a:r>
            <a:r>
              <a:rPr lang="en-GB" sz="2000" dirty="0" err="1">
                <a:solidFill>
                  <a:srgbClr val="000000"/>
                </a:solidFill>
                <a:effectLst/>
                <a:latin typeface="Times New Roman" panose="02020603050405020304" pitchFamily="18" charset="0"/>
                <a:ea typeface="Times New Roman" panose="02020603050405020304" pitchFamily="18" charset="0"/>
              </a:rPr>
              <a:t>miktarınca</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iş</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artışı</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yapılarak</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toplam</a:t>
            </a:r>
            <a:r>
              <a:rPr lang="en-GB" sz="2000" dirty="0">
                <a:solidFill>
                  <a:srgbClr val="000000"/>
                </a:solidFill>
                <a:effectLst/>
                <a:latin typeface="Times New Roman" panose="02020603050405020304" pitchFamily="18" charset="0"/>
                <a:ea typeface="Times New Roman" panose="02020603050405020304" pitchFamily="18" charset="0"/>
              </a:rPr>
              <a:t> 785. 853,10 TL </a:t>
            </a:r>
            <a:r>
              <a:rPr lang="en-GB" sz="2000" dirty="0" err="1">
                <a:solidFill>
                  <a:srgbClr val="000000"/>
                </a:solidFill>
                <a:effectLst/>
                <a:latin typeface="Times New Roman" panose="02020603050405020304" pitchFamily="18" charset="0"/>
                <a:ea typeface="Times New Roman" panose="02020603050405020304" pitchFamily="18" charset="0"/>
              </a:rPr>
              <a:t>harcama</a:t>
            </a:r>
            <a:r>
              <a:rPr lang="en-GB" sz="2000" dirty="0">
                <a:solidFill>
                  <a:srgbClr val="000000"/>
                </a:solidFill>
                <a:effectLst/>
                <a:latin typeface="Times New Roman" panose="02020603050405020304" pitchFamily="18" charset="0"/>
                <a:ea typeface="Times New Roman" panose="02020603050405020304" pitchFamily="18" charset="0"/>
              </a:rPr>
              <a:t> </a:t>
            </a:r>
            <a:r>
              <a:rPr lang="en-GB" sz="2000" dirty="0" err="1">
                <a:solidFill>
                  <a:srgbClr val="000000"/>
                </a:solidFill>
                <a:effectLst/>
                <a:latin typeface="Times New Roman" panose="02020603050405020304" pitchFamily="18" charset="0"/>
                <a:ea typeface="Times New Roman" panose="02020603050405020304" pitchFamily="18" charset="0"/>
              </a:rPr>
              <a:t>yapılmıştır</a:t>
            </a:r>
            <a:r>
              <a:rPr lang="en-GB" sz="2000" dirty="0">
                <a:solidFill>
                  <a:srgbClr val="000000"/>
                </a:solidFill>
                <a:effectLst/>
                <a:latin typeface="Times New Roman" panose="02020603050405020304" pitchFamily="18" charset="0"/>
                <a:ea typeface="Times New Roman" panose="02020603050405020304" pitchFamily="18" charset="0"/>
              </a:rPr>
              <a:t>.</a:t>
            </a:r>
            <a:endParaRPr lang="tr-TR" dirty="0"/>
          </a:p>
        </p:txBody>
      </p:sp>
      <p:sp>
        <p:nvSpPr>
          <p:cNvPr id="6" name="Başlık 1">
            <a:extLst>
              <a:ext uri="{FF2B5EF4-FFF2-40B4-BE49-F238E27FC236}">
                <a16:creationId xmlns:a16="http://schemas.microsoft.com/office/drawing/2014/main" id="{711377D8-D873-408F-97E0-1B4C73141675}"/>
              </a:ext>
            </a:extLst>
          </p:cNvPr>
          <p:cNvSpPr>
            <a:spLocks noGrp="1"/>
          </p:cNvSpPr>
          <p:nvPr>
            <p:ph type="title"/>
          </p:nvPr>
        </p:nvSpPr>
        <p:spPr>
          <a:xfrm>
            <a:off x="782053" y="204537"/>
            <a:ext cx="9601200" cy="304800"/>
          </a:xfrm>
        </p:spPr>
        <p:txBody>
          <a:bodyPr>
            <a:normAutofit fontScale="90000"/>
          </a:bodyPr>
          <a:lstStyle/>
          <a:p>
            <a:r>
              <a:rPr lang="en-GB" sz="1800" b="1" cap="small" spc="25" dirty="0">
                <a:effectLst/>
                <a:latin typeface="Times New Roman" panose="02020603050405020304" pitchFamily="18" charset="0"/>
                <a:ea typeface="Times New Roman" panose="02020603050405020304" pitchFamily="18" charset="0"/>
              </a:rPr>
              <a:t>5-1-4- MUHTELİF İŞLER PROJESİ-EĞİTİM SEKTÖRÜ</a:t>
            </a:r>
            <a:br>
              <a:rPr lang="tr-TR" sz="1800" dirty="0">
                <a:effectLst/>
                <a:latin typeface="Times New Roman" panose="02020603050405020304" pitchFamily="18" charset="0"/>
                <a:ea typeface="Times New Roman" panose="02020603050405020304" pitchFamily="18" charset="0"/>
              </a:rPr>
            </a:br>
            <a:endParaRPr lang="tr-TR" dirty="0"/>
          </a:p>
        </p:txBody>
      </p:sp>
      <p:pic>
        <p:nvPicPr>
          <p:cNvPr id="4098" name="Picture 2">
            <a:extLst>
              <a:ext uri="{FF2B5EF4-FFF2-40B4-BE49-F238E27FC236}">
                <a16:creationId xmlns:a16="http://schemas.microsoft.com/office/drawing/2014/main" id="{B9398ECF-08BA-49FE-AB70-DD46C530F4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2302" y="204537"/>
            <a:ext cx="3917950" cy="29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Resim 6" descr="çikolata, tava, kapat içeren bir resim&#10;&#10;Açıklama otomatik olarak oluşturuldu">
            <a:extLst>
              <a:ext uri="{FF2B5EF4-FFF2-40B4-BE49-F238E27FC236}">
                <a16:creationId xmlns:a16="http://schemas.microsoft.com/office/drawing/2014/main" id="{78341312-A7B7-464A-84AA-AD9FA577CA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6890" y="3434996"/>
            <a:ext cx="3917951" cy="3018390"/>
          </a:xfrm>
          <a:prstGeom prst="rect">
            <a:avLst/>
          </a:prstGeom>
        </p:spPr>
      </p:pic>
    </p:spTree>
    <p:extLst>
      <p:ext uri="{BB962C8B-B14F-4D97-AF65-F5344CB8AC3E}">
        <p14:creationId xmlns:p14="http://schemas.microsoft.com/office/powerpoint/2010/main" val="14930180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596326C-9D3D-4281-B4C0-B56042FC51C7}"/>
              </a:ext>
            </a:extLst>
          </p:cNvPr>
          <p:cNvSpPr>
            <a:spLocks noGrp="1"/>
          </p:cNvSpPr>
          <p:nvPr>
            <p:ph idx="1"/>
          </p:nvPr>
        </p:nvSpPr>
        <p:spPr>
          <a:xfrm>
            <a:off x="818147" y="380548"/>
            <a:ext cx="11000813" cy="6381197"/>
          </a:xfrm>
        </p:spPr>
        <p:txBody>
          <a:bodyPr>
            <a:noAutofit/>
          </a:bodyPr>
          <a:lstStyle/>
          <a:p>
            <a:pPr marL="73152" indent="0" algn="just">
              <a:lnSpc>
                <a:spcPct val="150000"/>
              </a:lnSpc>
              <a:spcAft>
                <a:spcPts val="1000"/>
              </a:spcAft>
              <a:buNone/>
            </a:pPr>
            <a:r>
              <a:rPr lang="tr-TR" sz="1200" b="1" i="1" u="sng" dirty="0">
                <a:effectLst/>
                <a:latin typeface="Times New Roman" panose="02020603050405020304" pitchFamily="18" charset="0"/>
                <a:ea typeface="Times New Roman" panose="02020603050405020304" pitchFamily="18" charset="0"/>
              </a:rPr>
              <a:t>Doğrudan Temin Yöntemiyle;</a:t>
            </a:r>
            <a:endParaRPr lang="tr-TR" sz="12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Symbol" panose="05050102010706020507" pitchFamily="18" charset="2"/>
              <a:buChar char=""/>
            </a:pPr>
            <a:r>
              <a:rPr lang="tr-TR" sz="1200" dirty="0">
                <a:effectLst/>
                <a:latin typeface="Times New Roman" panose="02020603050405020304" pitchFamily="18" charset="0"/>
                <a:ea typeface="Times New Roman" panose="02020603050405020304" pitchFamily="18" charset="0"/>
              </a:rPr>
              <a:t>Diş hekimliği ve idari birimler binası yemekhaneleri asansörlerinin arızalarının giderilerek çalışır hale getirilmesi işi,</a:t>
            </a:r>
          </a:p>
          <a:p>
            <a:pPr marL="342900" lvl="0" indent="-342900" algn="just">
              <a:lnSpc>
                <a:spcPct val="150000"/>
              </a:lnSpc>
              <a:buFont typeface="Symbol" panose="05050102010706020507" pitchFamily="18" charset="2"/>
              <a:buChar char=""/>
            </a:pPr>
            <a:r>
              <a:rPr lang="tr-TR" sz="1200" dirty="0">
                <a:effectLst/>
                <a:latin typeface="Times New Roman" panose="02020603050405020304" pitchFamily="18" charset="0"/>
                <a:ea typeface="Times New Roman" panose="02020603050405020304" pitchFamily="18" charset="0"/>
              </a:rPr>
              <a:t>Bolu Meslek Yüksekokulu Bilgisayar Laboratuvarı Onarım İmalatlarının Yapılması işi,</a:t>
            </a:r>
          </a:p>
          <a:p>
            <a:pPr marL="342900" lvl="0" indent="-342900" algn="just">
              <a:lnSpc>
                <a:spcPct val="150000"/>
              </a:lnSpc>
              <a:buFont typeface="Symbol" panose="05050102010706020507" pitchFamily="18" charset="2"/>
              <a:buChar char=""/>
            </a:pPr>
            <a:r>
              <a:rPr lang="tr-TR" sz="1200" dirty="0">
                <a:effectLst/>
                <a:latin typeface="Times New Roman" panose="02020603050405020304" pitchFamily="18" charset="0"/>
                <a:ea typeface="Times New Roman" panose="02020603050405020304" pitchFamily="18" charset="0"/>
              </a:rPr>
              <a:t>Kapalı Spor Sahası (Tenis Kortu) Yıkımı Sonrası Oluşan Malzemelerin Güvenlik Önlemlerinin Alınmasına ilişkin imalatların yaptırılması işi,</a:t>
            </a:r>
          </a:p>
          <a:p>
            <a:pPr marL="342900" lvl="0" indent="-342900" algn="just">
              <a:lnSpc>
                <a:spcPct val="150000"/>
              </a:lnSpc>
              <a:buFont typeface="Symbol" panose="05050102010706020507" pitchFamily="18" charset="2"/>
              <a:buChar char=""/>
            </a:pPr>
            <a:r>
              <a:rPr lang="tr-TR" sz="1200" dirty="0">
                <a:effectLst/>
                <a:latin typeface="Times New Roman" panose="02020603050405020304" pitchFamily="18" charset="0"/>
                <a:ea typeface="Times New Roman" panose="02020603050405020304" pitchFamily="18" charset="0"/>
              </a:rPr>
              <a:t>Yeni Morfoloji binası laboratuvarları priz tesisatları (23 kalem) imalatlarının yapılması işi,</a:t>
            </a:r>
          </a:p>
          <a:p>
            <a:pPr marL="342900" lvl="0" indent="-342900" algn="just">
              <a:lnSpc>
                <a:spcPct val="150000"/>
              </a:lnSpc>
              <a:buFont typeface="Symbol" panose="05050102010706020507" pitchFamily="18" charset="2"/>
              <a:buChar char=""/>
            </a:pPr>
            <a:r>
              <a:rPr lang="tr-TR" sz="1200" dirty="0">
                <a:effectLst/>
                <a:latin typeface="Times New Roman" panose="02020603050405020304" pitchFamily="18" charset="0"/>
                <a:ea typeface="Times New Roman" panose="02020603050405020304" pitchFamily="18" charset="0"/>
              </a:rPr>
              <a:t>Üniversitemiz Çeşitli Binalarında oluşan arızaların (kombi, klima vb.) onarılması işi,</a:t>
            </a:r>
          </a:p>
          <a:p>
            <a:pPr marL="342900" lvl="0" indent="-342900" algn="just">
              <a:lnSpc>
                <a:spcPct val="150000"/>
              </a:lnSpc>
              <a:buFont typeface="Symbol" panose="05050102010706020507" pitchFamily="18" charset="2"/>
              <a:buChar char=""/>
            </a:pPr>
            <a:r>
              <a:rPr lang="tr-TR" sz="1200" dirty="0">
                <a:effectLst/>
                <a:latin typeface="Times New Roman" panose="02020603050405020304" pitchFamily="18" charset="0"/>
                <a:ea typeface="Times New Roman" panose="02020603050405020304" pitchFamily="18" charset="0"/>
              </a:rPr>
              <a:t>Üniversitemiz Yemekhane, Rektörlük ve Gerede Uygulamalı Bilimler Fakültesi binalarında ihtiyaç duyulan onarım işlerinin yaptırılması işi,</a:t>
            </a:r>
          </a:p>
          <a:p>
            <a:pPr marL="342900" lvl="0" indent="-342900" algn="just">
              <a:lnSpc>
                <a:spcPct val="150000"/>
              </a:lnSpc>
              <a:buFont typeface="Symbol" panose="05050102010706020507" pitchFamily="18" charset="2"/>
              <a:buChar char=""/>
            </a:pPr>
            <a:r>
              <a:rPr lang="tr-TR" sz="1200" dirty="0">
                <a:effectLst/>
                <a:latin typeface="Times New Roman" panose="02020603050405020304" pitchFamily="18" charset="0"/>
                <a:ea typeface="Times New Roman" panose="02020603050405020304" pitchFamily="18" charset="0"/>
              </a:rPr>
              <a:t>Üniversitemiz Kütüphane, Gerede Uygulamalı Bilimler Fakültesi, Eski Kütüphane Binası, BETUM, İdari Birimler, Morfoloji ve Ziraat Fakültesi binalarında bulunan asansörlerin arızalarının yapılması işi,</a:t>
            </a:r>
          </a:p>
          <a:p>
            <a:pPr marL="342900" lvl="0" indent="-342900" algn="just">
              <a:lnSpc>
                <a:spcPct val="150000"/>
              </a:lnSpc>
              <a:buFont typeface="Symbol" panose="05050102010706020507" pitchFamily="18" charset="2"/>
              <a:buChar char=""/>
            </a:pPr>
            <a:r>
              <a:rPr lang="tr-TR" sz="1200" dirty="0">
                <a:effectLst/>
                <a:latin typeface="Times New Roman" panose="02020603050405020304" pitchFamily="18" charset="0"/>
                <a:ea typeface="Times New Roman" panose="02020603050405020304" pitchFamily="18" charset="0"/>
              </a:rPr>
              <a:t>Üniversitemiz Morfoloji, Mehmet Tanrıkulu Sağlık Hizmetleri Meslek Yüksekokulu binaları ile Kanalizasyon hattında çeşitli onarımların yaptırılması işi,</a:t>
            </a:r>
          </a:p>
          <a:p>
            <a:pPr marL="342900" lvl="0" indent="-342900" algn="just">
              <a:lnSpc>
                <a:spcPct val="150000"/>
              </a:lnSpc>
              <a:buFont typeface="Symbol" panose="05050102010706020507" pitchFamily="18" charset="2"/>
              <a:buChar char=""/>
            </a:pPr>
            <a:r>
              <a:rPr lang="tr-TR" sz="1200" dirty="0">
                <a:effectLst/>
                <a:latin typeface="Times New Roman" panose="02020603050405020304" pitchFamily="18" charset="0"/>
                <a:ea typeface="Times New Roman" panose="02020603050405020304" pitchFamily="18" charset="0"/>
              </a:rPr>
              <a:t>Üniversitemiz Gerede Kampüsünün OG Akım Trafolarının değişimi ve Su Kuyuları Pompa İstasyonu için gerekli malzemelerin alımı işi,</a:t>
            </a:r>
          </a:p>
          <a:p>
            <a:pPr marL="342900" lvl="0" indent="-342900" algn="just">
              <a:lnSpc>
                <a:spcPct val="150000"/>
              </a:lnSpc>
              <a:buFont typeface="Symbol" panose="05050102010706020507" pitchFamily="18" charset="2"/>
              <a:buChar char=""/>
            </a:pPr>
            <a:r>
              <a:rPr lang="tr-TR" sz="1200" dirty="0">
                <a:effectLst/>
                <a:latin typeface="Times New Roman" panose="02020603050405020304" pitchFamily="18" charset="0"/>
                <a:ea typeface="Times New Roman" panose="02020603050405020304" pitchFamily="18" charset="0"/>
              </a:rPr>
              <a:t>Üniversitemiz Su Kuyularının çalışır hale getirilmesi için gerekli malzemelerin alınması işi,</a:t>
            </a:r>
          </a:p>
          <a:p>
            <a:pPr marL="342900" lvl="0" indent="-342900" algn="just">
              <a:lnSpc>
                <a:spcPct val="150000"/>
              </a:lnSpc>
              <a:buFont typeface="Symbol" panose="05050102010706020507" pitchFamily="18" charset="2"/>
              <a:buChar char=""/>
            </a:pPr>
            <a:r>
              <a:rPr lang="tr-TR" sz="1200" dirty="0">
                <a:effectLst/>
                <a:latin typeface="Times New Roman" panose="02020603050405020304" pitchFamily="18" charset="0"/>
                <a:ea typeface="Times New Roman" panose="02020603050405020304" pitchFamily="18" charset="0"/>
              </a:rPr>
              <a:t>Üniversitemiz Morfoloji Binası Laboratuvar taşıma imalatlarının yaptırılması işi</a:t>
            </a:r>
          </a:p>
          <a:p>
            <a:pPr marL="342900" lvl="0" indent="-342900" algn="just">
              <a:lnSpc>
                <a:spcPct val="150000"/>
              </a:lnSpc>
              <a:buFont typeface="Symbol" panose="05050102010706020507" pitchFamily="18" charset="2"/>
              <a:buChar char=""/>
            </a:pPr>
            <a:r>
              <a:rPr lang="tr-TR" sz="1200" dirty="0">
                <a:effectLst/>
                <a:latin typeface="Times New Roman" panose="02020603050405020304" pitchFamily="18" charset="0"/>
                <a:ea typeface="Times New Roman" panose="02020603050405020304" pitchFamily="18" charset="0"/>
              </a:rPr>
              <a:t>Üniversitemiz kampüslerinde bulunan asansörlerin TSE raporları doğrultusunda revizyonlarının yapılarak çalışır hale getirilmesi için gerekli olan malzemelerin alınması işi,</a:t>
            </a:r>
          </a:p>
          <a:p>
            <a:endParaRPr lang="tr-TR" sz="1200" dirty="0"/>
          </a:p>
        </p:txBody>
      </p:sp>
      <p:sp>
        <p:nvSpPr>
          <p:cNvPr id="6" name="Başlık 1">
            <a:extLst>
              <a:ext uri="{FF2B5EF4-FFF2-40B4-BE49-F238E27FC236}">
                <a16:creationId xmlns:a16="http://schemas.microsoft.com/office/drawing/2014/main" id="{468F37DE-62D1-4FD1-BCE4-661334D609B5}"/>
              </a:ext>
            </a:extLst>
          </p:cNvPr>
          <p:cNvSpPr>
            <a:spLocks noGrp="1"/>
          </p:cNvSpPr>
          <p:nvPr>
            <p:ph type="title"/>
          </p:nvPr>
        </p:nvSpPr>
        <p:spPr>
          <a:xfrm>
            <a:off x="818148" y="96254"/>
            <a:ext cx="9601200" cy="284295"/>
          </a:xfrm>
        </p:spPr>
        <p:txBody>
          <a:bodyPr>
            <a:normAutofit fontScale="90000"/>
          </a:bodyPr>
          <a:lstStyle/>
          <a:p>
            <a:r>
              <a:rPr lang="en-GB" sz="1800" b="1" cap="small" spc="25" dirty="0">
                <a:effectLst/>
                <a:latin typeface="Times New Roman" panose="02020603050405020304" pitchFamily="18" charset="0"/>
                <a:ea typeface="Times New Roman" panose="02020603050405020304" pitchFamily="18" charset="0"/>
              </a:rPr>
              <a:t>5-1-4- MUHTELİF İŞLER PROJESİ-EĞİTİM SEKTÖRÜ</a:t>
            </a:r>
            <a:br>
              <a:rPr lang="tr-TR" sz="1800" dirty="0">
                <a:effectLst/>
                <a:latin typeface="Times New Roman" panose="02020603050405020304" pitchFamily="18" charset="0"/>
                <a:ea typeface="Times New Roman" panose="02020603050405020304" pitchFamily="18" charset="0"/>
              </a:rPr>
            </a:br>
            <a:endParaRPr lang="tr-TR" dirty="0"/>
          </a:p>
        </p:txBody>
      </p:sp>
    </p:spTree>
    <p:extLst>
      <p:ext uri="{BB962C8B-B14F-4D97-AF65-F5344CB8AC3E}">
        <p14:creationId xmlns:p14="http://schemas.microsoft.com/office/powerpoint/2010/main" val="3319774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3596326C-9D3D-4281-B4C0-B56042FC51C7}"/>
              </a:ext>
            </a:extLst>
          </p:cNvPr>
          <p:cNvSpPr>
            <a:spLocks noGrp="1"/>
          </p:cNvSpPr>
          <p:nvPr>
            <p:ph idx="1"/>
          </p:nvPr>
        </p:nvSpPr>
        <p:spPr>
          <a:xfrm>
            <a:off x="818147" y="577516"/>
            <a:ext cx="11201399" cy="5875870"/>
          </a:xfrm>
        </p:spPr>
        <p:txBody>
          <a:bodyPr>
            <a:normAutofit fontScale="85000" lnSpcReduction="20000"/>
          </a:bodyPr>
          <a:lstStyle/>
          <a:p>
            <a:pPr marL="342900" lvl="0" indent="-342900" algn="just">
              <a:lnSpc>
                <a:spcPct val="150000"/>
              </a:lnSpc>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Üniversitemiz Mimarlık Fak., Sağlık Bilimleri Fak. B Blok, Bolu MYO ve Su Kuyusunda çeşitli tadilatların yaptırılması işi,</a:t>
            </a:r>
          </a:p>
          <a:p>
            <a:pPr marL="342900" lvl="0" indent="-342900" algn="just">
              <a:lnSpc>
                <a:spcPct val="150000"/>
              </a:lnSpc>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Üniversitemiz Rektörlük İdari Birimler Binasında kullanılmakta olan UPS cihazının arızalı olan parçalarının alımı işi,</a:t>
            </a:r>
          </a:p>
          <a:p>
            <a:pPr>
              <a:buFont typeface="Arial" panose="020B0604020202020204" pitchFamily="34" charset="0"/>
              <a:buChar char="•"/>
            </a:pPr>
            <a:r>
              <a:rPr lang="en-GB" sz="1800" dirty="0" err="1">
                <a:effectLst/>
                <a:latin typeface="Times New Roman" panose="02020603050405020304" pitchFamily="18" charset="0"/>
                <a:ea typeface="Times New Roman" panose="02020603050405020304" pitchFamily="18" charset="0"/>
              </a:rPr>
              <a:t>Üniversitemiz</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Morfoloji</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Binasında</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Derslikler</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ve</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Laboratuvar</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onarımlarının</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yapılması</a:t>
            </a:r>
            <a:r>
              <a:rPr lang="en-GB" sz="1800" dirty="0">
                <a:effectLst/>
                <a:latin typeface="Times New Roman" panose="02020603050405020304" pitchFamily="18" charset="0"/>
                <a:ea typeface="Times New Roman" panose="02020603050405020304" pitchFamily="18" charset="0"/>
              </a:rPr>
              <a:t> </a:t>
            </a:r>
            <a:r>
              <a:rPr lang="tr-TR" sz="1800" dirty="0">
                <a:effectLst/>
                <a:latin typeface="Times New Roman" panose="02020603050405020304" pitchFamily="18" charset="0"/>
                <a:ea typeface="Times New Roman" panose="02020603050405020304" pitchFamily="18" charset="0"/>
              </a:rPr>
              <a:t>İşi,</a:t>
            </a:r>
          </a:p>
          <a:p>
            <a:pPr marL="342900" lvl="0" indent="-342900" algn="just">
              <a:lnSpc>
                <a:spcPct val="150000"/>
              </a:lnSpc>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Üniversitemiz Diş Hekimliği ve Mühendislik Fakültesi binalarındaki fotoselli otomatik kapıların çalışır hale getirilmesi ve Bilgi İşlem Daire Başkanlığında bulunan sistem odasının kapısının yangına dayanıklı kapı ile değiştirilmesi işi,</a:t>
            </a:r>
          </a:p>
          <a:p>
            <a:pPr marL="342900" lvl="0" indent="-342900" algn="just">
              <a:lnSpc>
                <a:spcPct val="150000"/>
              </a:lnSpc>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Üniversitemiz Morfoloji, Kongre Merkezi ve Tuz Deposu binalarında çeşitli tadilatların yaptırılması işi,</a:t>
            </a:r>
          </a:p>
          <a:p>
            <a:pPr marL="342900" lvl="0" indent="-342900" algn="just">
              <a:lnSpc>
                <a:spcPct val="150000"/>
              </a:lnSpc>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Üniversitemizde atıl durumda olan klimaların kurulumu ve arızalı olan klimaların onarımlarının yapılması işi,</a:t>
            </a:r>
          </a:p>
          <a:p>
            <a:pPr marL="342900" lvl="0" indent="-342900" algn="just">
              <a:lnSpc>
                <a:spcPct val="150000"/>
              </a:lnSpc>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Üniversitemiz Su Kuyuları, Fakülteler ve </a:t>
            </a:r>
            <a:r>
              <a:rPr lang="tr-TR" sz="1800" dirty="0" err="1">
                <a:effectLst/>
                <a:latin typeface="Times New Roman" panose="02020603050405020304" pitchFamily="18" charset="0"/>
                <a:ea typeface="Times New Roman" panose="02020603050405020304" pitchFamily="18" charset="0"/>
              </a:rPr>
              <a:t>Eşanjör</a:t>
            </a:r>
            <a:r>
              <a:rPr lang="tr-TR" sz="1800" dirty="0">
                <a:effectLst/>
                <a:latin typeface="Times New Roman" panose="02020603050405020304" pitchFamily="18" charset="0"/>
                <a:ea typeface="Times New Roman" panose="02020603050405020304" pitchFamily="18" charset="0"/>
              </a:rPr>
              <a:t> Dairelerinde kullanılmak üzere gerekli olan malzemelerin alımı işi,</a:t>
            </a:r>
          </a:p>
          <a:p>
            <a:pPr marL="342900" lvl="0" indent="-342900" algn="just">
              <a:lnSpc>
                <a:spcPct val="150000"/>
              </a:lnSpc>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Üniversitemiz İzzet Baysal Kampüsü Su Kuyularında kullanılan dalgıç pompaların onarımlarının yapılması ve pompa için motor alınması işi,</a:t>
            </a:r>
          </a:p>
          <a:p>
            <a:pPr marL="342900" lvl="0" indent="-342900" algn="just">
              <a:lnSpc>
                <a:spcPct val="150000"/>
              </a:lnSpc>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Üniversitemiz Spor Bilimleri Fakültesi Spor Salonları için armatür alınması işi,</a:t>
            </a:r>
          </a:p>
          <a:p>
            <a:pPr marL="342900" lvl="0" indent="-342900" algn="just">
              <a:lnSpc>
                <a:spcPct val="150000"/>
              </a:lnSpc>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Üniversitemiz Isı Merkezinde kalorifer kazanlarının boru değişiminin, genleşme ve </a:t>
            </a:r>
            <a:r>
              <a:rPr lang="tr-TR" sz="1800" dirty="0" err="1">
                <a:effectLst/>
                <a:latin typeface="Times New Roman" panose="02020603050405020304" pitchFamily="18" charset="0"/>
                <a:ea typeface="Times New Roman" panose="02020603050405020304" pitchFamily="18" charset="0"/>
              </a:rPr>
              <a:t>kondens</a:t>
            </a:r>
            <a:r>
              <a:rPr lang="tr-TR" sz="1800" dirty="0">
                <a:effectLst/>
                <a:latin typeface="Times New Roman" panose="02020603050405020304" pitchFamily="18" charset="0"/>
                <a:ea typeface="Times New Roman" panose="02020603050405020304" pitchFamily="18" charset="0"/>
              </a:rPr>
              <a:t> tanklarının tamiratlarının yapılması işi, </a:t>
            </a:r>
          </a:p>
          <a:p>
            <a:pPr marL="342900" lvl="0" indent="-342900" algn="just">
              <a:lnSpc>
                <a:spcPct val="150000"/>
              </a:lnSpc>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Üniversitemiz Kütüphane, Y. Rektörlük, Cami ve Ziraat Fakültesi binalarında çeşitli onarımların yaptırılması işi,</a:t>
            </a:r>
          </a:p>
          <a:p>
            <a:r>
              <a:rPr lang="en-GB" sz="1800" dirty="0" err="1">
                <a:effectLst/>
                <a:latin typeface="Times New Roman" panose="02020603050405020304" pitchFamily="18" charset="0"/>
                <a:ea typeface="Times New Roman" panose="02020603050405020304" pitchFamily="18" charset="0"/>
              </a:rPr>
              <a:t>Üniversitemiz</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Yüzme</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Havuzu</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Nem</a:t>
            </a:r>
            <a:r>
              <a:rPr lang="en-GB" sz="1800" dirty="0">
                <a:effectLst/>
                <a:latin typeface="Times New Roman" panose="02020603050405020304" pitchFamily="18" charset="0"/>
                <a:ea typeface="Times New Roman" panose="02020603050405020304" pitchFamily="18" charset="0"/>
              </a:rPr>
              <a:t> Alma Klima </a:t>
            </a:r>
            <a:r>
              <a:rPr lang="en-GB" sz="1800" dirty="0" err="1">
                <a:effectLst/>
                <a:latin typeface="Times New Roman" panose="02020603050405020304" pitchFamily="18" charset="0"/>
                <a:ea typeface="Times New Roman" panose="02020603050405020304" pitchFamily="18" charset="0"/>
              </a:rPr>
              <a:t>Santrali</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için</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Kontrol</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Ekipmanlarının</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temini</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ve</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montajlarının</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yapılması</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işi</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yapılmıştır</a:t>
            </a:r>
            <a:endParaRPr lang="tr-TR" dirty="0"/>
          </a:p>
        </p:txBody>
      </p:sp>
      <p:sp>
        <p:nvSpPr>
          <p:cNvPr id="6" name="Başlık 1">
            <a:extLst>
              <a:ext uri="{FF2B5EF4-FFF2-40B4-BE49-F238E27FC236}">
                <a16:creationId xmlns:a16="http://schemas.microsoft.com/office/drawing/2014/main" id="{468F37DE-62D1-4FD1-BCE4-661334D609B5}"/>
              </a:ext>
            </a:extLst>
          </p:cNvPr>
          <p:cNvSpPr>
            <a:spLocks noGrp="1"/>
          </p:cNvSpPr>
          <p:nvPr>
            <p:ph type="title"/>
          </p:nvPr>
        </p:nvSpPr>
        <p:spPr>
          <a:xfrm>
            <a:off x="818148" y="108284"/>
            <a:ext cx="9601200" cy="385011"/>
          </a:xfrm>
        </p:spPr>
        <p:txBody>
          <a:bodyPr>
            <a:normAutofit fontScale="90000"/>
          </a:bodyPr>
          <a:lstStyle/>
          <a:p>
            <a:r>
              <a:rPr lang="en-GB" sz="1800" b="1" cap="small" spc="25" dirty="0">
                <a:effectLst/>
                <a:latin typeface="Times New Roman" panose="02020603050405020304" pitchFamily="18" charset="0"/>
                <a:ea typeface="Times New Roman" panose="02020603050405020304" pitchFamily="18" charset="0"/>
              </a:rPr>
              <a:t>5-1-4- MUHTELİF İŞLER PROJESİ-EĞİTİM SEKTÖRÜ</a:t>
            </a:r>
            <a:br>
              <a:rPr lang="tr-TR" sz="1800" dirty="0">
                <a:effectLst/>
                <a:latin typeface="Times New Roman" panose="02020603050405020304" pitchFamily="18" charset="0"/>
                <a:ea typeface="Times New Roman" panose="02020603050405020304" pitchFamily="18" charset="0"/>
              </a:rPr>
            </a:br>
            <a:endParaRPr lang="tr-TR" dirty="0"/>
          </a:p>
        </p:txBody>
      </p:sp>
    </p:spTree>
    <p:extLst>
      <p:ext uri="{BB962C8B-B14F-4D97-AF65-F5344CB8AC3E}">
        <p14:creationId xmlns:p14="http://schemas.microsoft.com/office/powerpoint/2010/main" val="232245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a:extLst>
              <a:ext uri="{FF2B5EF4-FFF2-40B4-BE49-F238E27FC236}">
                <a16:creationId xmlns:a16="http://schemas.microsoft.com/office/drawing/2014/main" id="{2271054F-417E-4145-A263-292BCB63A2A8}"/>
              </a:ext>
            </a:extLst>
          </p:cNvPr>
          <p:cNvGraphicFramePr>
            <a:graphicFrameLocks noGrp="1"/>
          </p:cNvGraphicFramePr>
          <p:nvPr>
            <p:ph idx="1"/>
            <p:extLst>
              <p:ext uri="{D42A27DB-BD31-4B8C-83A1-F6EECF244321}">
                <p14:modId xmlns:p14="http://schemas.microsoft.com/office/powerpoint/2010/main" val="1420426348"/>
              </p:ext>
            </p:extLst>
          </p:nvPr>
        </p:nvGraphicFramePr>
        <p:xfrm>
          <a:off x="976985" y="144378"/>
          <a:ext cx="7348868" cy="4547937"/>
        </p:xfrm>
        <a:graphic>
          <a:graphicData uri="http://schemas.openxmlformats.org/drawingml/2006/table">
            <a:tbl>
              <a:tblPr firstRow="1" firstCol="1" bandRow="1">
                <a:tableStyleId>{ED083AE6-46FA-4A59-8FB0-9F97EB10719F}</a:tableStyleId>
              </a:tblPr>
              <a:tblGrid>
                <a:gridCol w="5899957">
                  <a:extLst>
                    <a:ext uri="{9D8B030D-6E8A-4147-A177-3AD203B41FA5}">
                      <a16:colId xmlns:a16="http://schemas.microsoft.com/office/drawing/2014/main" val="1615585015"/>
                    </a:ext>
                  </a:extLst>
                </a:gridCol>
                <a:gridCol w="1448911">
                  <a:extLst>
                    <a:ext uri="{9D8B030D-6E8A-4147-A177-3AD203B41FA5}">
                      <a16:colId xmlns:a16="http://schemas.microsoft.com/office/drawing/2014/main" val="2700519981"/>
                    </a:ext>
                  </a:extLst>
                </a:gridCol>
              </a:tblGrid>
              <a:tr h="1084096">
                <a:tc gridSpan="2">
                  <a:txBody>
                    <a:bodyPr/>
                    <a:lstStyle/>
                    <a:p>
                      <a:pPr algn="ctr"/>
                      <a:r>
                        <a:rPr lang="tr-TR" sz="1200" b="0" dirty="0">
                          <a:solidFill>
                            <a:schemeClr val="tx1"/>
                          </a:solidFill>
                          <a:effectLst/>
                        </a:rPr>
                        <a:t> </a:t>
                      </a:r>
                    </a:p>
                    <a:p>
                      <a:pPr algn="ctr"/>
                      <a:r>
                        <a:rPr lang="tr-TR" sz="1200" b="0" dirty="0">
                          <a:solidFill>
                            <a:schemeClr val="tx1"/>
                          </a:solidFill>
                          <a:effectLst/>
                        </a:rPr>
                        <a:t>06. SERMAYE GİDERLERİ </a:t>
                      </a:r>
                      <a:br>
                        <a:rPr lang="tr-TR" sz="1200" b="0" dirty="0">
                          <a:solidFill>
                            <a:schemeClr val="tx1"/>
                          </a:solidFill>
                          <a:effectLst/>
                        </a:rPr>
                      </a:br>
                      <a:r>
                        <a:rPr lang="tr-TR" sz="1200" b="0" dirty="0">
                          <a:solidFill>
                            <a:schemeClr val="tx1"/>
                          </a:solidFill>
                          <a:effectLst/>
                        </a:rPr>
                        <a:t>06.7- GAYRİMENKUL BÜYÜK ONARIM GİDERLERİ </a:t>
                      </a:r>
                      <a:br>
                        <a:rPr lang="tr-TR" sz="1200" b="0" dirty="0">
                          <a:solidFill>
                            <a:schemeClr val="tx1"/>
                          </a:solidFill>
                          <a:effectLst/>
                        </a:rPr>
                      </a:br>
                      <a:r>
                        <a:rPr lang="tr-TR" sz="1200" b="0" dirty="0">
                          <a:solidFill>
                            <a:schemeClr val="tx1"/>
                          </a:solidFill>
                          <a:effectLst/>
                        </a:rPr>
                        <a:t>(Eğitim Sektörü Büyük Onarım Giderleri)</a:t>
                      </a:r>
                    </a:p>
                    <a:p>
                      <a:pPr algn="ctr"/>
                      <a:r>
                        <a:rPr lang="tr-TR" sz="1200" b="0" dirty="0">
                          <a:solidFill>
                            <a:schemeClr val="tx1"/>
                          </a:solidFill>
                          <a:effectLst/>
                        </a:rPr>
                        <a:t> </a:t>
                      </a:r>
                      <a:endParaRPr lang="tr-TR"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99" marR="41499" marT="0" marB="0">
                    <a:solidFill>
                      <a:srgbClr val="DBE0D2"/>
                    </a:solidFill>
                  </a:tcPr>
                </a:tc>
                <a:tc hMerge="1">
                  <a:txBody>
                    <a:bodyPr/>
                    <a:lstStyle/>
                    <a:p>
                      <a:endParaRPr lang="tr-TR"/>
                    </a:p>
                  </a:txBody>
                  <a:tcPr/>
                </a:tc>
                <a:extLst>
                  <a:ext uri="{0D108BD9-81ED-4DB2-BD59-A6C34878D82A}">
                    <a16:rowId xmlns:a16="http://schemas.microsoft.com/office/drawing/2014/main" val="4051561260"/>
                  </a:ext>
                </a:extLst>
              </a:tr>
              <a:tr h="433639">
                <a:tc>
                  <a:txBody>
                    <a:bodyPr/>
                    <a:lstStyle/>
                    <a:p>
                      <a:pPr algn="ctr"/>
                      <a:r>
                        <a:rPr lang="tr-TR" sz="1200" b="0" dirty="0">
                          <a:solidFill>
                            <a:schemeClr val="tx1"/>
                          </a:solidFill>
                          <a:effectLst/>
                        </a:rPr>
                        <a:t>HARCAMALAR</a:t>
                      </a:r>
                      <a:endParaRPr lang="tr-TR"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99" marR="41499" marT="0" marB="0" anchor="ctr"/>
                </a:tc>
                <a:tc>
                  <a:txBody>
                    <a:bodyPr/>
                    <a:lstStyle/>
                    <a:p>
                      <a:pPr algn="ctr"/>
                      <a:r>
                        <a:rPr lang="tr-TR" sz="1200" b="0">
                          <a:solidFill>
                            <a:schemeClr val="tx1"/>
                          </a:solidFill>
                          <a:effectLst/>
                        </a:rPr>
                        <a:t>HARCAMA MİKTARI</a:t>
                      </a:r>
                      <a:endParaRPr lang="tr-TR" sz="1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99" marR="41499" marT="0" marB="0" anchor="ctr"/>
                </a:tc>
                <a:extLst>
                  <a:ext uri="{0D108BD9-81ED-4DB2-BD59-A6C34878D82A}">
                    <a16:rowId xmlns:a16="http://schemas.microsoft.com/office/drawing/2014/main" val="2406692738"/>
                  </a:ext>
                </a:extLst>
              </a:tr>
              <a:tr h="319206">
                <a:tc>
                  <a:txBody>
                    <a:bodyPr/>
                    <a:lstStyle/>
                    <a:p>
                      <a:r>
                        <a:rPr lang="tr-TR" sz="1200" b="0" dirty="0">
                          <a:solidFill>
                            <a:schemeClr val="tx1"/>
                          </a:solidFill>
                          <a:effectLst/>
                        </a:rPr>
                        <a:t>BAİBÜ Çatı Bakım Onarım 2022 İhalesi</a:t>
                      </a:r>
                      <a:endParaRPr lang="tr-TR"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99" marR="41499" marT="0" marB="0" anchor="ctr"/>
                </a:tc>
                <a:tc>
                  <a:txBody>
                    <a:bodyPr/>
                    <a:lstStyle/>
                    <a:p>
                      <a:pPr algn="ctr"/>
                      <a:r>
                        <a:rPr lang="tr-TR" sz="1200" b="0">
                          <a:solidFill>
                            <a:schemeClr val="tx1"/>
                          </a:solidFill>
                          <a:effectLst/>
                        </a:rPr>
                        <a:t>755.384,88 ₺</a:t>
                      </a:r>
                      <a:endParaRPr lang="tr-TR" sz="1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99" marR="41499" marT="0" marB="0" anchor="ctr"/>
                </a:tc>
                <a:extLst>
                  <a:ext uri="{0D108BD9-81ED-4DB2-BD59-A6C34878D82A}">
                    <a16:rowId xmlns:a16="http://schemas.microsoft.com/office/drawing/2014/main" val="3550835089"/>
                  </a:ext>
                </a:extLst>
              </a:tr>
              <a:tr h="310926">
                <a:tc>
                  <a:txBody>
                    <a:bodyPr/>
                    <a:lstStyle/>
                    <a:p>
                      <a:r>
                        <a:rPr lang="tr-TR" sz="1200" b="0" dirty="0">
                          <a:solidFill>
                            <a:schemeClr val="tx1"/>
                          </a:solidFill>
                          <a:effectLst/>
                        </a:rPr>
                        <a:t>BAİBÜ Isıtma </a:t>
                      </a:r>
                      <a:r>
                        <a:rPr lang="tr-TR" sz="1200" b="0" dirty="0" err="1">
                          <a:solidFill>
                            <a:schemeClr val="tx1"/>
                          </a:solidFill>
                          <a:effectLst/>
                        </a:rPr>
                        <a:t>Ssistemleri</a:t>
                      </a:r>
                      <a:r>
                        <a:rPr lang="tr-TR" sz="1200" b="0" dirty="0">
                          <a:solidFill>
                            <a:schemeClr val="tx1"/>
                          </a:solidFill>
                          <a:effectLst/>
                        </a:rPr>
                        <a:t> Revizyon İhalesi</a:t>
                      </a:r>
                      <a:endParaRPr lang="tr-TR"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99" marR="41499" marT="0" marB="0"/>
                </a:tc>
                <a:tc>
                  <a:txBody>
                    <a:bodyPr/>
                    <a:lstStyle/>
                    <a:p>
                      <a:pPr algn="ctr"/>
                      <a:r>
                        <a:rPr lang="tr-TR" sz="1200" b="0">
                          <a:solidFill>
                            <a:schemeClr val="tx1"/>
                          </a:solidFill>
                          <a:effectLst/>
                        </a:rPr>
                        <a:t>1.017.407,26</a:t>
                      </a:r>
                      <a:endParaRPr lang="tr-TR" sz="1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99" marR="41499" marT="0" marB="0" anchor="ctr"/>
                </a:tc>
                <a:extLst>
                  <a:ext uri="{0D108BD9-81ED-4DB2-BD59-A6C34878D82A}">
                    <a16:rowId xmlns:a16="http://schemas.microsoft.com/office/drawing/2014/main" val="2405179789"/>
                  </a:ext>
                </a:extLst>
              </a:tr>
              <a:tr h="517957">
                <a:tc>
                  <a:txBody>
                    <a:bodyPr/>
                    <a:lstStyle/>
                    <a:p>
                      <a:r>
                        <a:rPr lang="tr-TR" sz="1200" b="0" dirty="0">
                          <a:solidFill>
                            <a:schemeClr val="tx1"/>
                          </a:solidFill>
                          <a:effectLst/>
                        </a:rPr>
                        <a:t>BAİBÜ Isı Merkezi, Su Kuyuları, Diş Hekimliği Fak. Pompa, Boru ve Isıtma Sistemi Bakım Onarımı İhalesi</a:t>
                      </a:r>
                      <a:endParaRPr lang="tr-TR"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99" marR="41499" marT="0" marB="0"/>
                </a:tc>
                <a:tc>
                  <a:txBody>
                    <a:bodyPr/>
                    <a:lstStyle/>
                    <a:p>
                      <a:pPr algn="ctr"/>
                      <a:r>
                        <a:rPr lang="tr-TR" sz="1200" b="0">
                          <a:solidFill>
                            <a:schemeClr val="tx1"/>
                          </a:solidFill>
                          <a:effectLst/>
                        </a:rPr>
                        <a:t>581.000,00 ₺</a:t>
                      </a:r>
                      <a:endParaRPr lang="tr-TR" sz="1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99" marR="41499" marT="0" marB="0" anchor="ctr"/>
                </a:tc>
                <a:extLst>
                  <a:ext uri="{0D108BD9-81ED-4DB2-BD59-A6C34878D82A}">
                    <a16:rowId xmlns:a16="http://schemas.microsoft.com/office/drawing/2014/main" val="1438716719"/>
                  </a:ext>
                </a:extLst>
              </a:tr>
              <a:tr h="429875">
                <a:tc>
                  <a:txBody>
                    <a:bodyPr/>
                    <a:lstStyle/>
                    <a:p>
                      <a:r>
                        <a:rPr lang="tr-TR" sz="1200" b="0" dirty="0">
                          <a:solidFill>
                            <a:schemeClr val="tx1"/>
                          </a:solidFill>
                          <a:effectLst/>
                        </a:rPr>
                        <a:t>2021/692225 İKN BAİBÜ Asansör periyodik bakım 2022 ihalesi</a:t>
                      </a:r>
                      <a:endParaRPr lang="tr-TR"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99" marR="41499" marT="0" marB="0"/>
                </a:tc>
                <a:tc>
                  <a:txBody>
                    <a:bodyPr/>
                    <a:lstStyle/>
                    <a:p>
                      <a:pPr algn="ctr"/>
                      <a:r>
                        <a:rPr lang="tr-TR" sz="1200" b="0">
                          <a:solidFill>
                            <a:schemeClr val="tx1"/>
                          </a:solidFill>
                          <a:effectLst/>
                        </a:rPr>
                        <a:t>107.262,00 ₺</a:t>
                      </a:r>
                      <a:endParaRPr lang="tr-TR" sz="1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99" marR="41499" marT="0" marB="0" anchor="ctr"/>
                </a:tc>
                <a:extLst>
                  <a:ext uri="{0D108BD9-81ED-4DB2-BD59-A6C34878D82A}">
                    <a16:rowId xmlns:a16="http://schemas.microsoft.com/office/drawing/2014/main" val="61587077"/>
                  </a:ext>
                </a:extLst>
              </a:tr>
              <a:tr h="627873">
                <a:tc>
                  <a:txBody>
                    <a:bodyPr/>
                    <a:lstStyle/>
                    <a:p>
                      <a:r>
                        <a:rPr lang="tr-TR" sz="1200" b="0" dirty="0">
                          <a:solidFill>
                            <a:schemeClr val="tx1"/>
                          </a:solidFill>
                          <a:effectLst/>
                        </a:rPr>
                        <a:t>2021 yılı ihaleleri (BAİBÜ Fotoselli otomatik kapı bakım onarım işi Ek Fiyat Farkı Kararnamesi gereği; Büyük Onarım 2021 İhalesi 3 Nolu </a:t>
                      </a:r>
                      <a:r>
                        <a:rPr lang="tr-TR" sz="1200" b="0" dirty="0" err="1">
                          <a:solidFill>
                            <a:schemeClr val="tx1"/>
                          </a:solidFill>
                          <a:effectLst/>
                        </a:rPr>
                        <a:t>Hakedişi</a:t>
                      </a:r>
                      <a:r>
                        <a:rPr lang="tr-TR" sz="1200" b="0" dirty="0">
                          <a:solidFill>
                            <a:schemeClr val="tx1"/>
                          </a:solidFill>
                          <a:effectLst/>
                        </a:rPr>
                        <a:t>)</a:t>
                      </a:r>
                      <a:endParaRPr lang="tr-TR"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99" marR="41499" marT="0" marB="0"/>
                </a:tc>
                <a:tc>
                  <a:txBody>
                    <a:bodyPr/>
                    <a:lstStyle/>
                    <a:p>
                      <a:pPr algn="ctr"/>
                      <a:r>
                        <a:rPr lang="tr-TR" sz="1200" b="0" dirty="0">
                          <a:solidFill>
                            <a:schemeClr val="tx1"/>
                          </a:solidFill>
                          <a:effectLst/>
                        </a:rPr>
                        <a:t>213.800,34 ₺</a:t>
                      </a:r>
                      <a:endParaRPr lang="tr-TR"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99" marR="41499" marT="0" marB="0" anchor="ctr"/>
                </a:tc>
                <a:extLst>
                  <a:ext uri="{0D108BD9-81ED-4DB2-BD59-A6C34878D82A}">
                    <a16:rowId xmlns:a16="http://schemas.microsoft.com/office/drawing/2014/main" val="999164257"/>
                  </a:ext>
                </a:extLst>
              </a:tr>
              <a:tr h="423099">
                <a:tc>
                  <a:txBody>
                    <a:bodyPr/>
                    <a:lstStyle/>
                    <a:p>
                      <a:r>
                        <a:rPr lang="tr-TR" sz="1200" b="0" dirty="0">
                          <a:solidFill>
                            <a:schemeClr val="tx1"/>
                          </a:solidFill>
                          <a:effectLst/>
                        </a:rPr>
                        <a:t>Doğrudan temin yöntemiyle yapılan onarımlar</a:t>
                      </a:r>
                      <a:endParaRPr lang="tr-TR"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99" marR="41499" marT="0" marB="0"/>
                </a:tc>
                <a:tc>
                  <a:txBody>
                    <a:bodyPr/>
                    <a:lstStyle/>
                    <a:p>
                      <a:pPr algn="ctr"/>
                      <a:r>
                        <a:rPr lang="tr-TR" sz="1200" b="0">
                          <a:solidFill>
                            <a:schemeClr val="tx1"/>
                          </a:solidFill>
                          <a:effectLst/>
                        </a:rPr>
                        <a:t>1.629.132,79 ₺</a:t>
                      </a:r>
                      <a:endParaRPr lang="tr-TR" sz="1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99" marR="41499" marT="0" marB="0" anchor="ctr"/>
                </a:tc>
                <a:extLst>
                  <a:ext uri="{0D108BD9-81ED-4DB2-BD59-A6C34878D82A}">
                    <a16:rowId xmlns:a16="http://schemas.microsoft.com/office/drawing/2014/main" val="593940819"/>
                  </a:ext>
                </a:extLst>
              </a:tr>
              <a:tr h="401266">
                <a:tc>
                  <a:txBody>
                    <a:bodyPr/>
                    <a:lstStyle/>
                    <a:p>
                      <a:pPr algn="ctr"/>
                      <a:r>
                        <a:rPr lang="tr-TR" sz="1200" b="0" dirty="0">
                          <a:solidFill>
                            <a:schemeClr val="tx1"/>
                          </a:solidFill>
                          <a:effectLst/>
                        </a:rPr>
                        <a:t>06.7 TOPLAM</a:t>
                      </a:r>
                      <a:endParaRPr lang="tr-TR"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99" marR="41499" marT="0" marB="0" anchor="ctr">
                    <a:solidFill>
                      <a:srgbClr val="DBE0D2"/>
                    </a:solidFill>
                  </a:tcPr>
                </a:tc>
                <a:tc>
                  <a:txBody>
                    <a:bodyPr/>
                    <a:lstStyle/>
                    <a:p>
                      <a:pPr algn="r"/>
                      <a:r>
                        <a:rPr lang="tr-TR" sz="1200" b="0" dirty="0">
                          <a:solidFill>
                            <a:schemeClr val="tx1"/>
                          </a:solidFill>
                          <a:effectLst/>
                        </a:rPr>
                        <a:t>4.303.987,27 ₺</a:t>
                      </a:r>
                      <a:endParaRPr lang="tr-TR"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99" marR="41499" marT="0" marB="0" anchor="ctr">
                    <a:solidFill>
                      <a:srgbClr val="DBE0D2"/>
                    </a:solidFill>
                  </a:tcPr>
                </a:tc>
                <a:extLst>
                  <a:ext uri="{0D108BD9-81ED-4DB2-BD59-A6C34878D82A}">
                    <a16:rowId xmlns:a16="http://schemas.microsoft.com/office/drawing/2014/main" val="274873154"/>
                  </a:ext>
                </a:extLst>
              </a:tr>
            </a:tbl>
          </a:graphicData>
        </a:graphic>
      </p:graphicFrame>
      <p:graphicFrame>
        <p:nvGraphicFramePr>
          <p:cNvPr id="7" name="Tablo 6">
            <a:extLst>
              <a:ext uri="{FF2B5EF4-FFF2-40B4-BE49-F238E27FC236}">
                <a16:creationId xmlns:a16="http://schemas.microsoft.com/office/drawing/2014/main" id="{38F7B96D-A882-4676-BC0B-03BB986B4C09}"/>
              </a:ext>
            </a:extLst>
          </p:cNvPr>
          <p:cNvGraphicFramePr>
            <a:graphicFrameLocks noGrp="1"/>
          </p:cNvGraphicFramePr>
          <p:nvPr>
            <p:extLst>
              <p:ext uri="{D42A27DB-BD31-4B8C-83A1-F6EECF244321}">
                <p14:modId xmlns:p14="http://schemas.microsoft.com/office/powerpoint/2010/main" val="29423881"/>
              </p:ext>
            </p:extLst>
          </p:nvPr>
        </p:nvGraphicFramePr>
        <p:xfrm>
          <a:off x="5665653" y="4788569"/>
          <a:ext cx="6138545" cy="1550452"/>
        </p:xfrm>
        <a:graphic>
          <a:graphicData uri="http://schemas.openxmlformats.org/drawingml/2006/table">
            <a:tbl>
              <a:tblPr firstRow="1" firstCol="1" bandRow="1">
                <a:tableStyleId>{ED083AE6-46FA-4A59-8FB0-9F97EB10719F}</a:tableStyleId>
              </a:tblPr>
              <a:tblGrid>
                <a:gridCol w="4494530">
                  <a:extLst>
                    <a:ext uri="{9D8B030D-6E8A-4147-A177-3AD203B41FA5}">
                      <a16:colId xmlns:a16="http://schemas.microsoft.com/office/drawing/2014/main" val="981610888"/>
                    </a:ext>
                  </a:extLst>
                </a:gridCol>
                <a:gridCol w="1644015">
                  <a:extLst>
                    <a:ext uri="{9D8B030D-6E8A-4147-A177-3AD203B41FA5}">
                      <a16:colId xmlns:a16="http://schemas.microsoft.com/office/drawing/2014/main" val="822051215"/>
                    </a:ext>
                  </a:extLst>
                </a:gridCol>
              </a:tblGrid>
              <a:tr h="598833">
                <a:tc gridSpan="2">
                  <a:txBody>
                    <a:bodyPr/>
                    <a:lstStyle/>
                    <a:p>
                      <a:pPr algn="ctr"/>
                      <a:r>
                        <a:rPr lang="tr-TR" sz="1200" b="0" dirty="0">
                          <a:solidFill>
                            <a:schemeClr val="tx1"/>
                          </a:solidFill>
                          <a:effectLst/>
                        </a:rPr>
                        <a:t>06. SERMAYE GİDERLERİ</a:t>
                      </a:r>
                      <a:br>
                        <a:rPr lang="tr-TR" sz="1200" b="0" dirty="0">
                          <a:solidFill>
                            <a:schemeClr val="tx1"/>
                          </a:solidFill>
                          <a:effectLst/>
                        </a:rPr>
                      </a:br>
                      <a:r>
                        <a:rPr lang="tr-TR" sz="1200" b="0" dirty="0">
                          <a:solidFill>
                            <a:schemeClr val="tx1"/>
                          </a:solidFill>
                          <a:effectLst/>
                        </a:rPr>
                        <a:t>06.7 GAYRİMENKUL BÜYÜK ONARIM GİDERLERİ </a:t>
                      </a:r>
                      <a:br>
                        <a:rPr lang="tr-TR" sz="1200" b="0" dirty="0">
                          <a:solidFill>
                            <a:schemeClr val="tx1"/>
                          </a:solidFill>
                          <a:effectLst/>
                        </a:rPr>
                      </a:br>
                      <a:r>
                        <a:rPr lang="tr-TR" sz="1200" b="0" dirty="0">
                          <a:solidFill>
                            <a:schemeClr val="tx1"/>
                          </a:solidFill>
                          <a:effectLst/>
                        </a:rPr>
                        <a:t>(Sosyal Güvenlik ve Sosyal Yardım Hizmetleri)</a:t>
                      </a:r>
                      <a:endParaRPr lang="tr-TR"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solidFill>
                      <a:srgbClr val="DBE0D2"/>
                    </a:solidFill>
                  </a:tcPr>
                </a:tc>
                <a:tc hMerge="1">
                  <a:txBody>
                    <a:bodyPr/>
                    <a:lstStyle/>
                    <a:p>
                      <a:endParaRPr lang="tr-TR"/>
                    </a:p>
                  </a:txBody>
                  <a:tcPr/>
                </a:tc>
                <a:extLst>
                  <a:ext uri="{0D108BD9-81ED-4DB2-BD59-A6C34878D82A}">
                    <a16:rowId xmlns:a16="http://schemas.microsoft.com/office/drawing/2014/main" val="2470370108"/>
                  </a:ext>
                </a:extLst>
              </a:tr>
              <a:tr h="373578">
                <a:tc>
                  <a:txBody>
                    <a:bodyPr/>
                    <a:lstStyle/>
                    <a:p>
                      <a:pPr algn="ctr"/>
                      <a:r>
                        <a:rPr lang="tr-TR" sz="1200" b="0" dirty="0">
                          <a:solidFill>
                            <a:schemeClr val="tx1"/>
                          </a:solidFill>
                          <a:effectLst/>
                        </a:rPr>
                        <a:t>HARCAMALAR</a:t>
                      </a:r>
                      <a:endParaRPr lang="tr-TR"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tr-TR" sz="1200" b="0">
                          <a:solidFill>
                            <a:schemeClr val="tx1"/>
                          </a:solidFill>
                          <a:effectLst/>
                        </a:rPr>
                        <a:t>HARCAMA MİKTARI</a:t>
                      </a:r>
                      <a:endParaRPr lang="tr-TR" sz="1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658815534"/>
                  </a:ext>
                </a:extLst>
              </a:tr>
              <a:tr h="301496">
                <a:tc>
                  <a:txBody>
                    <a:bodyPr/>
                    <a:lstStyle/>
                    <a:p>
                      <a:r>
                        <a:rPr lang="tr-TR" sz="1200" b="0" dirty="0">
                          <a:solidFill>
                            <a:schemeClr val="tx1"/>
                          </a:solidFill>
                          <a:effectLst/>
                        </a:rPr>
                        <a:t>Harcama yapılmamıştır.</a:t>
                      </a:r>
                      <a:endParaRPr lang="tr-TR"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tr-TR" sz="1200" b="0">
                          <a:solidFill>
                            <a:schemeClr val="tx1"/>
                          </a:solidFill>
                          <a:effectLst/>
                        </a:rPr>
                        <a:t>₺0,00</a:t>
                      </a:r>
                      <a:endParaRPr lang="tr-TR" sz="1200" b="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803424375"/>
                  </a:ext>
                </a:extLst>
              </a:tr>
              <a:tr h="276545">
                <a:tc>
                  <a:txBody>
                    <a:bodyPr/>
                    <a:lstStyle/>
                    <a:p>
                      <a:pPr algn="ctr"/>
                      <a:r>
                        <a:rPr lang="tr-TR" sz="1200" b="0" dirty="0">
                          <a:solidFill>
                            <a:schemeClr val="tx1"/>
                          </a:solidFill>
                          <a:effectLst/>
                        </a:rPr>
                        <a:t>06.7 TOPLAM</a:t>
                      </a:r>
                      <a:endParaRPr lang="tr-TR"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algn="ctr"/>
                      <a:r>
                        <a:rPr lang="tr-TR" sz="1200" b="0" dirty="0">
                          <a:solidFill>
                            <a:schemeClr val="tx1"/>
                          </a:solidFill>
                          <a:effectLst/>
                        </a:rPr>
                        <a:t>₺0,00</a:t>
                      </a:r>
                      <a:endParaRPr lang="tr-TR" sz="12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2074789632"/>
                  </a:ext>
                </a:extLst>
              </a:tr>
            </a:tbl>
          </a:graphicData>
        </a:graphic>
      </p:graphicFrame>
    </p:spTree>
    <p:extLst>
      <p:ext uri="{BB962C8B-B14F-4D97-AF65-F5344CB8AC3E}">
        <p14:creationId xmlns:p14="http://schemas.microsoft.com/office/powerpoint/2010/main" val="12794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65996D-AB09-40AD-978B-B6812BB01889}"/>
              </a:ext>
            </a:extLst>
          </p:cNvPr>
          <p:cNvSpPr>
            <a:spLocks noGrp="1"/>
          </p:cNvSpPr>
          <p:nvPr>
            <p:ph type="title"/>
          </p:nvPr>
        </p:nvSpPr>
        <p:spPr>
          <a:xfrm>
            <a:off x="806116" y="120316"/>
            <a:ext cx="9601200" cy="283721"/>
          </a:xfrm>
        </p:spPr>
        <p:txBody>
          <a:bodyPr>
            <a:normAutofit fontScale="90000"/>
          </a:bodyPr>
          <a:lstStyle/>
          <a:p>
            <a:r>
              <a:rPr lang="en-GB" sz="1600" b="1" cap="small" spc="25" dirty="0">
                <a:effectLst/>
                <a:latin typeface="Times New Roman" panose="02020603050405020304" pitchFamily="18" charset="0"/>
                <a:ea typeface="Times New Roman" panose="02020603050405020304" pitchFamily="18" charset="0"/>
              </a:rPr>
              <a:t>5-1-5- MUHTELİF İŞLER PROJESİ-SAĞLIK SEKTÖRÜ</a:t>
            </a:r>
            <a:endParaRPr lang="tr-TR" sz="1600" dirty="0"/>
          </a:p>
        </p:txBody>
      </p:sp>
      <p:graphicFrame>
        <p:nvGraphicFramePr>
          <p:cNvPr id="12" name="Tablo 11">
            <a:extLst>
              <a:ext uri="{FF2B5EF4-FFF2-40B4-BE49-F238E27FC236}">
                <a16:creationId xmlns:a16="http://schemas.microsoft.com/office/drawing/2014/main" id="{1D0493DF-78AB-4C50-B8BF-4DEEE533587B}"/>
              </a:ext>
            </a:extLst>
          </p:cNvPr>
          <p:cNvGraphicFramePr>
            <a:graphicFrameLocks noGrp="1"/>
          </p:cNvGraphicFramePr>
          <p:nvPr>
            <p:extLst>
              <p:ext uri="{D42A27DB-BD31-4B8C-83A1-F6EECF244321}">
                <p14:modId xmlns:p14="http://schemas.microsoft.com/office/powerpoint/2010/main" val="3272403396"/>
              </p:ext>
            </p:extLst>
          </p:nvPr>
        </p:nvGraphicFramePr>
        <p:xfrm>
          <a:off x="888082" y="404037"/>
          <a:ext cx="7041266" cy="5996175"/>
        </p:xfrm>
        <a:graphic>
          <a:graphicData uri="http://schemas.openxmlformats.org/drawingml/2006/table">
            <a:tbl>
              <a:tblPr firstRow="1" firstCol="1" bandRow="1"/>
              <a:tblGrid>
                <a:gridCol w="365680">
                  <a:extLst>
                    <a:ext uri="{9D8B030D-6E8A-4147-A177-3AD203B41FA5}">
                      <a16:colId xmlns:a16="http://schemas.microsoft.com/office/drawing/2014/main" val="3240517372"/>
                    </a:ext>
                  </a:extLst>
                </a:gridCol>
                <a:gridCol w="941736">
                  <a:extLst>
                    <a:ext uri="{9D8B030D-6E8A-4147-A177-3AD203B41FA5}">
                      <a16:colId xmlns:a16="http://schemas.microsoft.com/office/drawing/2014/main" val="3547361548"/>
                    </a:ext>
                  </a:extLst>
                </a:gridCol>
                <a:gridCol w="922689">
                  <a:extLst>
                    <a:ext uri="{9D8B030D-6E8A-4147-A177-3AD203B41FA5}">
                      <a16:colId xmlns:a16="http://schemas.microsoft.com/office/drawing/2014/main" val="3691030390"/>
                    </a:ext>
                  </a:extLst>
                </a:gridCol>
                <a:gridCol w="366709">
                  <a:extLst>
                    <a:ext uri="{9D8B030D-6E8A-4147-A177-3AD203B41FA5}">
                      <a16:colId xmlns:a16="http://schemas.microsoft.com/office/drawing/2014/main" val="3257768587"/>
                    </a:ext>
                  </a:extLst>
                </a:gridCol>
                <a:gridCol w="881920">
                  <a:extLst>
                    <a:ext uri="{9D8B030D-6E8A-4147-A177-3AD203B41FA5}">
                      <a16:colId xmlns:a16="http://schemas.microsoft.com/office/drawing/2014/main" val="3463493552"/>
                    </a:ext>
                  </a:extLst>
                </a:gridCol>
                <a:gridCol w="385847">
                  <a:extLst>
                    <a:ext uri="{9D8B030D-6E8A-4147-A177-3AD203B41FA5}">
                      <a16:colId xmlns:a16="http://schemas.microsoft.com/office/drawing/2014/main" val="4046789276"/>
                    </a:ext>
                  </a:extLst>
                </a:gridCol>
                <a:gridCol w="953713">
                  <a:extLst>
                    <a:ext uri="{9D8B030D-6E8A-4147-A177-3AD203B41FA5}">
                      <a16:colId xmlns:a16="http://schemas.microsoft.com/office/drawing/2014/main" val="1654479045"/>
                    </a:ext>
                  </a:extLst>
                </a:gridCol>
                <a:gridCol w="483046">
                  <a:extLst>
                    <a:ext uri="{9D8B030D-6E8A-4147-A177-3AD203B41FA5}">
                      <a16:colId xmlns:a16="http://schemas.microsoft.com/office/drawing/2014/main" val="39873670"/>
                    </a:ext>
                  </a:extLst>
                </a:gridCol>
                <a:gridCol w="979668">
                  <a:extLst>
                    <a:ext uri="{9D8B030D-6E8A-4147-A177-3AD203B41FA5}">
                      <a16:colId xmlns:a16="http://schemas.microsoft.com/office/drawing/2014/main" val="4083599642"/>
                    </a:ext>
                  </a:extLst>
                </a:gridCol>
                <a:gridCol w="760258">
                  <a:extLst>
                    <a:ext uri="{9D8B030D-6E8A-4147-A177-3AD203B41FA5}">
                      <a16:colId xmlns:a16="http://schemas.microsoft.com/office/drawing/2014/main" val="1614775214"/>
                    </a:ext>
                  </a:extLst>
                </a:gridCol>
              </a:tblGrid>
              <a:tr h="163260">
                <a:tc gridSpan="10">
                  <a:txBody>
                    <a:bodyPr/>
                    <a:lstStyle/>
                    <a:p>
                      <a:pPr marR="29845">
                        <a:lnSpc>
                          <a:spcPct val="107000"/>
                        </a:lnSpc>
                      </a:pPr>
                      <a:r>
                        <a:rPr lang="en-GB" sz="1050" b="1">
                          <a:solidFill>
                            <a:srgbClr val="FFFFFF"/>
                          </a:solidFill>
                          <a:effectLst/>
                          <a:latin typeface="Times New Roman" panose="02020603050405020304" pitchFamily="18" charset="0"/>
                          <a:ea typeface="Times New Roman" panose="02020603050405020304" pitchFamily="18" charset="0"/>
                        </a:rPr>
                        <a:t>PROJE GERÇEKLEŞME BİLGİLERİ </a:t>
                      </a:r>
                      <a:endParaRPr lang="tr-TR" sz="1050">
                        <a:effectLst/>
                        <a:latin typeface="Times New Roman" panose="02020603050405020304" pitchFamily="18" charset="0"/>
                        <a:ea typeface="Times New Roman" panose="02020603050405020304" pitchFamily="18" charset="0"/>
                      </a:endParaRPr>
                    </a:p>
                  </a:txBody>
                  <a:tcPr marL="15146" marR="9030" marT="10923"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lnL w="12700" cap="flat" cmpd="sng" algn="ctr">
                      <a:solidFill>
                        <a:srgbClr val="4BACC6"/>
                      </a:solidFill>
                      <a:prstDash val="solid"/>
                      <a:round/>
                      <a:headEnd type="none" w="med" len="med"/>
                      <a:tailEnd type="none" w="med" len="med"/>
                    </a:ln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166001510"/>
                  </a:ext>
                </a:extLst>
              </a:tr>
              <a:tr h="163260">
                <a:tc gridSpan="4">
                  <a:txBody>
                    <a:bodyPr/>
                    <a:lstStyle/>
                    <a:p>
                      <a:pPr>
                        <a:lnSpc>
                          <a:spcPct val="107000"/>
                        </a:lnSpc>
                      </a:pPr>
                      <a:r>
                        <a:rPr lang="en-GB" sz="1050">
                          <a:effectLst/>
                          <a:latin typeface="Times New Roman" panose="02020603050405020304" pitchFamily="18" charset="0"/>
                          <a:ea typeface="Times New Roman" panose="02020603050405020304" pitchFamily="18" charset="0"/>
                        </a:rPr>
                        <a:t>SEKTÖR </a:t>
                      </a:r>
                      <a:endParaRPr lang="tr-TR" sz="1050">
                        <a:effectLst/>
                        <a:latin typeface="Times New Roman" panose="02020603050405020304" pitchFamily="18" charset="0"/>
                        <a:ea typeface="Times New Roman" panose="02020603050405020304" pitchFamily="18" charset="0"/>
                      </a:endParaRPr>
                    </a:p>
                  </a:txBody>
                  <a:tcPr marL="15146" marR="9030" marT="10923"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marL="2540">
                        <a:lnSpc>
                          <a:spcPct val="107000"/>
                        </a:lnSpc>
                      </a:pPr>
                      <a:r>
                        <a:rPr lang="en-GB" sz="1050">
                          <a:effectLst/>
                          <a:latin typeface="Times New Roman" panose="02020603050405020304" pitchFamily="18" charset="0"/>
                          <a:ea typeface="Times New Roman" panose="02020603050405020304" pitchFamily="18" charset="0"/>
                        </a:rPr>
                        <a:t>SAĞLIK</a:t>
                      </a:r>
                      <a:endParaRPr lang="tr-TR" sz="1050">
                        <a:effectLst/>
                        <a:latin typeface="Times New Roman" panose="02020603050405020304" pitchFamily="18" charset="0"/>
                        <a:ea typeface="Times New Roman" panose="02020603050405020304" pitchFamily="18" charset="0"/>
                      </a:endParaRPr>
                    </a:p>
                  </a:txBody>
                  <a:tcPr marL="15146" marR="9030" marT="10923"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tr-TR"/>
                    </a:p>
                  </a:txBody>
                  <a:tcPr>
                    <a:lnL w="12700" cap="flat" cmpd="sng" algn="ctr">
                      <a:solidFill>
                        <a:srgbClr val="4BACC6"/>
                      </a:solidFill>
                      <a:prstDash val="solid"/>
                      <a:round/>
                      <a:headEnd type="none" w="med" len="med"/>
                      <a:tailEnd type="none" w="med" len="med"/>
                    </a:ln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324166323"/>
                  </a:ext>
                </a:extLst>
              </a:tr>
              <a:tr h="163260">
                <a:tc gridSpan="4">
                  <a:txBody>
                    <a:bodyPr/>
                    <a:lstStyle/>
                    <a:p>
                      <a:pPr>
                        <a:lnSpc>
                          <a:spcPct val="107000"/>
                        </a:lnSpc>
                      </a:pPr>
                      <a:r>
                        <a:rPr lang="en-GB" sz="1050">
                          <a:effectLst/>
                          <a:latin typeface="Times New Roman" panose="02020603050405020304" pitchFamily="18" charset="0"/>
                          <a:ea typeface="Times New Roman" panose="02020603050405020304" pitchFamily="18" charset="0"/>
                        </a:rPr>
                        <a:t>PROJE SAHİBİ KURULUŞ </a:t>
                      </a:r>
                      <a:endParaRPr lang="tr-TR" sz="1050">
                        <a:effectLst/>
                        <a:latin typeface="Times New Roman" panose="02020603050405020304" pitchFamily="18" charset="0"/>
                        <a:ea typeface="Times New Roman" panose="02020603050405020304" pitchFamily="18" charset="0"/>
                      </a:endParaRPr>
                    </a:p>
                  </a:txBody>
                  <a:tcPr marL="15146" marR="9030" marT="10923"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marL="2540">
                        <a:lnSpc>
                          <a:spcPct val="107000"/>
                        </a:lnSpc>
                      </a:pPr>
                      <a:r>
                        <a:rPr lang="en-GB" sz="1050">
                          <a:effectLst/>
                          <a:latin typeface="Times New Roman" panose="02020603050405020304" pitchFamily="18" charset="0"/>
                          <a:ea typeface="Times New Roman" panose="02020603050405020304" pitchFamily="18" charset="0"/>
                        </a:rPr>
                        <a:t>Bolu Abant İzzet Baysal Üniversitesi  </a:t>
                      </a:r>
                      <a:endParaRPr lang="tr-TR" sz="1050">
                        <a:effectLst/>
                        <a:latin typeface="Times New Roman" panose="02020603050405020304" pitchFamily="18" charset="0"/>
                        <a:ea typeface="Times New Roman" panose="02020603050405020304" pitchFamily="18" charset="0"/>
                      </a:endParaRPr>
                    </a:p>
                  </a:txBody>
                  <a:tcPr marL="15146" marR="9030" marT="10923"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tr-TR"/>
                    </a:p>
                  </a:txBody>
                  <a:tcPr>
                    <a:lnL w="12700" cap="flat" cmpd="sng" algn="ctr">
                      <a:solidFill>
                        <a:srgbClr val="4BACC6"/>
                      </a:solidFill>
                      <a:prstDash val="solid"/>
                      <a:round/>
                      <a:headEnd type="none" w="med" len="med"/>
                      <a:tailEnd type="none" w="med" len="med"/>
                    </a:ln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986109374"/>
                  </a:ext>
                </a:extLst>
              </a:tr>
              <a:tr h="163260">
                <a:tc gridSpan="10">
                  <a:txBody>
                    <a:bodyPr/>
                    <a:lstStyle/>
                    <a:p>
                      <a:pPr>
                        <a:lnSpc>
                          <a:spcPct val="107000"/>
                        </a:lnSpc>
                      </a:pPr>
                      <a:r>
                        <a:rPr lang="en-GB" sz="1050">
                          <a:effectLst/>
                          <a:latin typeface="Times New Roman" panose="02020603050405020304" pitchFamily="18" charset="0"/>
                          <a:ea typeface="Times New Roman" panose="02020603050405020304" pitchFamily="18" charset="0"/>
                        </a:rPr>
                        <a:t>PROJENİN; </a:t>
                      </a:r>
                      <a:endParaRPr lang="tr-TR" sz="1050">
                        <a:effectLst/>
                        <a:latin typeface="Times New Roman" panose="02020603050405020304" pitchFamily="18" charset="0"/>
                        <a:ea typeface="Times New Roman" panose="02020603050405020304" pitchFamily="18" charset="0"/>
                      </a:endParaRPr>
                    </a:p>
                  </a:txBody>
                  <a:tcPr marL="15146" marR="9030" marT="10923"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lnL w="12700" cap="flat" cmpd="sng" algn="ctr">
                      <a:solidFill>
                        <a:srgbClr val="4BACC6"/>
                      </a:solidFill>
                      <a:prstDash val="solid"/>
                      <a:round/>
                      <a:headEnd type="none" w="med" len="med"/>
                      <a:tailEnd type="none" w="med" len="med"/>
                    </a:ln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575714961"/>
                  </a:ext>
                </a:extLst>
              </a:tr>
              <a:tr h="163260">
                <a:tc gridSpan="4">
                  <a:txBody>
                    <a:bodyPr/>
                    <a:lstStyle/>
                    <a:p>
                      <a:pPr>
                        <a:lnSpc>
                          <a:spcPct val="107000"/>
                        </a:lnSpc>
                      </a:pPr>
                      <a:r>
                        <a:rPr lang="en-GB" sz="1050">
                          <a:effectLst/>
                          <a:latin typeface="Times New Roman" panose="02020603050405020304" pitchFamily="18" charset="0"/>
                          <a:ea typeface="Times New Roman" panose="02020603050405020304" pitchFamily="18" charset="0"/>
                        </a:rPr>
                        <a:t>ADI </a:t>
                      </a:r>
                      <a:endParaRPr lang="tr-TR" sz="1050">
                        <a:effectLst/>
                        <a:latin typeface="Times New Roman" panose="02020603050405020304" pitchFamily="18" charset="0"/>
                        <a:ea typeface="Times New Roman" panose="02020603050405020304" pitchFamily="18" charset="0"/>
                      </a:endParaRPr>
                    </a:p>
                  </a:txBody>
                  <a:tcPr marL="15146" marR="9030" marT="10923"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marL="2540">
                        <a:lnSpc>
                          <a:spcPct val="107000"/>
                        </a:lnSpc>
                      </a:pPr>
                      <a:r>
                        <a:rPr lang="en-GB" sz="1050">
                          <a:effectLst/>
                          <a:latin typeface="Times New Roman" panose="02020603050405020304" pitchFamily="18" charset="0"/>
                          <a:ea typeface="Times New Roman" panose="02020603050405020304" pitchFamily="18" charset="0"/>
                        </a:rPr>
                        <a:t>Muhtelif İşler </a:t>
                      </a:r>
                      <a:endParaRPr lang="tr-TR" sz="1050">
                        <a:effectLst/>
                        <a:latin typeface="Times New Roman" panose="02020603050405020304" pitchFamily="18" charset="0"/>
                        <a:ea typeface="Times New Roman" panose="02020603050405020304" pitchFamily="18" charset="0"/>
                      </a:endParaRPr>
                    </a:p>
                  </a:txBody>
                  <a:tcPr marL="15146" marR="9030" marT="10923"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tr-TR"/>
                    </a:p>
                  </a:txBody>
                  <a:tcPr>
                    <a:lnL w="12700" cap="flat" cmpd="sng" algn="ctr">
                      <a:solidFill>
                        <a:srgbClr val="4BACC6"/>
                      </a:solidFill>
                      <a:prstDash val="solid"/>
                      <a:round/>
                      <a:headEnd type="none" w="med" len="med"/>
                      <a:tailEnd type="none" w="med" len="med"/>
                    </a:ln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354666052"/>
                  </a:ext>
                </a:extLst>
              </a:tr>
              <a:tr h="163260">
                <a:tc gridSpan="4">
                  <a:txBody>
                    <a:bodyPr/>
                    <a:lstStyle/>
                    <a:p>
                      <a:pPr>
                        <a:lnSpc>
                          <a:spcPct val="107000"/>
                        </a:lnSpc>
                      </a:pPr>
                      <a:r>
                        <a:rPr lang="en-GB" sz="1050">
                          <a:effectLst/>
                          <a:latin typeface="Times New Roman" panose="02020603050405020304" pitchFamily="18" charset="0"/>
                          <a:ea typeface="Times New Roman" panose="02020603050405020304" pitchFamily="18" charset="0"/>
                        </a:rPr>
                        <a:t>NUMARASI </a:t>
                      </a:r>
                      <a:endParaRPr lang="tr-TR" sz="1050">
                        <a:effectLst/>
                        <a:latin typeface="Times New Roman" panose="02020603050405020304" pitchFamily="18" charset="0"/>
                        <a:ea typeface="Times New Roman" panose="02020603050405020304" pitchFamily="18" charset="0"/>
                      </a:endParaRPr>
                    </a:p>
                  </a:txBody>
                  <a:tcPr marL="15146" marR="9030" marT="10923"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marL="2540">
                        <a:lnSpc>
                          <a:spcPct val="107000"/>
                        </a:lnSpc>
                      </a:pPr>
                      <a:r>
                        <a:rPr lang="en-GB" sz="1050">
                          <a:effectLst/>
                          <a:latin typeface="Times New Roman" panose="02020603050405020304" pitchFamily="18" charset="0"/>
                          <a:ea typeface="Times New Roman" panose="02020603050405020304" pitchFamily="18" charset="0"/>
                        </a:rPr>
                        <a:t>2022I00-178369</a:t>
                      </a:r>
                      <a:endParaRPr lang="tr-TR" sz="1050">
                        <a:effectLst/>
                        <a:latin typeface="Times New Roman" panose="02020603050405020304" pitchFamily="18" charset="0"/>
                        <a:ea typeface="Times New Roman" panose="02020603050405020304" pitchFamily="18" charset="0"/>
                      </a:endParaRPr>
                    </a:p>
                  </a:txBody>
                  <a:tcPr marL="15146" marR="9030" marT="10923"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tr-TR"/>
                    </a:p>
                  </a:txBody>
                  <a:tcPr>
                    <a:lnL w="12700" cap="flat" cmpd="sng" algn="ctr">
                      <a:solidFill>
                        <a:srgbClr val="4BACC6"/>
                      </a:solidFill>
                      <a:prstDash val="solid"/>
                      <a:round/>
                      <a:headEnd type="none" w="med" len="med"/>
                      <a:tailEnd type="none" w="med" len="med"/>
                    </a:ln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48608906"/>
                  </a:ext>
                </a:extLst>
              </a:tr>
              <a:tr h="163260">
                <a:tc gridSpan="4">
                  <a:txBody>
                    <a:bodyPr/>
                    <a:lstStyle/>
                    <a:p>
                      <a:pPr>
                        <a:lnSpc>
                          <a:spcPct val="107000"/>
                        </a:lnSpc>
                      </a:pPr>
                      <a:r>
                        <a:rPr lang="en-GB" sz="1050">
                          <a:effectLst/>
                          <a:latin typeface="Times New Roman" panose="02020603050405020304" pitchFamily="18" charset="0"/>
                          <a:ea typeface="Times New Roman" panose="02020603050405020304" pitchFamily="18" charset="0"/>
                        </a:rPr>
                        <a:t>YERİ </a:t>
                      </a:r>
                      <a:endParaRPr lang="tr-TR" sz="1050">
                        <a:effectLst/>
                        <a:latin typeface="Times New Roman" panose="02020603050405020304" pitchFamily="18" charset="0"/>
                        <a:ea typeface="Times New Roman" panose="02020603050405020304" pitchFamily="18" charset="0"/>
                      </a:endParaRPr>
                    </a:p>
                  </a:txBody>
                  <a:tcPr marL="15146" marR="9030" marT="10923"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marL="2540">
                        <a:lnSpc>
                          <a:spcPct val="107000"/>
                        </a:lnSpc>
                      </a:pPr>
                      <a:r>
                        <a:rPr lang="en-GB" sz="1050">
                          <a:effectLst/>
                          <a:latin typeface="Times New Roman" panose="02020603050405020304" pitchFamily="18" charset="0"/>
                          <a:ea typeface="Times New Roman" panose="02020603050405020304" pitchFamily="18" charset="0"/>
                        </a:rPr>
                        <a:t>Bolu</a:t>
                      </a:r>
                      <a:endParaRPr lang="tr-TR" sz="1050">
                        <a:effectLst/>
                        <a:latin typeface="Times New Roman" panose="02020603050405020304" pitchFamily="18" charset="0"/>
                        <a:ea typeface="Times New Roman" panose="02020603050405020304" pitchFamily="18" charset="0"/>
                      </a:endParaRPr>
                    </a:p>
                  </a:txBody>
                  <a:tcPr marL="15146" marR="9030" marT="10923"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tr-TR"/>
                    </a:p>
                  </a:txBody>
                  <a:tcPr>
                    <a:lnL w="12700" cap="flat" cmpd="sng" algn="ctr">
                      <a:solidFill>
                        <a:srgbClr val="4BACC6"/>
                      </a:solidFill>
                      <a:prstDash val="solid"/>
                      <a:round/>
                      <a:headEnd type="none" w="med" len="med"/>
                      <a:tailEnd type="none" w="med" len="med"/>
                    </a:ln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184238028"/>
                  </a:ext>
                </a:extLst>
              </a:tr>
              <a:tr h="163260">
                <a:tc gridSpan="4">
                  <a:txBody>
                    <a:bodyPr/>
                    <a:lstStyle/>
                    <a:p>
                      <a:pPr>
                        <a:lnSpc>
                          <a:spcPct val="107000"/>
                        </a:lnSpc>
                      </a:pPr>
                      <a:r>
                        <a:rPr lang="en-GB" sz="1050">
                          <a:effectLst/>
                          <a:latin typeface="Times New Roman" panose="02020603050405020304" pitchFamily="18" charset="0"/>
                          <a:ea typeface="Times New Roman" panose="02020603050405020304" pitchFamily="18" charset="0"/>
                        </a:rPr>
                        <a:t>BAŞLAMA/BİTİŞ TARİHİ </a:t>
                      </a:r>
                      <a:endParaRPr lang="tr-TR" sz="1050">
                        <a:effectLst/>
                        <a:latin typeface="Times New Roman" panose="02020603050405020304" pitchFamily="18" charset="0"/>
                        <a:ea typeface="Times New Roman" panose="02020603050405020304" pitchFamily="18" charset="0"/>
                      </a:endParaRPr>
                    </a:p>
                  </a:txBody>
                  <a:tcPr marL="15146" marR="9030" marT="10923"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marL="2540">
                        <a:lnSpc>
                          <a:spcPct val="107000"/>
                        </a:lnSpc>
                      </a:pPr>
                      <a:r>
                        <a:rPr lang="en-GB" sz="1050">
                          <a:effectLst/>
                          <a:latin typeface="Times New Roman" panose="02020603050405020304" pitchFamily="18" charset="0"/>
                          <a:ea typeface="Times New Roman" panose="02020603050405020304" pitchFamily="18" charset="0"/>
                        </a:rPr>
                        <a:t>2022-2022</a:t>
                      </a:r>
                      <a:endParaRPr lang="tr-TR" sz="1050">
                        <a:effectLst/>
                        <a:latin typeface="Times New Roman" panose="02020603050405020304" pitchFamily="18" charset="0"/>
                        <a:ea typeface="Times New Roman" panose="02020603050405020304" pitchFamily="18" charset="0"/>
                      </a:endParaRPr>
                    </a:p>
                  </a:txBody>
                  <a:tcPr marL="15146" marR="9030" marT="10923"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tr-TR"/>
                    </a:p>
                  </a:txBody>
                  <a:tcPr>
                    <a:lnL w="12700" cap="flat" cmpd="sng" algn="ctr">
                      <a:solidFill>
                        <a:srgbClr val="4BACC6"/>
                      </a:solidFill>
                      <a:prstDash val="solid"/>
                      <a:round/>
                      <a:headEnd type="none" w="med" len="med"/>
                      <a:tailEnd type="none" w="med" len="med"/>
                    </a:ln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944414179"/>
                  </a:ext>
                </a:extLst>
              </a:tr>
              <a:tr h="163260">
                <a:tc gridSpan="4">
                  <a:txBody>
                    <a:bodyPr/>
                    <a:lstStyle/>
                    <a:p>
                      <a:pPr>
                        <a:lnSpc>
                          <a:spcPct val="107000"/>
                        </a:lnSpc>
                      </a:pPr>
                      <a:r>
                        <a:rPr lang="en-GB" sz="1050">
                          <a:effectLst/>
                          <a:latin typeface="Times New Roman" panose="02020603050405020304" pitchFamily="18" charset="0"/>
                          <a:ea typeface="Times New Roman" panose="02020603050405020304" pitchFamily="18" charset="0"/>
                        </a:rPr>
                        <a:t>KARAKTERİSTİĞİ </a:t>
                      </a:r>
                      <a:endParaRPr lang="tr-TR" sz="1050">
                        <a:effectLst/>
                        <a:latin typeface="Times New Roman" panose="02020603050405020304" pitchFamily="18" charset="0"/>
                        <a:ea typeface="Times New Roman" panose="02020603050405020304" pitchFamily="18" charset="0"/>
                      </a:endParaRPr>
                    </a:p>
                  </a:txBody>
                  <a:tcPr marL="15146" marR="9030" marT="10923"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marL="2540">
                        <a:lnSpc>
                          <a:spcPct val="107000"/>
                        </a:lnSpc>
                      </a:pPr>
                      <a:r>
                        <a:rPr lang="en-GB" sz="1050">
                          <a:effectLst/>
                          <a:latin typeface="Times New Roman" panose="02020603050405020304" pitchFamily="18" charset="0"/>
                          <a:ea typeface="Times New Roman" panose="02020603050405020304" pitchFamily="18" charset="0"/>
                        </a:rPr>
                        <a:t>Büyük Onarım</a:t>
                      </a:r>
                      <a:endParaRPr lang="tr-TR" sz="1050">
                        <a:effectLst/>
                        <a:latin typeface="Times New Roman" panose="02020603050405020304" pitchFamily="18" charset="0"/>
                        <a:ea typeface="Times New Roman" panose="02020603050405020304" pitchFamily="18" charset="0"/>
                      </a:endParaRPr>
                    </a:p>
                  </a:txBody>
                  <a:tcPr marL="15146" marR="9030" marT="10923"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tr-TR"/>
                    </a:p>
                  </a:txBody>
                  <a:tcPr>
                    <a:lnL w="12700" cap="flat" cmpd="sng" algn="ctr">
                      <a:solidFill>
                        <a:srgbClr val="4BACC6"/>
                      </a:solidFill>
                      <a:prstDash val="solid"/>
                      <a:round/>
                      <a:headEnd type="none" w="med" len="med"/>
                      <a:tailEnd type="none" w="med" len="med"/>
                    </a:ln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723430781"/>
                  </a:ext>
                </a:extLst>
              </a:tr>
              <a:tr h="163260">
                <a:tc gridSpan="4">
                  <a:txBody>
                    <a:bodyPr/>
                    <a:lstStyle/>
                    <a:p>
                      <a:pPr>
                        <a:lnSpc>
                          <a:spcPct val="107000"/>
                        </a:lnSpc>
                      </a:pPr>
                      <a:r>
                        <a:rPr lang="en-GB" sz="1050">
                          <a:effectLst/>
                          <a:latin typeface="Times New Roman" panose="02020603050405020304" pitchFamily="18" charset="0"/>
                          <a:ea typeface="Times New Roman" panose="02020603050405020304" pitchFamily="18" charset="0"/>
                        </a:rPr>
                        <a:t>PROGRAM BÜTÇE ADI</a:t>
                      </a:r>
                      <a:endParaRPr lang="tr-TR" sz="1050">
                        <a:effectLst/>
                        <a:latin typeface="Times New Roman" panose="02020603050405020304" pitchFamily="18" charset="0"/>
                        <a:ea typeface="Times New Roman" panose="02020603050405020304" pitchFamily="18" charset="0"/>
                      </a:endParaRPr>
                    </a:p>
                  </a:txBody>
                  <a:tcPr marL="15146" marR="9030" marT="10923"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gridSpan="6">
                  <a:txBody>
                    <a:bodyPr/>
                    <a:lstStyle/>
                    <a:p>
                      <a:pPr marL="2540">
                        <a:lnSpc>
                          <a:spcPct val="107000"/>
                        </a:lnSpc>
                      </a:pPr>
                      <a:r>
                        <a:rPr lang="en-GB" sz="1050">
                          <a:effectLst/>
                          <a:latin typeface="Times New Roman" panose="02020603050405020304" pitchFamily="18" charset="0"/>
                          <a:ea typeface="Times New Roman" panose="02020603050405020304" pitchFamily="18" charset="0"/>
                        </a:rPr>
                        <a:t>Üniversite Ağız ve Diş Sağlığı Hizmetleri Büyük Onarım</a:t>
                      </a:r>
                      <a:endParaRPr lang="tr-TR" sz="1050">
                        <a:effectLst/>
                        <a:latin typeface="Times New Roman" panose="02020603050405020304" pitchFamily="18" charset="0"/>
                        <a:ea typeface="Times New Roman" panose="02020603050405020304" pitchFamily="18" charset="0"/>
                      </a:endParaRPr>
                    </a:p>
                  </a:txBody>
                  <a:tcPr marL="15146" marR="9030" marT="10923"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tr-TR"/>
                    </a:p>
                  </a:txBody>
                  <a:tcPr>
                    <a:lnL w="12700" cap="flat" cmpd="sng" algn="ctr">
                      <a:solidFill>
                        <a:srgbClr val="4BACC6"/>
                      </a:solidFill>
                      <a:prstDash val="solid"/>
                      <a:round/>
                      <a:headEnd type="none" w="med" len="med"/>
                      <a:tailEnd type="none" w="med" len="med"/>
                    </a:ln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768368261"/>
                  </a:ext>
                </a:extLst>
              </a:tr>
              <a:tr h="163260">
                <a:tc gridSpan="10">
                  <a:txBody>
                    <a:bodyPr/>
                    <a:lstStyle/>
                    <a:p>
                      <a:pPr>
                        <a:lnSpc>
                          <a:spcPct val="107000"/>
                        </a:lnSpc>
                      </a:pPr>
                      <a:r>
                        <a:rPr lang="en-GB" sz="1050">
                          <a:effectLst/>
                          <a:latin typeface="Times New Roman" panose="02020603050405020304" pitchFamily="18" charset="0"/>
                          <a:ea typeface="Times New Roman" panose="02020603050405020304" pitchFamily="18" charset="0"/>
                        </a:rPr>
                        <a:t>YATIRIMIN YILLAR İTİBARİYLE GELİŞİMİ  (Cari Fiyatlarla, Bin TL) </a:t>
                      </a:r>
                      <a:endParaRPr lang="tr-TR" sz="1050">
                        <a:effectLst/>
                        <a:latin typeface="Times New Roman" panose="02020603050405020304" pitchFamily="18" charset="0"/>
                        <a:ea typeface="Times New Roman" panose="02020603050405020304" pitchFamily="18" charset="0"/>
                      </a:endParaRPr>
                    </a:p>
                  </a:txBody>
                  <a:tcPr marL="15146" marR="9030" marT="10923"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lnL w="12700" cap="flat" cmpd="sng" algn="ctr">
                      <a:solidFill>
                        <a:srgbClr val="4BACC6"/>
                      </a:solidFill>
                      <a:prstDash val="solid"/>
                      <a:round/>
                      <a:headEnd type="none" w="med" len="med"/>
                      <a:tailEnd type="none" w="med" len="med"/>
                    </a:ln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76533625"/>
                  </a:ext>
                </a:extLst>
              </a:tr>
              <a:tr h="163260">
                <a:tc rowSpan="2">
                  <a:txBody>
                    <a:bodyPr/>
                    <a:lstStyle/>
                    <a:p>
                      <a:pPr>
                        <a:lnSpc>
                          <a:spcPct val="107000"/>
                        </a:lnSpc>
                      </a:pPr>
                      <a:r>
                        <a:rPr lang="en-GB" sz="1050">
                          <a:effectLst/>
                          <a:latin typeface="Times New Roman" panose="02020603050405020304" pitchFamily="18" charset="0"/>
                          <a:ea typeface="Times New Roman" panose="02020603050405020304" pitchFamily="18" charset="0"/>
                        </a:rPr>
                        <a:t>Yıl</a:t>
                      </a:r>
                      <a:endParaRPr lang="tr-TR" sz="1050">
                        <a:effectLst/>
                        <a:latin typeface="Times New Roman" panose="02020603050405020304" pitchFamily="18" charset="0"/>
                        <a:ea typeface="Times New Roman" panose="02020603050405020304" pitchFamily="18" charset="0"/>
                      </a:endParaRPr>
                    </a:p>
                  </a:txBody>
                  <a:tcPr marL="15146" marR="9030" marT="10923"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rowSpan="2">
                  <a:txBody>
                    <a:bodyPr/>
                    <a:lstStyle/>
                    <a:p>
                      <a:pPr>
                        <a:lnSpc>
                          <a:spcPct val="107000"/>
                        </a:lnSpc>
                      </a:pPr>
                      <a:r>
                        <a:rPr lang="en-GB" sz="1050">
                          <a:effectLst/>
                          <a:latin typeface="Times New Roman" panose="02020603050405020304" pitchFamily="18" charset="0"/>
                          <a:ea typeface="Times New Roman" panose="02020603050405020304" pitchFamily="18" charset="0"/>
                        </a:rPr>
                        <a:t>Toplam Proje Tutarı</a:t>
                      </a:r>
                      <a:endParaRPr lang="tr-TR" sz="1050">
                        <a:effectLst/>
                        <a:latin typeface="Times New Roman" panose="02020603050405020304" pitchFamily="18" charset="0"/>
                        <a:ea typeface="Times New Roman" panose="02020603050405020304" pitchFamily="18" charset="0"/>
                      </a:endParaRPr>
                    </a:p>
                  </a:txBody>
                  <a:tcPr marL="15146" marR="9030" marT="10923"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rowSpan="2">
                  <a:txBody>
                    <a:bodyPr/>
                    <a:lstStyle/>
                    <a:p>
                      <a:pPr>
                        <a:lnSpc>
                          <a:spcPct val="107000"/>
                        </a:lnSpc>
                      </a:pPr>
                      <a:r>
                        <a:rPr lang="en-GB" sz="1050">
                          <a:effectLst/>
                          <a:latin typeface="Times New Roman" panose="02020603050405020304" pitchFamily="18" charset="0"/>
                          <a:ea typeface="Times New Roman" panose="02020603050405020304" pitchFamily="18" charset="0"/>
                        </a:rPr>
                        <a:t>2022 Yılı  Sonu Küm.Harc.</a:t>
                      </a:r>
                      <a:endParaRPr lang="tr-TR" sz="1050">
                        <a:effectLst/>
                        <a:latin typeface="Times New Roman" panose="02020603050405020304" pitchFamily="18" charset="0"/>
                        <a:ea typeface="Times New Roman" panose="02020603050405020304" pitchFamily="18" charset="0"/>
                      </a:endParaRPr>
                    </a:p>
                  </a:txBody>
                  <a:tcPr marL="15146" marR="9030" marT="10923"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gridSpan="2">
                  <a:txBody>
                    <a:bodyPr/>
                    <a:lstStyle/>
                    <a:p>
                      <a:pPr algn="ctr">
                        <a:lnSpc>
                          <a:spcPct val="107000"/>
                        </a:lnSpc>
                      </a:pPr>
                      <a:r>
                        <a:rPr lang="en-GB" sz="1050">
                          <a:effectLst/>
                          <a:latin typeface="Times New Roman" panose="02020603050405020304" pitchFamily="18" charset="0"/>
                          <a:ea typeface="Times New Roman" panose="02020603050405020304" pitchFamily="18" charset="0"/>
                        </a:rPr>
                        <a:t>Program Ödeneği</a:t>
                      </a:r>
                      <a:endParaRPr lang="tr-TR" sz="1050">
                        <a:effectLst/>
                        <a:latin typeface="Times New Roman" panose="02020603050405020304" pitchFamily="18" charset="0"/>
                        <a:ea typeface="Times New Roman" panose="02020603050405020304" pitchFamily="18" charset="0"/>
                      </a:endParaRPr>
                    </a:p>
                  </a:txBody>
                  <a:tcPr marL="15146" marR="9030" marT="10923"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tr-TR"/>
                    </a:p>
                  </a:txBody>
                  <a:tcPr/>
                </a:tc>
                <a:tc gridSpan="2">
                  <a:txBody>
                    <a:bodyPr/>
                    <a:lstStyle/>
                    <a:p>
                      <a:pPr algn="ctr">
                        <a:lnSpc>
                          <a:spcPct val="107000"/>
                        </a:lnSpc>
                      </a:pPr>
                      <a:r>
                        <a:rPr lang="en-GB" sz="1050">
                          <a:effectLst/>
                          <a:latin typeface="Times New Roman" panose="02020603050405020304" pitchFamily="18" charset="0"/>
                          <a:ea typeface="Times New Roman" panose="02020603050405020304" pitchFamily="18" charset="0"/>
                        </a:rPr>
                        <a:t>Revize Ödenek</a:t>
                      </a:r>
                      <a:endParaRPr lang="tr-TR" sz="1050">
                        <a:effectLst/>
                        <a:latin typeface="Times New Roman" panose="02020603050405020304" pitchFamily="18" charset="0"/>
                        <a:ea typeface="Times New Roman" panose="02020603050405020304" pitchFamily="18" charset="0"/>
                      </a:endParaRPr>
                    </a:p>
                  </a:txBody>
                  <a:tcPr marL="15146" marR="9030" marT="10923"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B w="12700" cap="flat" cmpd="sng" algn="ctr">
                      <a:solidFill>
                        <a:srgbClr val="8496B0"/>
                      </a:solidFill>
                      <a:prstDash val="solid"/>
                      <a:round/>
                      <a:headEnd type="none" w="med" len="med"/>
                      <a:tailEnd type="none" w="med" len="med"/>
                    </a:lnB>
                  </a:tcPr>
                </a:tc>
                <a:tc hMerge="1">
                  <a:txBody>
                    <a:bodyPr/>
                    <a:lstStyle/>
                    <a:p>
                      <a:endParaRPr lang="tr-TR"/>
                    </a:p>
                  </a:txBody>
                  <a:tcPr/>
                </a:tc>
                <a:tc gridSpan="2">
                  <a:txBody>
                    <a:bodyPr/>
                    <a:lstStyle/>
                    <a:p>
                      <a:pPr algn="ctr">
                        <a:lnSpc>
                          <a:spcPct val="107000"/>
                        </a:lnSpc>
                      </a:pPr>
                      <a:r>
                        <a:rPr lang="en-GB" sz="1050">
                          <a:effectLst/>
                          <a:latin typeface="Times New Roman" panose="02020603050405020304" pitchFamily="18" charset="0"/>
                          <a:ea typeface="Times New Roman" panose="02020603050405020304" pitchFamily="18" charset="0"/>
                        </a:rPr>
                        <a:t>Harcama</a:t>
                      </a:r>
                      <a:endParaRPr lang="tr-TR" sz="1050">
                        <a:effectLst/>
                        <a:latin typeface="Times New Roman" panose="02020603050405020304" pitchFamily="18" charset="0"/>
                        <a:ea typeface="Times New Roman" panose="02020603050405020304" pitchFamily="18" charset="0"/>
                      </a:endParaRPr>
                    </a:p>
                  </a:txBody>
                  <a:tcPr marL="15146" marR="9030" marT="10923"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8496B0"/>
                      </a:solidFill>
                      <a:prstDash val="solid"/>
                      <a:round/>
                      <a:headEnd type="none" w="med" len="med"/>
                      <a:tailEnd type="none" w="med" len="med"/>
                    </a:lnB>
                  </a:tcPr>
                </a:tc>
                <a:tc hMerge="1">
                  <a:txBody>
                    <a:bodyPr/>
                    <a:lstStyle/>
                    <a:p>
                      <a:endParaRPr lang="tr-TR"/>
                    </a:p>
                  </a:txBody>
                  <a:tcPr/>
                </a:tc>
                <a:tc rowSpan="2">
                  <a:txBody>
                    <a:bodyPr/>
                    <a:lstStyle/>
                    <a:p>
                      <a:pPr algn="ctr">
                        <a:lnSpc>
                          <a:spcPct val="107000"/>
                        </a:lnSpc>
                      </a:pPr>
                      <a:r>
                        <a:rPr lang="en-GB" sz="1050">
                          <a:effectLst/>
                          <a:latin typeface="Times New Roman" panose="02020603050405020304" pitchFamily="18" charset="0"/>
                          <a:ea typeface="Times New Roman" panose="02020603050405020304" pitchFamily="18" charset="0"/>
                        </a:rPr>
                        <a:t>Gerçekleşme Yüzdesi</a:t>
                      </a:r>
                      <a:endParaRPr lang="tr-TR" sz="1050">
                        <a:effectLst/>
                        <a:latin typeface="Times New Roman" panose="02020603050405020304" pitchFamily="18" charset="0"/>
                        <a:ea typeface="Times New Roman" panose="02020603050405020304" pitchFamily="18" charset="0"/>
                      </a:endParaRPr>
                    </a:p>
                  </a:txBody>
                  <a:tcPr marL="15146" marR="9030" marT="10923"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2157028745"/>
                  </a:ext>
                </a:extLst>
              </a:tr>
              <a:tr h="310616">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nSpc>
                          <a:spcPct val="107000"/>
                        </a:lnSpc>
                      </a:pPr>
                      <a:r>
                        <a:rPr lang="en-GB" sz="1050" dirty="0" err="1">
                          <a:effectLst/>
                          <a:latin typeface="Times New Roman" panose="02020603050405020304" pitchFamily="18" charset="0"/>
                          <a:ea typeface="Times New Roman" panose="02020603050405020304" pitchFamily="18" charset="0"/>
                        </a:rPr>
                        <a:t>Dış</a:t>
                      </a:r>
                      <a:endParaRPr lang="tr-TR" sz="1050" dirty="0">
                        <a:effectLst/>
                        <a:latin typeface="Times New Roman" panose="02020603050405020304" pitchFamily="18" charset="0"/>
                        <a:ea typeface="Times New Roman" panose="02020603050405020304" pitchFamily="18" charset="0"/>
                      </a:endParaRPr>
                    </a:p>
                  </a:txBody>
                  <a:tcPr marL="15146" marR="9030" marT="10923"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r>
                        <a:rPr lang="en-GB" sz="1050" dirty="0" err="1">
                          <a:effectLst/>
                          <a:latin typeface="Times New Roman" panose="02020603050405020304" pitchFamily="18" charset="0"/>
                          <a:ea typeface="Times New Roman" panose="02020603050405020304" pitchFamily="18" charset="0"/>
                        </a:rPr>
                        <a:t>Toplam</a:t>
                      </a:r>
                      <a:endParaRPr lang="tr-TR" dirty="0"/>
                    </a:p>
                  </a:txBody>
                  <a:tcPr marL="15146" marR="9030" marT="10923"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nSpc>
                          <a:spcPct val="107000"/>
                        </a:lnSpc>
                      </a:pPr>
                      <a:r>
                        <a:rPr lang="en-GB" sz="1050">
                          <a:effectLst/>
                          <a:latin typeface="Times New Roman" panose="02020603050405020304" pitchFamily="18" charset="0"/>
                          <a:ea typeface="Times New Roman" panose="02020603050405020304" pitchFamily="18" charset="0"/>
                        </a:rPr>
                        <a:t>Dış</a:t>
                      </a:r>
                      <a:endParaRPr lang="tr-TR" sz="1050">
                        <a:effectLst/>
                        <a:latin typeface="Times New Roman" panose="02020603050405020304" pitchFamily="18" charset="0"/>
                        <a:ea typeface="Times New Roman" panose="02020603050405020304" pitchFamily="18" charset="0"/>
                      </a:endParaRPr>
                    </a:p>
                  </a:txBody>
                  <a:tcPr marL="15146" marR="9030" marT="10923"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nSpc>
                          <a:spcPct val="107000"/>
                        </a:lnSpc>
                      </a:pPr>
                      <a:r>
                        <a:rPr lang="en-GB" sz="1050">
                          <a:effectLst/>
                          <a:latin typeface="Times New Roman" panose="02020603050405020304" pitchFamily="18" charset="0"/>
                          <a:ea typeface="Times New Roman" panose="02020603050405020304" pitchFamily="18" charset="0"/>
                        </a:rPr>
                        <a:t>Toplam</a:t>
                      </a:r>
                      <a:endParaRPr lang="tr-TR" sz="1050">
                        <a:effectLst/>
                        <a:latin typeface="Times New Roman" panose="02020603050405020304" pitchFamily="18" charset="0"/>
                        <a:ea typeface="Times New Roman" panose="02020603050405020304" pitchFamily="18" charset="0"/>
                      </a:endParaRPr>
                    </a:p>
                  </a:txBody>
                  <a:tcPr marL="15146" marR="9030" marT="10923"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nSpc>
                          <a:spcPct val="107000"/>
                        </a:lnSpc>
                      </a:pPr>
                      <a:r>
                        <a:rPr lang="en-GB" sz="1050">
                          <a:effectLst/>
                          <a:latin typeface="Times New Roman" panose="02020603050405020304" pitchFamily="18" charset="0"/>
                          <a:ea typeface="Times New Roman" panose="02020603050405020304" pitchFamily="18" charset="0"/>
                        </a:rPr>
                        <a:t>Dış</a:t>
                      </a:r>
                      <a:endParaRPr lang="tr-TR" sz="1050">
                        <a:effectLst/>
                        <a:latin typeface="Times New Roman" panose="02020603050405020304" pitchFamily="18" charset="0"/>
                        <a:ea typeface="Times New Roman" panose="02020603050405020304" pitchFamily="18" charset="0"/>
                      </a:endParaRPr>
                    </a:p>
                  </a:txBody>
                  <a:tcPr marL="15146" marR="9030" marT="10923"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nSpc>
                          <a:spcPct val="107000"/>
                        </a:lnSpc>
                      </a:pPr>
                      <a:r>
                        <a:rPr lang="en-GB" sz="1050">
                          <a:effectLst/>
                          <a:latin typeface="Times New Roman" panose="02020603050405020304" pitchFamily="18" charset="0"/>
                          <a:ea typeface="Times New Roman" panose="02020603050405020304" pitchFamily="18" charset="0"/>
                        </a:rPr>
                        <a:t>Toplam</a:t>
                      </a:r>
                      <a:endParaRPr lang="tr-TR" sz="1050">
                        <a:effectLst/>
                        <a:latin typeface="Times New Roman" panose="02020603050405020304" pitchFamily="18" charset="0"/>
                        <a:ea typeface="Times New Roman" panose="02020603050405020304" pitchFamily="18" charset="0"/>
                      </a:endParaRPr>
                    </a:p>
                  </a:txBody>
                  <a:tcPr marL="15146" marR="9030" marT="10923"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711274061"/>
                  </a:ext>
                </a:extLst>
              </a:tr>
              <a:tr h="163624">
                <a:tc>
                  <a:txBody>
                    <a:bodyPr/>
                    <a:lstStyle/>
                    <a:p>
                      <a:pPr algn="ctr">
                        <a:lnSpc>
                          <a:spcPct val="107000"/>
                        </a:lnSpc>
                      </a:pPr>
                      <a:r>
                        <a:rPr lang="en-GB" sz="1050">
                          <a:effectLst/>
                          <a:latin typeface="Times New Roman" panose="02020603050405020304" pitchFamily="18" charset="0"/>
                          <a:ea typeface="Times New Roman" panose="02020603050405020304" pitchFamily="18" charset="0"/>
                        </a:rPr>
                        <a:t>2022</a:t>
                      </a:r>
                      <a:endParaRPr lang="tr-TR" sz="1050">
                        <a:effectLst/>
                        <a:latin typeface="Times New Roman" panose="02020603050405020304" pitchFamily="18" charset="0"/>
                        <a:ea typeface="Times New Roman" panose="02020603050405020304" pitchFamily="18" charset="0"/>
                      </a:endParaRPr>
                    </a:p>
                  </a:txBody>
                  <a:tcPr marL="15146" marR="9030" marT="10923"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07000"/>
                        </a:lnSpc>
                      </a:pPr>
                      <a:r>
                        <a:rPr lang="en-GB" sz="1050">
                          <a:effectLst/>
                          <a:latin typeface="Times New Roman" panose="02020603050405020304" pitchFamily="18" charset="0"/>
                          <a:ea typeface="Times New Roman" panose="02020603050405020304" pitchFamily="18" charset="0"/>
                        </a:rPr>
                        <a:t>450.000,00 ₺</a:t>
                      </a:r>
                      <a:endParaRPr lang="tr-TR" sz="1050">
                        <a:effectLst/>
                        <a:latin typeface="Times New Roman" panose="02020603050405020304" pitchFamily="18" charset="0"/>
                        <a:ea typeface="Times New Roman" panose="02020603050405020304" pitchFamily="18" charset="0"/>
                      </a:endParaRPr>
                    </a:p>
                  </a:txBody>
                  <a:tcPr marL="15146" marR="9030" marT="10923"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07000"/>
                        </a:lnSpc>
                      </a:pPr>
                      <a:r>
                        <a:rPr lang="en-GB" sz="1050">
                          <a:effectLst/>
                          <a:latin typeface="Times New Roman" panose="02020603050405020304" pitchFamily="18" charset="0"/>
                          <a:ea typeface="Times New Roman" panose="02020603050405020304" pitchFamily="18" charset="0"/>
                        </a:rPr>
                        <a:t>434.644,72 ₺</a:t>
                      </a:r>
                      <a:endParaRPr lang="tr-TR" sz="1050">
                        <a:effectLst/>
                        <a:latin typeface="Times New Roman" panose="02020603050405020304" pitchFamily="18" charset="0"/>
                        <a:ea typeface="Times New Roman" panose="02020603050405020304" pitchFamily="18" charset="0"/>
                      </a:endParaRPr>
                    </a:p>
                  </a:txBody>
                  <a:tcPr marL="15146" marR="9030" marT="10923"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07000"/>
                        </a:lnSpc>
                      </a:pPr>
                      <a:r>
                        <a:rPr lang="en-GB" sz="1050">
                          <a:effectLst/>
                          <a:latin typeface="Times New Roman" panose="02020603050405020304" pitchFamily="18" charset="0"/>
                          <a:ea typeface="Times New Roman" panose="02020603050405020304" pitchFamily="18" charset="0"/>
                        </a:rPr>
                        <a:t>-</a:t>
                      </a:r>
                      <a:endParaRPr lang="tr-TR" sz="1050">
                        <a:effectLst/>
                        <a:latin typeface="Times New Roman" panose="02020603050405020304" pitchFamily="18" charset="0"/>
                        <a:ea typeface="Times New Roman" panose="02020603050405020304" pitchFamily="18" charset="0"/>
                      </a:endParaRPr>
                    </a:p>
                  </a:txBody>
                  <a:tcPr marL="15146" marR="9030" marT="10923"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r>
                        <a:rPr lang="en-GB" sz="1050" dirty="0">
                          <a:effectLst/>
                          <a:latin typeface="Times New Roman" panose="02020603050405020304" pitchFamily="18" charset="0"/>
                          <a:ea typeface="Times New Roman" panose="02020603050405020304" pitchFamily="18" charset="0"/>
                        </a:rPr>
                        <a:t>100.000,00 ₺</a:t>
                      </a:r>
                      <a:endParaRPr lang="tr-TR" dirty="0"/>
                    </a:p>
                  </a:txBody>
                  <a:tcPr marL="15146" marR="9030" marT="10923"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07000"/>
                        </a:lnSpc>
                      </a:pPr>
                      <a:r>
                        <a:rPr lang="en-GB" sz="1050">
                          <a:effectLst/>
                          <a:latin typeface="Times New Roman" panose="02020603050405020304" pitchFamily="18" charset="0"/>
                          <a:ea typeface="Times New Roman" panose="02020603050405020304" pitchFamily="18" charset="0"/>
                        </a:rPr>
                        <a:t>-</a:t>
                      </a:r>
                      <a:endParaRPr lang="tr-TR" sz="1050">
                        <a:effectLst/>
                        <a:latin typeface="Times New Roman" panose="02020603050405020304" pitchFamily="18" charset="0"/>
                        <a:ea typeface="Times New Roman" panose="02020603050405020304" pitchFamily="18" charset="0"/>
                      </a:endParaRPr>
                    </a:p>
                  </a:txBody>
                  <a:tcPr marL="15146" marR="9030" marT="10923"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07000"/>
                        </a:lnSpc>
                      </a:pPr>
                      <a:r>
                        <a:rPr lang="en-GB" sz="1050">
                          <a:effectLst/>
                          <a:latin typeface="Times New Roman" panose="02020603050405020304" pitchFamily="18" charset="0"/>
                          <a:ea typeface="Times New Roman" panose="02020603050405020304" pitchFamily="18" charset="0"/>
                        </a:rPr>
                        <a:t>450.000,00 ₺</a:t>
                      </a:r>
                      <a:endParaRPr lang="tr-TR" sz="1050">
                        <a:effectLst/>
                        <a:latin typeface="Times New Roman" panose="02020603050405020304" pitchFamily="18" charset="0"/>
                        <a:ea typeface="Times New Roman" panose="02020603050405020304" pitchFamily="18" charset="0"/>
                      </a:endParaRPr>
                    </a:p>
                  </a:txBody>
                  <a:tcPr marL="15146" marR="9030" marT="10923"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07000"/>
                        </a:lnSpc>
                      </a:pPr>
                      <a:r>
                        <a:rPr lang="en-GB" sz="1050">
                          <a:effectLst/>
                          <a:latin typeface="Times New Roman" panose="02020603050405020304" pitchFamily="18" charset="0"/>
                          <a:ea typeface="Times New Roman" panose="02020603050405020304" pitchFamily="18" charset="0"/>
                        </a:rPr>
                        <a:t>-</a:t>
                      </a:r>
                      <a:endParaRPr lang="tr-TR" sz="1050">
                        <a:effectLst/>
                        <a:latin typeface="Times New Roman" panose="02020603050405020304" pitchFamily="18" charset="0"/>
                        <a:ea typeface="Times New Roman" panose="02020603050405020304" pitchFamily="18" charset="0"/>
                      </a:endParaRPr>
                    </a:p>
                  </a:txBody>
                  <a:tcPr marL="15146" marR="9030" marT="10923"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07000"/>
                        </a:lnSpc>
                      </a:pPr>
                      <a:r>
                        <a:rPr lang="en-GB" sz="1050">
                          <a:effectLst/>
                          <a:latin typeface="Times New Roman" panose="02020603050405020304" pitchFamily="18" charset="0"/>
                          <a:ea typeface="Times New Roman" panose="02020603050405020304" pitchFamily="18" charset="0"/>
                        </a:rPr>
                        <a:t>434.644,72 ₺</a:t>
                      </a:r>
                      <a:endParaRPr lang="tr-TR" sz="1050">
                        <a:effectLst/>
                        <a:latin typeface="Times New Roman" panose="02020603050405020304" pitchFamily="18" charset="0"/>
                        <a:ea typeface="Times New Roman" panose="02020603050405020304" pitchFamily="18" charset="0"/>
                      </a:endParaRPr>
                    </a:p>
                  </a:txBody>
                  <a:tcPr marL="15146" marR="9030" marT="10923"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07000"/>
                        </a:lnSpc>
                      </a:pPr>
                      <a:r>
                        <a:rPr lang="en-GB" sz="1050">
                          <a:effectLst/>
                          <a:latin typeface="Times New Roman" panose="02020603050405020304" pitchFamily="18" charset="0"/>
                          <a:ea typeface="Times New Roman" panose="02020603050405020304" pitchFamily="18" charset="0"/>
                        </a:rPr>
                        <a:t>% 97</a:t>
                      </a:r>
                      <a:endParaRPr lang="tr-TR" sz="1050">
                        <a:effectLst/>
                        <a:latin typeface="Times New Roman" panose="02020603050405020304" pitchFamily="18" charset="0"/>
                        <a:ea typeface="Times New Roman" panose="02020603050405020304" pitchFamily="18" charset="0"/>
                      </a:endParaRPr>
                    </a:p>
                  </a:txBody>
                  <a:tcPr marL="15146" marR="9030" marT="10923"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3323580682"/>
                  </a:ext>
                </a:extLst>
              </a:tr>
              <a:tr h="3467872">
                <a:tc gridSpan="10">
                  <a:txBody>
                    <a:bodyPr/>
                    <a:lstStyle/>
                    <a:p>
                      <a:pPr algn="just">
                        <a:lnSpc>
                          <a:spcPct val="150000"/>
                        </a:lnSpc>
                      </a:pPr>
                      <a:r>
                        <a:rPr lang="en-GB" sz="1050" b="1" i="1" u="sng" dirty="0" err="1">
                          <a:effectLst/>
                          <a:latin typeface="Times New Roman" panose="02020603050405020304" pitchFamily="18" charset="0"/>
                          <a:ea typeface="Times New Roman" panose="02020603050405020304" pitchFamily="18" charset="0"/>
                        </a:rPr>
                        <a:t>Açıklama</a:t>
                      </a:r>
                      <a:r>
                        <a:rPr lang="en-GB" sz="1050" b="1" i="1" u="sng" dirty="0">
                          <a:effectLst/>
                          <a:latin typeface="Times New Roman" panose="02020603050405020304" pitchFamily="18" charset="0"/>
                          <a:ea typeface="Times New Roman" panose="02020603050405020304" pitchFamily="18" charset="0"/>
                        </a:rPr>
                        <a:t>:</a:t>
                      </a:r>
                      <a:r>
                        <a:rPr lang="en-GB" sz="1050" dirty="0">
                          <a:effectLst/>
                          <a:latin typeface="Times New Roman" panose="02020603050405020304" pitchFamily="18" charset="0"/>
                          <a:ea typeface="Times New Roman" panose="02020603050405020304" pitchFamily="18" charset="0"/>
                        </a:rPr>
                        <a:t> 2022 </a:t>
                      </a:r>
                      <a:r>
                        <a:rPr lang="en-GB" sz="1050" dirty="0" err="1">
                          <a:effectLst/>
                          <a:latin typeface="Times New Roman" panose="02020603050405020304" pitchFamily="18" charset="0"/>
                          <a:ea typeface="Times New Roman" panose="02020603050405020304" pitchFamily="18" charset="0"/>
                        </a:rPr>
                        <a:t>yılı</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Sağlık</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Sektörü</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Muhtelif</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İşler</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Projesinin</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Kesintili</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Başkanlık</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Ödeneği</a:t>
                      </a:r>
                      <a:r>
                        <a:rPr lang="en-GB" sz="1050" dirty="0">
                          <a:effectLst/>
                          <a:latin typeface="Times New Roman" panose="02020603050405020304" pitchFamily="18" charset="0"/>
                          <a:ea typeface="Times New Roman" panose="02020603050405020304" pitchFamily="18" charset="0"/>
                        </a:rPr>
                        <a:t> 100,000,00 </a:t>
                      </a:r>
                      <a:r>
                        <a:rPr lang="en-GB" sz="1050" dirty="0" err="1">
                          <a:effectLst/>
                          <a:latin typeface="Times New Roman" panose="02020603050405020304" pitchFamily="18" charset="0"/>
                          <a:ea typeface="Times New Roman" panose="02020603050405020304" pitchFamily="18" charset="0"/>
                        </a:rPr>
                        <a:t>TL’dir</a:t>
                      </a:r>
                      <a:r>
                        <a:rPr lang="en-GB" sz="1050" dirty="0">
                          <a:effectLst/>
                          <a:latin typeface="Times New Roman" panose="02020603050405020304" pitchFamily="18" charset="0"/>
                          <a:ea typeface="Times New Roman" panose="02020603050405020304" pitchFamily="18" charset="0"/>
                        </a:rPr>
                        <a:t>. 2022 </a:t>
                      </a:r>
                      <a:r>
                        <a:rPr lang="en-GB" sz="1050" dirty="0" err="1">
                          <a:effectLst/>
                          <a:latin typeface="Times New Roman" panose="02020603050405020304" pitchFamily="18" charset="0"/>
                          <a:ea typeface="Times New Roman" panose="02020603050405020304" pitchFamily="18" charset="0"/>
                        </a:rPr>
                        <a:t>Yılı</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Yatırım</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Programında</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yer</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alan</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Merkezi</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Derslik</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Projesinden</a:t>
                      </a:r>
                      <a:r>
                        <a:rPr lang="en-GB" sz="1050" dirty="0">
                          <a:effectLst/>
                          <a:latin typeface="Times New Roman" panose="02020603050405020304" pitchFamily="18" charset="0"/>
                          <a:ea typeface="Times New Roman" panose="02020603050405020304" pitchFamily="18" charset="0"/>
                        </a:rPr>
                        <a:t> 350.000,00 TL </a:t>
                      </a:r>
                      <a:r>
                        <a:rPr lang="en-GB" sz="1050" dirty="0" err="1">
                          <a:effectLst/>
                          <a:latin typeface="Times New Roman" panose="02020603050405020304" pitchFamily="18" charset="0"/>
                          <a:ea typeface="Times New Roman" panose="02020603050405020304" pitchFamily="18" charset="0"/>
                        </a:rPr>
                        <a:t>aktarım</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yapılarak</a:t>
                      </a:r>
                      <a:r>
                        <a:rPr lang="en-GB" sz="1050" dirty="0">
                          <a:effectLst/>
                          <a:latin typeface="Times New Roman" panose="02020603050405020304" pitchFamily="18" charset="0"/>
                          <a:ea typeface="Times New Roman" panose="02020603050405020304" pitchFamily="18" charset="0"/>
                        </a:rPr>
                        <a:t> revise </a:t>
                      </a:r>
                      <a:r>
                        <a:rPr lang="en-GB" sz="1050" dirty="0" err="1">
                          <a:effectLst/>
                          <a:latin typeface="Times New Roman" panose="02020603050405020304" pitchFamily="18" charset="0"/>
                          <a:ea typeface="Times New Roman" panose="02020603050405020304" pitchFamily="18" charset="0"/>
                        </a:rPr>
                        <a:t>ödeği</a:t>
                      </a:r>
                      <a:r>
                        <a:rPr lang="en-GB" sz="1050" dirty="0">
                          <a:effectLst/>
                          <a:latin typeface="Times New Roman" panose="02020603050405020304" pitchFamily="18" charset="0"/>
                          <a:ea typeface="Times New Roman" panose="02020603050405020304" pitchFamily="18" charset="0"/>
                        </a:rPr>
                        <a:t> 450.000,00 TL </a:t>
                      </a:r>
                      <a:r>
                        <a:rPr lang="en-GB" sz="1050" dirty="0" err="1">
                          <a:effectLst/>
                          <a:latin typeface="Times New Roman" panose="02020603050405020304" pitchFamily="18" charset="0"/>
                          <a:ea typeface="Times New Roman" panose="02020603050405020304" pitchFamily="18" charset="0"/>
                        </a:rPr>
                        <a:t>olmuştır</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Proje</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kapsamında</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Diş</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Hekimliği</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Fakültesi</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Onarım</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ve</a:t>
                      </a:r>
                      <a:r>
                        <a:rPr lang="en-GB" sz="1050" dirty="0">
                          <a:effectLst/>
                          <a:latin typeface="Times New Roman" panose="02020603050405020304" pitchFamily="18" charset="0"/>
                          <a:ea typeface="Times New Roman" panose="02020603050405020304" pitchFamily="18" charset="0"/>
                        </a:rPr>
                        <a:t> “BAİBÜ </a:t>
                      </a:r>
                      <a:r>
                        <a:rPr lang="en-GB" sz="1050" dirty="0" err="1">
                          <a:effectLst/>
                          <a:latin typeface="Times New Roman" panose="02020603050405020304" pitchFamily="18" charset="0"/>
                          <a:ea typeface="Times New Roman" panose="02020603050405020304" pitchFamily="18" charset="0"/>
                        </a:rPr>
                        <a:t>Isı</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Merkezi</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Su</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Kuyuları</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Diş</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Hekimliği</a:t>
                      </a:r>
                      <a:r>
                        <a:rPr lang="en-GB" sz="1050" dirty="0">
                          <a:effectLst/>
                          <a:latin typeface="Times New Roman" panose="02020603050405020304" pitchFamily="18" charset="0"/>
                          <a:ea typeface="Times New Roman" panose="02020603050405020304" pitchFamily="18" charset="0"/>
                        </a:rPr>
                        <a:t> Fak. </a:t>
                      </a:r>
                      <a:r>
                        <a:rPr lang="en-GB" sz="1050" dirty="0" err="1">
                          <a:effectLst/>
                          <a:latin typeface="Times New Roman" panose="02020603050405020304" pitchFamily="18" charset="0"/>
                          <a:ea typeface="Times New Roman" panose="02020603050405020304" pitchFamily="18" charset="0"/>
                        </a:rPr>
                        <a:t>Pompa</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Boru</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ve</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Isıtma</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Sistemi</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Bakım</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Onarımı</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açık</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ihaleleri</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ve</a:t>
                      </a:r>
                      <a:r>
                        <a:rPr lang="en-GB" sz="1050" dirty="0">
                          <a:effectLst/>
                          <a:latin typeface="Times New Roman" panose="02020603050405020304" pitchFamily="18" charset="0"/>
                          <a:ea typeface="Times New Roman" panose="02020603050405020304" pitchFamily="18" charset="0"/>
                        </a:rPr>
                        <a:t> 1 </a:t>
                      </a:r>
                      <a:r>
                        <a:rPr lang="en-GB" sz="1050" dirty="0" err="1">
                          <a:effectLst/>
                          <a:latin typeface="Times New Roman" panose="02020603050405020304" pitchFamily="18" charset="0"/>
                          <a:ea typeface="Times New Roman" panose="02020603050405020304" pitchFamily="18" charset="0"/>
                        </a:rPr>
                        <a:t>adet</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doğrudan</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temin</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yöntemiyle</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onarımlar</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yapılmıştır</a:t>
                      </a:r>
                      <a:r>
                        <a:rPr lang="en-GB" sz="1050" dirty="0">
                          <a:effectLst/>
                          <a:latin typeface="Times New Roman" panose="02020603050405020304" pitchFamily="18" charset="0"/>
                          <a:ea typeface="Times New Roman" panose="02020603050405020304" pitchFamily="18" charset="0"/>
                        </a:rPr>
                        <a:t>.</a:t>
                      </a:r>
                      <a:endParaRPr lang="tr-TR" sz="1050" dirty="0">
                        <a:effectLst/>
                        <a:latin typeface="Times New Roman" panose="02020603050405020304" pitchFamily="18" charset="0"/>
                        <a:ea typeface="Times New Roman" panose="02020603050405020304" pitchFamily="18" charset="0"/>
                      </a:endParaRPr>
                    </a:p>
                    <a:p>
                      <a:pPr algn="just">
                        <a:lnSpc>
                          <a:spcPct val="150000"/>
                        </a:lnSpc>
                      </a:pPr>
                      <a:r>
                        <a:rPr lang="en-GB" sz="1050" dirty="0">
                          <a:effectLst/>
                          <a:latin typeface="Times New Roman" panose="02020603050405020304" pitchFamily="18" charset="0"/>
                          <a:ea typeface="Times New Roman" panose="02020603050405020304" pitchFamily="18" charset="0"/>
                        </a:rPr>
                        <a:t>            </a:t>
                      </a:r>
                      <a:r>
                        <a:rPr lang="en-GB" sz="1050" b="1" i="1" u="sng" dirty="0" err="1">
                          <a:effectLst/>
                          <a:latin typeface="Times New Roman" panose="02020603050405020304" pitchFamily="18" charset="0"/>
                          <a:ea typeface="Times New Roman" panose="02020603050405020304" pitchFamily="18" charset="0"/>
                        </a:rPr>
                        <a:t>Diş</a:t>
                      </a:r>
                      <a:r>
                        <a:rPr lang="en-GB" sz="1050" b="1" i="1" u="sng" dirty="0">
                          <a:effectLst/>
                          <a:latin typeface="Times New Roman" panose="02020603050405020304" pitchFamily="18" charset="0"/>
                          <a:ea typeface="Times New Roman" panose="02020603050405020304" pitchFamily="18" charset="0"/>
                        </a:rPr>
                        <a:t> </a:t>
                      </a:r>
                      <a:r>
                        <a:rPr lang="en-GB" sz="1050" b="1" i="1" u="sng" dirty="0" err="1">
                          <a:effectLst/>
                          <a:latin typeface="Times New Roman" panose="02020603050405020304" pitchFamily="18" charset="0"/>
                          <a:ea typeface="Times New Roman" panose="02020603050405020304" pitchFamily="18" charset="0"/>
                        </a:rPr>
                        <a:t>Hekimliği</a:t>
                      </a:r>
                      <a:r>
                        <a:rPr lang="en-GB" sz="1050" b="1" i="1" u="sng" dirty="0">
                          <a:effectLst/>
                          <a:latin typeface="Times New Roman" panose="02020603050405020304" pitchFamily="18" charset="0"/>
                          <a:ea typeface="Times New Roman" panose="02020603050405020304" pitchFamily="18" charset="0"/>
                        </a:rPr>
                        <a:t> </a:t>
                      </a:r>
                      <a:r>
                        <a:rPr lang="en-GB" sz="1050" b="1" i="1" u="sng" dirty="0" err="1">
                          <a:effectLst/>
                          <a:latin typeface="Times New Roman" panose="02020603050405020304" pitchFamily="18" charset="0"/>
                          <a:ea typeface="Times New Roman" panose="02020603050405020304" pitchFamily="18" charset="0"/>
                        </a:rPr>
                        <a:t>Fakültesi</a:t>
                      </a:r>
                      <a:r>
                        <a:rPr lang="en-GB" sz="1050" b="1" i="1" u="sng" dirty="0">
                          <a:effectLst/>
                          <a:latin typeface="Times New Roman" panose="02020603050405020304" pitchFamily="18" charset="0"/>
                          <a:ea typeface="Times New Roman" panose="02020603050405020304" pitchFamily="18" charset="0"/>
                        </a:rPr>
                        <a:t> </a:t>
                      </a:r>
                      <a:r>
                        <a:rPr lang="en-GB" sz="1050" b="1" i="1" u="sng" dirty="0" err="1">
                          <a:effectLst/>
                          <a:latin typeface="Times New Roman" panose="02020603050405020304" pitchFamily="18" charset="0"/>
                          <a:ea typeface="Times New Roman" panose="02020603050405020304" pitchFamily="18" charset="0"/>
                        </a:rPr>
                        <a:t>Onarım</a:t>
                      </a:r>
                      <a:r>
                        <a:rPr lang="en-GB" sz="1050" b="1" i="1" u="sng" dirty="0">
                          <a:effectLst/>
                          <a:latin typeface="Times New Roman" panose="02020603050405020304" pitchFamily="18" charset="0"/>
                          <a:ea typeface="Times New Roman" panose="02020603050405020304" pitchFamily="18" charset="0"/>
                        </a:rPr>
                        <a:t> İhalesi</a:t>
                      </a:r>
                      <a:endParaRPr lang="tr-TR" sz="1050" dirty="0">
                        <a:effectLst/>
                        <a:latin typeface="Times New Roman" panose="02020603050405020304" pitchFamily="18" charset="0"/>
                        <a:ea typeface="Times New Roman" panose="02020603050405020304" pitchFamily="18" charset="0"/>
                      </a:endParaRPr>
                    </a:p>
                    <a:p>
                      <a:pPr algn="just">
                        <a:lnSpc>
                          <a:spcPct val="150000"/>
                        </a:lnSpc>
                      </a:pPr>
                      <a:r>
                        <a:rPr lang="en-GB" sz="1050" dirty="0">
                          <a:effectLst/>
                          <a:latin typeface="Times New Roman" panose="02020603050405020304" pitchFamily="18" charset="0"/>
                          <a:ea typeface="Times New Roman" panose="02020603050405020304" pitchFamily="18" charset="0"/>
                        </a:rPr>
                        <a:t>            10.11.2022 </a:t>
                      </a:r>
                      <a:r>
                        <a:rPr lang="en-GB" sz="1050" dirty="0" err="1">
                          <a:effectLst/>
                          <a:latin typeface="Times New Roman" panose="02020603050405020304" pitchFamily="18" charset="0"/>
                          <a:ea typeface="Times New Roman" panose="02020603050405020304" pitchFamily="18" charset="0"/>
                        </a:rPr>
                        <a:t>tarihinde</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yapılan</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ihale</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ile</a:t>
                      </a:r>
                      <a:r>
                        <a:rPr lang="en-GB" sz="1050" dirty="0">
                          <a:effectLst/>
                          <a:latin typeface="Times New Roman" panose="02020603050405020304" pitchFamily="18" charset="0"/>
                          <a:ea typeface="Times New Roman" panose="02020603050405020304" pitchFamily="18" charset="0"/>
                        </a:rPr>
                        <a:t> Ozan Baran ADSAY </a:t>
                      </a:r>
                      <a:r>
                        <a:rPr lang="en-GB" sz="1050" dirty="0" err="1">
                          <a:effectLst/>
                          <a:latin typeface="Times New Roman" panose="02020603050405020304" pitchFamily="18" charset="0"/>
                          <a:ea typeface="Times New Roman" panose="02020603050405020304" pitchFamily="18" charset="0"/>
                        </a:rPr>
                        <a:t>ile</a:t>
                      </a:r>
                      <a:r>
                        <a:rPr lang="en-GB" sz="1050" dirty="0">
                          <a:effectLst/>
                          <a:latin typeface="Times New Roman" panose="02020603050405020304" pitchFamily="18" charset="0"/>
                          <a:ea typeface="Times New Roman" panose="02020603050405020304" pitchFamily="18" charset="0"/>
                        </a:rPr>
                        <a:t> 295.772,22 TL (KDV </a:t>
                      </a:r>
                      <a:r>
                        <a:rPr lang="en-GB" sz="1050" dirty="0" err="1">
                          <a:effectLst/>
                          <a:latin typeface="Times New Roman" panose="02020603050405020304" pitchFamily="18" charset="0"/>
                          <a:ea typeface="Times New Roman" panose="02020603050405020304" pitchFamily="18" charset="0"/>
                        </a:rPr>
                        <a:t>Hariç</a:t>
                      </a:r>
                      <a:r>
                        <a:rPr lang="en-GB" sz="1050" dirty="0">
                          <a:effectLst/>
                          <a:latin typeface="Times New Roman" panose="02020603050405020304" pitchFamily="18" charset="0"/>
                          <a:ea typeface="Times New Roman" panose="02020603050405020304" pitchFamily="18" charset="0"/>
                        </a:rPr>
                        <a:t>) </a:t>
                      </a:r>
                      <a:r>
                        <a:rPr lang="tr-TR" sz="1050" dirty="0">
                          <a:effectLst/>
                          <a:latin typeface="Times New Roman" panose="02020603050405020304" pitchFamily="18" charset="0"/>
                          <a:ea typeface="Times New Roman" panose="02020603050405020304" pitchFamily="18" charset="0"/>
                        </a:rPr>
                        <a:t>sözleşme bedelinde 05.12.2022 tarihli sözleşme imzalanarak aynı tarihte yer teslimi yapılmıştır.</a:t>
                      </a:r>
                    </a:p>
                    <a:p>
                      <a:pPr algn="just">
                        <a:lnSpc>
                          <a:spcPct val="150000"/>
                        </a:lnSpc>
                      </a:pPr>
                      <a:r>
                        <a:rPr lang="en-GB" sz="1050" b="1" i="1" dirty="0">
                          <a:solidFill>
                            <a:srgbClr val="000000"/>
                          </a:solidFill>
                          <a:effectLst/>
                          <a:latin typeface="Times New Roman" panose="02020603050405020304" pitchFamily="18" charset="0"/>
                          <a:ea typeface="Times New Roman" panose="02020603050405020304" pitchFamily="18" charset="0"/>
                        </a:rPr>
                        <a:t>          </a:t>
                      </a:r>
                      <a:r>
                        <a:rPr lang="en-GB" sz="1050" b="1" i="1" u="sng" dirty="0" err="1">
                          <a:solidFill>
                            <a:srgbClr val="000000"/>
                          </a:solidFill>
                          <a:effectLst/>
                          <a:latin typeface="Times New Roman" panose="02020603050405020304" pitchFamily="18" charset="0"/>
                          <a:ea typeface="Times New Roman" panose="02020603050405020304" pitchFamily="18" charset="0"/>
                        </a:rPr>
                        <a:t>İhale</a:t>
                      </a:r>
                      <a:r>
                        <a:rPr lang="en-GB" sz="1050" b="1" i="1" u="sng" dirty="0">
                          <a:solidFill>
                            <a:srgbClr val="000000"/>
                          </a:solidFill>
                          <a:effectLst/>
                          <a:latin typeface="Times New Roman" panose="02020603050405020304" pitchFamily="18" charset="0"/>
                          <a:ea typeface="Times New Roman" panose="02020603050405020304" pitchFamily="18" charset="0"/>
                        </a:rPr>
                        <a:t> </a:t>
                      </a:r>
                      <a:r>
                        <a:rPr lang="en-GB" sz="1050" b="1" i="1" u="sng" dirty="0" err="1">
                          <a:solidFill>
                            <a:srgbClr val="000000"/>
                          </a:solidFill>
                          <a:effectLst/>
                          <a:latin typeface="Times New Roman" panose="02020603050405020304" pitchFamily="18" charset="0"/>
                          <a:ea typeface="Times New Roman" panose="02020603050405020304" pitchFamily="18" charset="0"/>
                        </a:rPr>
                        <a:t>kapsamında</a:t>
                      </a:r>
                      <a:r>
                        <a:rPr lang="en-GB" sz="1050" b="1" i="1" u="sng" dirty="0">
                          <a:solidFill>
                            <a:srgbClr val="000000"/>
                          </a:solidFill>
                          <a:effectLst/>
                          <a:latin typeface="Times New Roman" panose="02020603050405020304" pitchFamily="18" charset="0"/>
                          <a:ea typeface="Times New Roman" panose="02020603050405020304" pitchFamily="18" charset="0"/>
                        </a:rPr>
                        <a:t>;</a:t>
                      </a:r>
                      <a:endParaRPr lang="tr-TR" sz="105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Symbol" panose="05050102010706020507" pitchFamily="18" charset="2"/>
                        <a:buChar char=""/>
                      </a:pPr>
                      <a:r>
                        <a:rPr lang="en-GB" sz="1050" dirty="0" err="1">
                          <a:effectLst/>
                          <a:latin typeface="Times New Roman" panose="02020603050405020304" pitchFamily="18" charset="0"/>
                          <a:ea typeface="Times New Roman" panose="02020603050405020304" pitchFamily="18" charset="0"/>
                        </a:rPr>
                        <a:t>Tüm</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katlarda</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bulunan</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tuvalet</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kabini</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kompakt</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kapıların</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genişliği</a:t>
                      </a:r>
                      <a:r>
                        <a:rPr lang="en-GB" sz="1050" dirty="0">
                          <a:effectLst/>
                          <a:latin typeface="Times New Roman" panose="02020603050405020304" pitchFamily="18" charset="0"/>
                          <a:ea typeface="Times New Roman" panose="02020603050405020304" pitchFamily="18" charset="0"/>
                        </a:rPr>
                        <a:t> 80 cm </a:t>
                      </a:r>
                      <a:r>
                        <a:rPr lang="en-GB" sz="1050" dirty="0" err="1">
                          <a:effectLst/>
                          <a:latin typeface="Times New Roman" panose="02020603050405020304" pitchFamily="18" charset="0"/>
                          <a:ea typeface="Times New Roman" panose="02020603050405020304" pitchFamily="18" charset="0"/>
                        </a:rPr>
                        <a:t>olarak</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yapılmıştır</a:t>
                      </a:r>
                      <a:r>
                        <a:rPr lang="en-GB" sz="1050" dirty="0">
                          <a:effectLst/>
                          <a:latin typeface="Times New Roman" panose="02020603050405020304" pitchFamily="18" charset="0"/>
                          <a:ea typeface="Times New Roman" panose="02020603050405020304" pitchFamily="18" charset="0"/>
                        </a:rPr>
                        <a:t>.</a:t>
                      </a:r>
                      <a:endParaRPr lang="tr-TR" sz="105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Symbol" panose="05050102010706020507" pitchFamily="18" charset="2"/>
                        <a:buChar char=""/>
                      </a:pPr>
                      <a:r>
                        <a:rPr lang="en-GB" sz="1050" dirty="0">
                          <a:effectLst/>
                          <a:latin typeface="Times New Roman" panose="02020603050405020304" pitchFamily="18" charset="0"/>
                          <a:ea typeface="Times New Roman" panose="02020603050405020304" pitchFamily="18" charset="0"/>
                        </a:rPr>
                        <a:t>Bodrum </a:t>
                      </a:r>
                      <a:r>
                        <a:rPr lang="en-GB" sz="1050" dirty="0" err="1">
                          <a:effectLst/>
                          <a:latin typeface="Times New Roman" panose="02020603050405020304" pitchFamily="18" charset="0"/>
                          <a:ea typeface="Times New Roman" panose="02020603050405020304" pitchFamily="18" charset="0"/>
                        </a:rPr>
                        <a:t>katta</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bulunan</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tıbbi</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gaz</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odasına</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Filtreleme</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odası</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panjurlu</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demir</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kapı</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yapılmıştır</a:t>
                      </a:r>
                      <a:r>
                        <a:rPr lang="en-GB" sz="1050" dirty="0">
                          <a:effectLst/>
                          <a:latin typeface="Times New Roman" panose="02020603050405020304" pitchFamily="18" charset="0"/>
                          <a:ea typeface="Times New Roman" panose="02020603050405020304" pitchFamily="18" charset="0"/>
                        </a:rPr>
                        <a:t>.</a:t>
                      </a:r>
                      <a:endParaRPr lang="tr-TR" sz="105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Symbol" panose="05050102010706020507" pitchFamily="18" charset="2"/>
                        <a:buChar char=""/>
                      </a:pPr>
                      <a:r>
                        <a:rPr lang="en-GB" sz="1050" dirty="0">
                          <a:effectLst/>
                          <a:latin typeface="Times New Roman" panose="02020603050405020304" pitchFamily="18" charset="0"/>
                          <a:ea typeface="Times New Roman" panose="02020603050405020304" pitchFamily="18" charset="0"/>
                        </a:rPr>
                        <a:t>Bodrum </a:t>
                      </a:r>
                      <a:r>
                        <a:rPr lang="en-GB" sz="1050" dirty="0" err="1">
                          <a:effectLst/>
                          <a:latin typeface="Times New Roman" panose="02020603050405020304" pitchFamily="18" charset="0"/>
                          <a:ea typeface="Times New Roman" panose="02020603050405020304" pitchFamily="18" charset="0"/>
                        </a:rPr>
                        <a:t>katta</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bulunan</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çamaşırhaneye</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alüminyum</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kayar</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kapı</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yapılmıştır</a:t>
                      </a:r>
                      <a:r>
                        <a:rPr lang="en-GB" sz="1050" dirty="0">
                          <a:effectLst/>
                          <a:latin typeface="Times New Roman" panose="02020603050405020304" pitchFamily="18" charset="0"/>
                          <a:ea typeface="Times New Roman" panose="02020603050405020304" pitchFamily="18" charset="0"/>
                        </a:rPr>
                        <a:t>.</a:t>
                      </a:r>
                      <a:endParaRPr lang="tr-TR" sz="1050" dirty="0">
                        <a:effectLst/>
                        <a:latin typeface="Times New Roman" panose="02020603050405020304" pitchFamily="18" charset="0"/>
                        <a:ea typeface="Times New Roman" panose="02020603050405020304" pitchFamily="18" charset="0"/>
                      </a:endParaRPr>
                    </a:p>
                    <a:p>
                      <a:pPr indent="465455" algn="just">
                        <a:lnSpc>
                          <a:spcPct val="150000"/>
                        </a:lnSpc>
                      </a:pPr>
                      <a:r>
                        <a:rPr lang="en-GB" sz="1050" dirty="0">
                          <a:effectLst/>
                          <a:latin typeface="Times New Roman" panose="02020603050405020304" pitchFamily="18" charset="0"/>
                          <a:ea typeface="Times New Roman" panose="02020603050405020304" pitchFamily="18" charset="0"/>
                        </a:rPr>
                        <a:t>2. Kat </a:t>
                      </a:r>
                      <a:r>
                        <a:rPr lang="en-GB" sz="1050" dirty="0" err="1">
                          <a:effectLst/>
                          <a:latin typeface="Times New Roman" panose="02020603050405020304" pitchFamily="18" charset="0"/>
                          <a:ea typeface="Times New Roman" panose="02020603050405020304" pitchFamily="18" charset="0"/>
                        </a:rPr>
                        <a:t>Çene</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Cerrahisi</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Bölümünde</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yapılan</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imalatlar</a:t>
                      </a:r>
                      <a:endParaRPr lang="tr-TR" sz="105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Symbol" panose="05050102010706020507" pitchFamily="18" charset="2"/>
                        <a:buChar char=""/>
                      </a:pPr>
                      <a:r>
                        <a:rPr lang="en-GB" sz="1050" dirty="0" err="1">
                          <a:effectLst/>
                          <a:latin typeface="Times New Roman" panose="02020603050405020304" pitchFamily="18" charset="0"/>
                          <a:ea typeface="Times New Roman" panose="02020603050405020304" pitchFamily="18" charset="0"/>
                        </a:rPr>
                        <a:t>Genel</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ameliyathane</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ve</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steril</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odalar</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tavan</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ve</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duvarları</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antibakteriyel</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boya</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ile</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boyanmıştır</a:t>
                      </a:r>
                      <a:r>
                        <a:rPr lang="en-GB" sz="1050" dirty="0">
                          <a:effectLst/>
                          <a:latin typeface="Times New Roman" panose="02020603050405020304" pitchFamily="18" charset="0"/>
                          <a:ea typeface="Times New Roman" panose="02020603050405020304" pitchFamily="18" charset="0"/>
                        </a:rPr>
                        <a:t>.</a:t>
                      </a:r>
                      <a:endParaRPr lang="tr-TR" sz="105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Symbol" panose="05050102010706020507" pitchFamily="18" charset="2"/>
                        <a:buChar char=""/>
                      </a:pPr>
                      <a:r>
                        <a:rPr lang="en-GB" sz="1050" dirty="0">
                          <a:effectLst/>
                          <a:latin typeface="Times New Roman" panose="02020603050405020304" pitchFamily="18" charset="0"/>
                          <a:ea typeface="Times New Roman" panose="02020603050405020304" pitchFamily="18" charset="0"/>
                        </a:rPr>
                        <a:t>Hasta </a:t>
                      </a:r>
                      <a:r>
                        <a:rPr lang="en-GB" sz="1050" dirty="0" err="1">
                          <a:effectLst/>
                          <a:latin typeface="Times New Roman" panose="02020603050405020304" pitchFamily="18" charset="0"/>
                          <a:ea typeface="Times New Roman" panose="02020603050405020304" pitchFamily="18" charset="0"/>
                        </a:rPr>
                        <a:t>odalarındaki</a:t>
                      </a:r>
                      <a:r>
                        <a:rPr lang="en-GB" sz="1050" dirty="0">
                          <a:effectLst/>
                          <a:latin typeface="Times New Roman" panose="02020603050405020304" pitchFamily="18" charset="0"/>
                          <a:ea typeface="Times New Roman" panose="02020603050405020304" pitchFamily="18" charset="0"/>
                        </a:rPr>
                        <a:t> (4 </a:t>
                      </a:r>
                      <a:r>
                        <a:rPr lang="en-GB" sz="1050" dirty="0" err="1">
                          <a:effectLst/>
                          <a:latin typeface="Times New Roman" panose="02020603050405020304" pitchFamily="18" charset="0"/>
                          <a:ea typeface="Times New Roman" panose="02020603050405020304" pitchFamily="18" charset="0"/>
                        </a:rPr>
                        <a:t>adet</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tuvalet</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kapıları</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dışarıya</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açılacak</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şekilde</a:t>
                      </a:r>
                      <a:r>
                        <a:rPr lang="en-GB" sz="1050" dirty="0">
                          <a:effectLst/>
                          <a:latin typeface="Times New Roman" panose="02020603050405020304" pitchFamily="18" charset="0"/>
                          <a:ea typeface="Times New Roman" panose="02020603050405020304" pitchFamily="18" charset="0"/>
                        </a:rPr>
                        <a:t> </a:t>
                      </a:r>
                      <a:r>
                        <a:rPr lang="en-GB" sz="1050" dirty="0" err="1">
                          <a:effectLst/>
                          <a:latin typeface="Times New Roman" panose="02020603050405020304" pitchFamily="18" charset="0"/>
                          <a:ea typeface="Times New Roman" panose="02020603050405020304" pitchFamily="18" charset="0"/>
                        </a:rPr>
                        <a:t>yapılmıştır</a:t>
                      </a:r>
                      <a:r>
                        <a:rPr lang="en-GB" sz="1050" dirty="0">
                          <a:effectLst/>
                          <a:latin typeface="Times New Roman" panose="02020603050405020304" pitchFamily="18" charset="0"/>
                          <a:ea typeface="Times New Roman" panose="02020603050405020304" pitchFamily="18" charset="0"/>
                        </a:rPr>
                        <a:t>.</a:t>
                      </a:r>
                      <a:r>
                        <a:rPr lang="tr-TR" sz="1050" dirty="0">
                          <a:effectLst/>
                          <a:latin typeface="Times New Roman" panose="02020603050405020304" pitchFamily="18" charset="0"/>
                          <a:ea typeface="Times New Roman" panose="02020603050405020304" pitchFamily="18" charset="0"/>
                        </a:rPr>
                        <a:t>        </a:t>
                      </a:r>
                    </a:p>
                  </a:txBody>
                  <a:tcPr marL="15146" marR="9030" marT="10923"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lnL w="12700" cap="flat" cmpd="sng" algn="ctr">
                      <a:solidFill>
                        <a:srgbClr val="4BACC6"/>
                      </a:solidFill>
                      <a:prstDash val="solid"/>
                      <a:round/>
                      <a:headEnd type="none" w="med" len="med"/>
                      <a:tailEnd type="none" w="med" len="med"/>
                    </a:lnL>
                    <a:lnT w="12700" cap="flat" cmpd="sng" algn="ctr">
                      <a:solidFill>
                        <a:srgbClr val="4BACC6"/>
                      </a:solidFill>
                      <a:prstDash val="solid"/>
                      <a:round/>
                      <a:headEnd type="none" w="med" len="med"/>
                      <a:tailEnd type="none" w="med" len="med"/>
                    </a:lnT>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71792750"/>
                  </a:ext>
                </a:extLst>
              </a:tr>
            </a:tbl>
          </a:graphicData>
        </a:graphic>
      </p:graphicFrame>
      <p:pic>
        <p:nvPicPr>
          <p:cNvPr id="8193" name="Picture 1">
            <a:extLst>
              <a:ext uri="{FF2B5EF4-FFF2-40B4-BE49-F238E27FC236}">
                <a16:creationId xmlns:a16="http://schemas.microsoft.com/office/drawing/2014/main" id="{32ED7BD4-BCCD-44A8-A42F-1E713963B5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1313" y="404037"/>
            <a:ext cx="4053307" cy="303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a:extLst>
              <a:ext uri="{FF2B5EF4-FFF2-40B4-BE49-F238E27FC236}">
                <a16:creationId xmlns:a16="http://schemas.microsoft.com/office/drawing/2014/main" id="{2A4F7A90-B890-43A7-856C-F61BD151EB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1313" y="3612590"/>
            <a:ext cx="4053306" cy="2792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57644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65996D-AB09-40AD-978B-B6812BB01889}"/>
              </a:ext>
            </a:extLst>
          </p:cNvPr>
          <p:cNvSpPr>
            <a:spLocks noGrp="1"/>
          </p:cNvSpPr>
          <p:nvPr>
            <p:ph type="title"/>
          </p:nvPr>
        </p:nvSpPr>
        <p:spPr>
          <a:xfrm>
            <a:off x="806116" y="120316"/>
            <a:ext cx="9601200" cy="240631"/>
          </a:xfrm>
        </p:spPr>
        <p:txBody>
          <a:bodyPr>
            <a:normAutofit fontScale="90000"/>
          </a:bodyPr>
          <a:lstStyle/>
          <a:p>
            <a:r>
              <a:rPr lang="en-GB" sz="1600" b="1" cap="small" spc="25" dirty="0">
                <a:effectLst/>
                <a:latin typeface="Times New Roman" panose="02020603050405020304" pitchFamily="18" charset="0"/>
                <a:ea typeface="Times New Roman" panose="02020603050405020304" pitchFamily="18" charset="0"/>
              </a:rPr>
              <a:t>5-1-5- MUHTELİF İŞLER PROJESİ-SAĞLIK SEKTÖRÜ</a:t>
            </a:r>
            <a:endParaRPr lang="tr-TR" sz="1600" dirty="0"/>
          </a:p>
        </p:txBody>
      </p:sp>
      <p:sp>
        <p:nvSpPr>
          <p:cNvPr id="6" name="Metin kutusu 5">
            <a:extLst>
              <a:ext uri="{FF2B5EF4-FFF2-40B4-BE49-F238E27FC236}">
                <a16:creationId xmlns:a16="http://schemas.microsoft.com/office/drawing/2014/main" id="{190872C1-D41A-437C-BBAC-6A5992288E55}"/>
              </a:ext>
            </a:extLst>
          </p:cNvPr>
          <p:cNvSpPr txBox="1"/>
          <p:nvPr/>
        </p:nvSpPr>
        <p:spPr>
          <a:xfrm>
            <a:off x="806116" y="446008"/>
            <a:ext cx="6624084" cy="6017032"/>
          </a:xfrm>
          <a:prstGeom prst="rect">
            <a:avLst/>
          </a:prstGeom>
          <a:noFill/>
        </p:spPr>
        <p:txBody>
          <a:bodyPr wrap="square">
            <a:spAutoFit/>
          </a:bodyPr>
          <a:lstStyle/>
          <a:p>
            <a:pPr marL="342900" indent="-342900" algn="just">
              <a:lnSpc>
                <a:spcPct val="150000"/>
              </a:lnSpc>
              <a:buFont typeface="Symbol" panose="05050102010706020507" pitchFamily="18" charset="2"/>
              <a:buChar char=""/>
            </a:pPr>
            <a:r>
              <a:rPr lang="en-GB" sz="1400" dirty="0" err="1">
                <a:effectLst/>
                <a:latin typeface="Times New Roman" panose="02020603050405020304" pitchFamily="18" charset="0"/>
                <a:ea typeface="Times New Roman" panose="02020603050405020304" pitchFamily="18" charset="0"/>
              </a:rPr>
              <a:t>Koridora</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sedye</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çarpma</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barı</a:t>
            </a:r>
            <a:r>
              <a:rPr lang="tr-TR" sz="1400" dirty="0">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Hemşire</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çalışma</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odalarına</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lavoba</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yapılmıştır</a:t>
            </a:r>
            <a:r>
              <a:rPr lang="en-GB" sz="1400" dirty="0">
                <a:effectLst/>
                <a:latin typeface="Times New Roman" panose="02020603050405020304" pitchFamily="18" charset="0"/>
                <a:ea typeface="Times New Roman" panose="02020603050405020304" pitchFamily="18" charset="0"/>
              </a:rPr>
              <a:t>.</a:t>
            </a:r>
            <a:endParaRPr lang="tr-TR" sz="14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Symbol" panose="05050102010706020507" pitchFamily="18" charset="2"/>
              <a:buChar char=""/>
            </a:pPr>
            <a:r>
              <a:rPr lang="en-GB" sz="1400" dirty="0">
                <a:effectLst/>
                <a:latin typeface="Times New Roman" panose="02020603050405020304" pitchFamily="18" charset="0"/>
                <a:ea typeface="Times New Roman" panose="02020603050405020304" pitchFamily="18" charset="0"/>
              </a:rPr>
              <a:t>Bir </a:t>
            </a:r>
            <a:r>
              <a:rPr lang="en-GB" sz="1400" dirty="0" err="1">
                <a:effectLst/>
                <a:latin typeface="Times New Roman" panose="02020603050405020304" pitchFamily="18" charset="0"/>
                <a:ea typeface="Times New Roman" panose="02020603050405020304" pitchFamily="18" charset="0"/>
              </a:rPr>
              <a:t>oda</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engelli</a:t>
            </a:r>
            <a:r>
              <a:rPr lang="en-GB" sz="1400" dirty="0">
                <a:effectLst/>
                <a:latin typeface="Times New Roman" panose="02020603050405020304" pitchFamily="18" charset="0"/>
                <a:ea typeface="Times New Roman" panose="02020603050405020304" pitchFamily="18" charset="0"/>
              </a:rPr>
              <a:t> hasta </a:t>
            </a:r>
            <a:r>
              <a:rPr lang="en-GB" sz="1400" dirty="0" err="1">
                <a:effectLst/>
                <a:latin typeface="Times New Roman" panose="02020603050405020304" pitchFamily="18" charset="0"/>
                <a:ea typeface="Times New Roman" panose="02020603050405020304" pitchFamily="18" charset="0"/>
              </a:rPr>
              <a:t>odası</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olarak</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yapılmıştır</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Engelli</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klozeti</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engelli</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aynası</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katlanabilir</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engelli</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oturağı</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engelli</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lavobası</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ve</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tutunma</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barları</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yapılmıştır</a:t>
            </a:r>
            <a:r>
              <a:rPr lang="en-GB" sz="1400" dirty="0">
                <a:effectLst/>
                <a:latin typeface="Times New Roman" panose="02020603050405020304" pitchFamily="18" charset="0"/>
                <a:ea typeface="Times New Roman" panose="02020603050405020304" pitchFamily="18" charset="0"/>
              </a:rPr>
              <a:t>.)</a:t>
            </a:r>
            <a:endParaRPr lang="tr-TR" sz="1400" dirty="0">
              <a:effectLst/>
              <a:latin typeface="Times New Roman" panose="02020603050405020304" pitchFamily="18" charset="0"/>
              <a:ea typeface="Times New Roman" panose="02020603050405020304" pitchFamily="18" charset="0"/>
            </a:endParaRPr>
          </a:p>
          <a:p>
            <a:pPr algn="just"/>
            <a:r>
              <a:rPr lang="en-GB" sz="1400" dirty="0" err="1">
                <a:effectLst/>
                <a:latin typeface="Times New Roman" panose="02020603050405020304" pitchFamily="18" charset="0"/>
                <a:ea typeface="Times New Roman" panose="02020603050405020304" pitchFamily="18" charset="0"/>
              </a:rPr>
              <a:t>Diş</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Hekimliği</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Fakültesi</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Onarım</a:t>
            </a:r>
            <a:r>
              <a:rPr lang="en-GB" sz="1400" dirty="0">
                <a:effectLst/>
                <a:latin typeface="Times New Roman" panose="02020603050405020304" pitchFamily="18" charset="0"/>
                <a:ea typeface="Times New Roman" panose="02020603050405020304" pitchFamily="18" charset="0"/>
              </a:rPr>
              <a:t> İhalesi </a:t>
            </a:r>
            <a:r>
              <a:rPr lang="en-GB" sz="1400" dirty="0" err="1">
                <a:effectLst/>
                <a:latin typeface="Times New Roman" panose="02020603050405020304" pitchFamily="18" charset="0"/>
                <a:ea typeface="Times New Roman" panose="02020603050405020304" pitchFamily="18" charset="0"/>
              </a:rPr>
              <a:t>kapsamında</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yukarıdaki</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imalatlar</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yapılarak</a:t>
            </a:r>
            <a:r>
              <a:rPr lang="en-GB" sz="1400" dirty="0">
                <a:effectLst/>
                <a:latin typeface="Times New Roman" panose="02020603050405020304" pitchFamily="18" charset="0"/>
                <a:ea typeface="Times New Roman" panose="02020603050405020304" pitchFamily="18" charset="0"/>
              </a:rPr>
              <a:t> 291.104,62 TL </a:t>
            </a:r>
            <a:r>
              <a:rPr lang="en-GB" sz="1400" dirty="0" err="1">
                <a:effectLst/>
                <a:latin typeface="Times New Roman" panose="02020603050405020304" pitchFamily="18" charset="0"/>
                <a:ea typeface="Times New Roman" panose="02020603050405020304" pitchFamily="18" charset="0"/>
              </a:rPr>
              <a:t>harcama</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yapılmıştır</a:t>
            </a:r>
            <a:r>
              <a:rPr lang="en-GB" sz="1400" dirty="0">
                <a:effectLst/>
                <a:latin typeface="Times New Roman" panose="02020603050405020304" pitchFamily="18" charset="0"/>
                <a:ea typeface="Times New Roman" panose="02020603050405020304" pitchFamily="18" charset="0"/>
              </a:rPr>
              <a:t>.</a:t>
            </a:r>
            <a:endParaRPr lang="tr-TR" sz="1400" dirty="0">
              <a:effectLst/>
              <a:latin typeface="Times New Roman" panose="02020603050405020304" pitchFamily="18" charset="0"/>
              <a:ea typeface="Times New Roman" panose="02020603050405020304" pitchFamily="18" charset="0"/>
            </a:endParaRPr>
          </a:p>
          <a:p>
            <a:pPr algn="just"/>
            <a:r>
              <a:rPr lang="en-GB" sz="1400" dirty="0">
                <a:effectLst/>
                <a:latin typeface="Times New Roman" panose="02020603050405020304" pitchFamily="18" charset="0"/>
                <a:ea typeface="Times New Roman" panose="02020603050405020304" pitchFamily="18" charset="0"/>
              </a:rPr>
              <a:t> </a:t>
            </a:r>
            <a:endParaRPr lang="tr-TR" sz="1400" dirty="0">
              <a:effectLst/>
              <a:latin typeface="Times New Roman" panose="02020603050405020304" pitchFamily="18" charset="0"/>
              <a:ea typeface="Times New Roman" panose="02020603050405020304" pitchFamily="18" charset="0"/>
            </a:endParaRPr>
          </a:p>
          <a:p>
            <a:pPr algn="just"/>
            <a:r>
              <a:rPr lang="en-GB" sz="1400" b="1" i="1" u="sng" dirty="0">
                <a:effectLst/>
                <a:latin typeface="Times New Roman" panose="02020603050405020304" pitchFamily="18" charset="0"/>
                <a:ea typeface="Times New Roman" panose="02020603050405020304" pitchFamily="18" charset="0"/>
              </a:rPr>
              <a:t>BAİBÜ </a:t>
            </a:r>
            <a:r>
              <a:rPr lang="en-GB" sz="1400" b="1" i="1" u="sng" dirty="0" err="1">
                <a:effectLst/>
                <a:latin typeface="Times New Roman" panose="02020603050405020304" pitchFamily="18" charset="0"/>
                <a:ea typeface="Times New Roman" panose="02020603050405020304" pitchFamily="18" charset="0"/>
              </a:rPr>
              <a:t>Isı</a:t>
            </a:r>
            <a:r>
              <a:rPr lang="en-GB" sz="1400" b="1" i="1" u="sng" dirty="0">
                <a:effectLst/>
                <a:latin typeface="Times New Roman" panose="02020603050405020304" pitchFamily="18" charset="0"/>
                <a:ea typeface="Times New Roman" panose="02020603050405020304" pitchFamily="18" charset="0"/>
              </a:rPr>
              <a:t> </a:t>
            </a:r>
            <a:r>
              <a:rPr lang="en-GB" sz="1400" b="1" i="1" u="sng" dirty="0" err="1">
                <a:effectLst/>
                <a:latin typeface="Times New Roman" panose="02020603050405020304" pitchFamily="18" charset="0"/>
                <a:ea typeface="Times New Roman" panose="02020603050405020304" pitchFamily="18" charset="0"/>
              </a:rPr>
              <a:t>Merkezi</a:t>
            </a:r>
            <a:r>
              <a:rPr lang="en-GB" sz="1400" b="1" i="1" u="sng" dirty="0">
                <a:effectLst/>
                <a:latin typeface="Times New Roman" panose="02020603050405020304" pitchFamily="18" charset="0"/>
                <a:ea typeface="Times New Roman" panose="02020603050405020304" pitchFamily="18" charset="0"/>
              </a:rPr>
              <a:t>, </a:t>
            </a:r>
            <a:r>
              <a:rPr lang="en-GB" sz="1400" b="1" i="1" u="sng" dirty="0" err="1">
                <a:effectLst/>
                <a:latin typeface="Times New Roman" panose="02020603050405020304" pitchFamily="18" charset="0"/>
                <a:ea typeface="Times New Roman" panose="02020603050405020304" pitchFamily="18" charset="0"/>
              </a:rPr>
              <a:t>Su</a:t>
            </a:r>
            <a:r>
              <a:rPr lang="en-GB" sz="1400" b="1" i="1" u="sng" dirty="0">
                <a:effectLst/>
                <a:latin typeface="Times New Roman" panose="02020603050405020304" pitchFamily="18" charset="0"/>
                <a:ea typeface="Times New Roman" panose="02020603050405020304" pitchFamily="18" charset="0"/>
              </a:rPr>
              <a:t> </a:t>
            </a:r>
            <a:r>
              <a:rPr lang="en-GB" sz="1400" b="1" i="1" u="sng" dirty="0" err="1">
                <a:effectLst/>
                <a:latin typeface="Times New Roman" panose="02020603050405020304" pitchFamily="18" charset="0"/>
                <a:ea typeface="Times New Roman" panose="02020603050405020304" pitchFamily="18" charset="0"/>
              </a:rPr>
              <a:t>Kuyuları</a:t>
            </a:r>
            <a:r>
              <a:rPr lang="en-GB" sz="1400" b="1" i="1" u="sng" dirty="0">
                <a:effectLst/>
                <a:latin typeface="Times New Roman" panose="02020603050405020304" pitchFamily="18" charset="0"/>
                <a:ea typeface="Times New Roman" panose="02020603050405020304" pitchFamily="18" charset="0"/>
              </a:rPr>
              <a:t>, </a:t>
            </a:r>
            <a:r>
              <a:rPr lang="en-GB" sz="1400" b="1" i="1" u="sng" dirty="0" err="1">
                <a:effectLst/>
                <a:latin typeface="Times New Roman" panose="02020603050405020304" pitchFamily="18" charset="0"/>
                <a:ea typeface="Times New Roman" panose="02020603050405020304" pitchFamily="18" charset="0"/>
              </a:rPr>
              <a:t>Diş</a:t>
            </a:r>
            <a:r>
              <a:rPr lang="en-GB" sz="1400" b="1" i="1" u="sng" dirty="0">
                <a:effectLst/>
                <a:latin typeface="Times New Roman" panose="02020603050405020304" pitchFamily="18" charset="0"/>
                <a:ea typeface="Times New Roman" panose="02020603050405020304" pitchFamily="18" charset="0"/>
              </a:rPr>
              <a:t> </a:t>
            </a:r>
            <a:r>
              <a:rPr lang="en-GB" sz="1400" b="1" i="1" u="sng" dirty="0" err="1">
                <a:effectLst/>
                <a:latin typeface="Times New Roman" panose="02020603050405020304" pitchFamily="18" charset="0"/>
                <a:ea typeface="Times New Roman" panose="02020603050405020304" pitchFamily="18" charset="0"/>
              </a:rPr>
              <a:t>Hekimliği</a:t>
            </a:r>
            <a:r>
              <a:rPr lang="en-GB" sz="1400" b="1" i="1" u="sng" dirty="0">
                <a:effectLst/>
                <a:latin typeface="Times New Roman" panose="02020603050405020304" pitchFamily="18" charset="0"/>
                <a:ea typeface="Times New Roman" panose="02020603050405020304" pitchFamily="18" charset="0"/>
              </a:rPr>
              <a:t> Fak. </a:t>
            </a:r>
            <a:r>
              <a:rPr lang="en-GB" sz="1400" b="1" i="1" u="sng" dirty="0" err="1">
                <a:effectLst/>
                <a:latin typeface="Times New Roman" panose="02020603050405020304" pitchFamily="18" charset="0"/>
                <a:ea typeface="Times New Roman" panose="02020603050405020304" pitchFamily="18" charset="0"/>
              </a:rPr>
              <a:t>Pompa</a:t>
            </a:r>
            <a:r>
              <a:rPr lang="en-GB" sz="1400" b="1" i="1" u="sng" dirty="0">
                <a:effectLst/>
                <a:latin typeface="Times New Roman" panose="02020603050405020304" pitchFamily="18" charset="0"/>
                <a:ea typeface="Times New Roman" panose="02020603050405020304" pitchFamily="18" charset="0"/>
              </a:rPr>
              <a:t>, </a:t>
            </a:r>
            <a:r>
              <a:rPr lang="en-GB" sz="1400" b="1" i="1" u="sng" dirty="0" err="1">
                <a:effectLst/>
                <a:latin typeface="Times New Roman" panose="02020603050405020304" pitchFamily="18" charset="0"/>
                <a:ea typeface="Times New Roman" panose="02020603050405020304" pitchFamily="18" charset="0"/>
              </a:rPr>
              <a:t>Boru</a:t>
            </a:r>
            <a:r>
              <a:rPr lang="en-GB" sz="1400" b="1" i="1" u="sng" dirty="0">
                <a:effectLst/>
                <a:latin typeface="Times New Roman" panose="02020603050405020304" pitchFamily="18" charset="0"/>
                <a:ea typeface="Times New Roman" panose="02020603050405020304" pitchFamily="18" charset="0"/>
              </a:rPr>
              <a:t> </a:t>
            </a:r>
            <a:r>
              <a:rPr lang="en-GB" sz="1400" b="1" i="1" u="sng" dirty="0" err="1">
                <a:effectLst/>
                <a:latin typeface="Times New Roman" panose="02020603050405020304" pitchFamily="18" charset="0"/>
                <a:ea typeface="Times New Roman" panose="02020603050405020304" pitchFamily="18" charset="0"/>
              </a:rPr>
              <a:t>ve</a:t>
            </a:r>
            <a:r>
              <a:rPr lang="en-GB" sz="1400" b="1" i="1" u="sng" dirty="0">
                <a:effectLst/>
                <a:latin typeface="Times New Roman" panose="02020603050405020304" pitchFamily="18" charset="0"/>
                <a:ea typeface="Times New Roman" panose="02020603050405020304" pitchFamily="18" charset="0"/>
              </a:rPr>
              <a:t> </a:t>
            </a:r>
            <a:r>
              <a:rPr lang="en-GB" sz="1400" b="1" i="1" u="sng" dirty="0" err="1">
                <a:effectLst/>
                <a:latin typeface="Times New Roman" panose="02020603050405020304" pitchFamily="18" charset="0"/>
                <a:ea typeface="Times New Roman" panose="02020603050405020304" pitchFamily="18" charset="0"/>
              </a:rPr>
              <a:t>Isıtma</a:t>
            </a:r>
            <a:r>
              <a:rPr lang="en-GB" sz="1400" b="1" i="1" u="sng" dirty="0">
                <a:effectLst/>
                <a:latin typeface="Times New Roman" panose="02020603050405020304" pitchFamily="18" charset="0"/>
                <a:ea typeface="Times New Roman" panose="02020603050405020304" pitchFamily="18" charset="0"/>
              </a:rPr>
              <a:t> </a:t>
            </a:r>
            <a:r>
              <a:rPr lang="en-GB" sz="1400" b="1" i="1" u="sng" dirty="0" err="1">
                <a:effectLst/>
                <a:latin typeface="Times New Roman" panose="02020603050405020304" pitchFamily="18" charset="0"/>
                <a:ea typeface="Times New Roman" panose="02020603050405020304" pitchFamily="18" charset="0"/>
              </a:rPr>
              <a:t>Sistemi</a:t>
            </a:r>
            <a:r>
              <a:rPr lang="en-GB" sz="1400" b="1" i="1" u="sng" dirty="0">
                <a:effectLst/>
                <a:latin typeface="Times New Roman" panose="02020603050405020304" pitchFamily="18" charset="0"/>
                <a:ea typeface="Times New Roman" panose="02020603050405020304" pitchFamily="18" charset="0"/>
              </a:rPr>
              <a:t> </a:t>
            </a:r>
            <a:r>
              <a:rPr lang="en-GB" sz="1400" b="1" i="1" u="sng" dirty="0" err="1">
                <a:effectLst/>
                <a:latin typeface="Times New Roman" panose="02020603050405020304" pitchFamily="18" charset="0"/>
                <a:ea typeface="Times New Roman" panose="02020603050405020304" pitchFamily="18" charset="0"/>
              </a:rPr>
              <a:t>Bakım</a:t>
            </a:r>
            <a:r>
              <a:rPr lang="en-GB" sz="1400" b="1" i="1" u="sng" dirty="0">
                <a:effectLst/>
                <a:latin typeface="Times New Roman" panose="02020603050405020304" pitchFamily="18" charset="0"/>
                <a:ea typeface="Times New Roman" panose="02020603050405020304" pitchFamily="18" charset="0"/>
              </a:rPr>
              <a:t> </a:t>
            </a:r>
            <a:r>
              <a:rPr lang="en-GB" sz="1400" b="1" i="1" u="sng" dirty="0" err="1">
                <a:effectLst/>
                <a:latin typeface="Times New Roman" panose="02020603050405020304" pitchFamily="18" charset="0"/>
                <a:ea typeface="Times New Roman" panose="02020603050405020304" pitchFamily="18" charset="0"/>
              </a:rPr>
              <a:t>Onarımı</a:t>
            </a:r>
            <a:r>
              <a:rPr lang="en-GB" sz="1400" b="1" i="1" u="sng" dirty="0">
                <a:effectLst/>
                <a:latin typeface="Times New Roman" panose="02020603050405020304" pitchFamily="18" charset="0"/>
                <a:ea typeface="Times New Roman" panose="02020603050405020304" pitchFamily="18" charset="0"/>
              </a:rPr>
              <a:t> İhalesi</a:t>
            </a:r>
            <a:endParaRPr lang="tr-TR" sz="1400" dirty="0">
              <a:effectLst/>
              <a:latin typeface="Times New Roman" panose="02020603050405020304" pitchFamily="18" charset="0"/>
              <a:ea typeface="Times New Roman" panose="02020603050405020304" pitchFamily="18" charset="0"/>
            </a:endParaRPr>
          </a:p>
          <a:p>
            <a:pPr algn="just"/>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Baibü</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Isitma</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Sistemleri</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Revizyon</a:t>
            </a:r>
            <a:r>
              <a:rPr lang="en-GB" sz="1400" dirty="0">
                <a:effectLst/>
                <a:latin typeface="Times New Roman" panose="02020603050405020304" pitchFamily="18" charset="0"/>
                <a:ea typeface="Times New Roman" panose="02020603050405020304" pitchFamily="18" charset="0"/>
              </a:rPr>
              <a:t> İhalesi 16.12.2022 </a:t>
            </a:r>
            <a:r>
              <a:rPr lang="en-GB" sz="1400" dirty="0" err="1">
                <a:effectLst/>
                <a:latin typeface="Times New Roman" panose="02020603050405020304" pitchFamily="18" charset="0"/>
                <a:ea typeface="Times New Roman" panose="02020603050405020304" pitchFamily="18" charset="0"/>
              </a:rPr>
              <a:t>tarihinde</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yapılan</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ihale</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ile</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yüklenici</a:t>
            </a:r>
            <a:r>
              <a:rPr lang="en-GB" sz="1400" dirty="0">
                <a:effectLst/>
                <a:latin typeface="Times New Roman" panose="02020603050405020304" pitchFamily="18" charset="0"/>
                <a:ea typeface="Times New Roman" panose="02020603050405020304" pitchFamily="18" charset="0"/>
              </a:rPr>
              <a:t> TURGUT YAMAN </a:t>
            </a:r>
            <a:r>
              <a:rPr lang="en-GB" sz="1400" dirty="0" err="1">
                <a:effectLst/>
                <a:latin typeface="Times New Roman" panose="02020603050405020304" pitchFamily="18" charset="0"/>
                <a:ea typeface="Times New Roman" panose="02020603050405020304" pitchFamily="18" charset="0"/>
              </a:rPr>
              <a:t>ile</a:t>
            </a:r>
            <a:r>
              <a:rPr lang="en-GB" sz="1400" dirty="0">
                <a:effectLst/>
                <a:latin typeface="Times New Roman" panose="02020603050405020304" pitchFamily="18" charset="0"/>
                <a:ea typeface="Times New Roman" panose="02020603050405020304" pitchFamily="18" charset="0"/>
              </a:rPr>
              <a:t> 648.760,00 TL (KDV </a:t>
            </a:r>
            <a:r>
              <a:rPr lang="en-GB" sz="1400" dirty="0" err="1">
                <a:effectLst/>
                <a:latin typeface="Times New Roman" panose="02020603050405020304" pitchFamily="18" charset="0"/>
                <a:ea typeface="Times New Roman" panose="02020603050405020304" pitchFamily="18" charset="0"/>
              </a:rPr>
              <a:t>Hariç</a:t>
            </a:r>
            <a:r>
              <a:rPr lang="en-GB" sz="1400" dirty="0">
                <a:effectLst/>
                <a:latin typeface="Times New Roman" panose="02020603050405020304" pitchFamily="18" charset="0"/>
                <a:ea typeface="Times New Roman" panose="02020603050405020304" pitchFamily="18" charset="0"/>
              </a:rPr>
              <a:t>) </a:t>
            </a:r>
            <a:r>
              <a:rPr lang="tr-TR" sz="1400" dirty="0">
                <a:effectLst/>
                <a:latin typeface="Times New Roman" panose="02020603050405020304" pitchFamily="18" charset="0"/>
                <a:ea typeface="Times New Roman" panose="02020603050405020304" pitchFamily="18" charset="0"/>
              </a:rPr>
              <a:t>sözleşme bedelinde 22.12.2022 tarihli sözleşme imzalanarak aynı tarihinde yer teslimi yapılmıştır.</a:t>
            </a:r>
          </a:p>
          <a:p>
            <a:pPr algn="just"/>
            <a:r>
              <a:rPr lang="en-GB" sz="1400" b="1" i="1" dirty="0">
                <a:solidFill>
                  <a:srgbClr val="000000"/>
                </a:solidFill>
                <a:effectLst/>
                <a:latin typeface="Times New Roman" panose="02020603050405020304" pitchFamily="18" charset="0"/>
                <a:ea typeface="Times New Roman" panose="02020603050405020304" pitchFamily="18" charset="0"/>
              </a:rPr>
              <a:t>          </a:t>
            </a:r>
            <a:r>
              <a:rPr lang="en-GB" sz="1400" b="1" i="1" u="sng" dirty="0" err="1">
                <a:solidFill>
                  <a:srgbClr val="000000"/>
                </a:solidFill>
                <a:effectLst/>
                <a:latin typeface="Times New Roman" panose="02020603050405020304" pitchFamily="18" charset="0"/>
                <a:ea typeface="Times New Roman" panose="02020603050405020304" pitchFamily="18" charset="0"/>
              </a:rPr>
              <a:t>İhale</a:t>
            </a:r>
            <a:r>
              <a:rPr lang="en-GB" sz="1400" b="1" i="1" u="sng" dirty="0">
                <a:solidFill>
                  <a:srgbClr val="000000"/>
                </a:solidFill>
                <a:effectLst/>
                <a:latin typeface="Times New Roman" panose="02020603050405020304" pitchFamily="18" charset="0"/>
                <a:ea typeface="Times New Roman" panose="02020603050405020304" pitchFamily="18" charset="0"/>
              </a:rPr>
              <a:t> </a:t>
            </a:r>
            <a:r>
              <a:rPr lang="en-GB" sz="1400" b="1" i="1" u="sng" dirty="0" err="1">
                <a:solidFill>
                  <a:srgbClr val="000000"/>
                </a:solidFill>
                <a:effectLst/>
                <a:latin typeface="Times New Roman" panose="02020603050405020304" pitchFamily="18" charset="0"/>
                <a:ea typeface="Times New Roman" panose="02020603050405020304" pitchFamily="18" charset="0"/>
              </a:rPr>
              <a:t>kapsamında</a:t>
            </a:r>
            <a:r>
              <a:rPr lang="en-GB" sz="1400" b="1" i="1" u="sng" dirty="0">
                <a:solidFill>
                  <a:srgbClr val="000000"/>
                </a:solidFill>
                <a:effectLst/>
                <a:latin typeface="Times New Roman" panose="02020603050405020304" pitchFamily="18" charset="0"/>
                <a:ea typeface="Times New Roman" panose="02020603050405020304" pitchFamily="18" charset="0"/>
              </a:rPr>
              <a:t>;</a:t>
            </a:r>
            <a:endParaRPr lang="tr-TR" sz="14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GB" sz="1400" dirty="0" err="1">
                <a:effectLst/>
                <a:latin typeface="Times New Roman" panose="02020603050405020304" pitchFamily="18" charset="0"/>
                <a:ea typeface="Times New Roman" panose="02020603050405020304" pitchFamily="18" charset="0"/>
              </a:rPr>
              <a:t>Esanjör</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contası</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alınarak</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Diş</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Hekimliği</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Fakültesi</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esanjör</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contaları</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değiştirildi</a:t>
            </a:r>
            <a:r>
              <a:rPr lang="en-GB" sz="1400" dirty="0">
                <a:effectLst/>
                <a:latin typeface="Times New Roman" panose="02020603050405020304" pitchFamily="18" charset="0"/>
                <a:ea typeface="Times New Roman" panose="02020603050405020304" pitchFamily="18" charset="0"/>
              </a:rPr>
              <a:t>.</a:t>
            </a:r>
            <a:endParaRPr lang="tr-TR" sz="1400" dirty="0">
              <a:effectLst/>
              <a:latin typeface="Times New Roman" panose="02020603050405020304" pitchFamily="18" charset="0"/>
              <a:ea typeface="Times New Roman" panose="02020603050405020304" pitchFamily="18" charset="0"/>
            </a:endParaRPr>
          </a:p>
          <a:p>
            <a:pPr algn="just"/>
            <a:r>
              <a:rPr lang="en-GB" sz="1400" dirty="0">
                <a:solidFill>
                  <a:srgbClr val="000000"/>
                </a:solidFill>
                <a:effectLst/>
                <a:latin typeface="Times New Roman" panose="02020603050405020304" pitchFamily="18" charset="0"/>
                <a:ea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rPr>
              <a:t>Baibü</a:t>
            </a:r>
            <a:r>
              <a:rPr lang="en-GB" sz="1400" dirty="0">
                <a:solidFill>
                  <a:srgbClr val="000000"/>
                </a:solidFill>
                <a:effectLst/>
                <a:latin typeface="Times New Roman" panose="02020603050405020304" pitchFamily="18" charset="0"/>
                <a:ea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rPr>
              <a:t>Isitma</a:t>
            </a:r>
            <a:r>
              <a:rPr lang="en-GB" sz="1400" dirty="0">
                <a:solidFill>
                  <a:srgbClr val="000000"/>
                </a:solidFill>
                <a:effectLst/>
                <a:latin typeface="Times New Roman" panose="02020603050405020304" pitchFamily="18" charset="0"/>
                <a:ea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rPr>
              <a:t>Sistemleri</a:t>
            </a:r>
            <a:r>
              <a:rPr lang="en-GB" sz="1400" dirty="0">
                <a:solidFill>
                  <a:srgbClr val="000000"/>
                </a:solidFill>
                <a:effectLst/>
                <a:latin typeface="Times New Roman" panose="02020603050405020304" pitchFamily="18" charset="0"/>
                <a:ea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rPr>
              <a:t>Revizyon</a:t>
            </a:r>
            <a:r>
              <a:rPr lang="en-GB" sz="1400" dirty="0">
                <a:solidFill>
                  <a:srgbClr val="000000"/>
                </a:solidFill>
                <a:effectLst/>
                <a:latin typeface="Times New Roman" panose="02020603050405020304" pitchFamily="18" charset="0"/>
                <a:ea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rPr>
              <a:t>İhalesinde</a:t>
            </a:r>
            <a:r>
              <a:rPr lang="en-GB" sz="1400" dirty="0">
                <a:solidFill>
                  <a:srgbClr val="000000"/>
                </a:solidFill>
                <a:effectLst/>
                <a:latin typeface="Times New Roman" panose="02020603050405020304" pitchFamily="18" charset="0"/>
                <a:ea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rPr>
              <a:t>Sağlık</a:t>
            </a:r>
            <a:r>
              <a:rPr lang="en-GB" sz="1400" dirty="0">
                <a:solidFill>
                  <a:srgbClr val="000000"/>
                </a:solidFill>
                <a:effectLst/>
                <a:latin typeface="Times New Roman" panose="02020603050405020304" pitchFamily="18" charset="0"/>
                <a:ea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rPr>
              <a:t>Sektörü</a:t>
            </a:r>
            <a:r>
              <a:rPr lang="en-GB" sz="1400" dirty="0">
                <a:solidFill>
                  <a:srgbClr val="000000"/>
                </a:solidFill>
                <a:effectLst/>
                <a:latin typeface="Times New Roman" panose="02020603050405020304" pitchFamily="18" charset="0"/>
                <a:ea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rPr>
              <a:t>Muhtelif</a:t>
            </a:r>
            <a:r>
              <a:rPr lang="en-GB" sz="1400" dirty="0">
                <a:solidFill>
                  <a:srgbClr val="000000"/>
                </a:solidFill>
                <a:effectLst/>
                <a:latin typeface="Times New Roman" panose="02020603050405020304" pitchFamily="18" charset="0"/>
                <a:ea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rPr>
              <a:t>İşler</a:t>
            </a:r>
            <a:r>
              <a:rPr lang="en-GB" sz="1400" dirty="0">
                <a:solidFill>
                  <a:srgbClr val="000000"/>
                </a:solidFill>
                <a:effectLst/>
                <a:latin typeface="Times New Roman" panose="02020603050405020304" pitchFamily="18" charset="0"/>
                <a:ea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rPr>
              <a:t>Projesi</a:t>
            </a:r>
            <a:r>
              <a:rPr lang="en-GB" sz="1400" dirty="0">
                <a:solidFill>
                  <a:srgbClr val="000000"/>
                </a:solidFill>
                <a:effectLst/>
                <a:latin typeface="Times New Roman" panose="02020603050405020304" pitchFamily="18" charset="0"/>
                <a:ea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rPr>
              <a:t>kapsamında</a:t>
            </a:r>
            <a:r>
              <a:rPr lang="en-GB" sz="1400" dirty="0">
                <a:solidFill>
                  <a:srgbClr val="000000"/>
                </a:solidFill>
                <a:effectLst/>
                <a:latin typeface="Times New Roman" panose="02020603050405020304" pitchFamily="18" charset="0"/>
                <a:ea typeface="Times New Roman" panose="02020603050405020304" pitchFamily="18" charset="0"/>
              </a:rPr>
              <a:t> 124.955,10 TL </a:t>
            </a:r>
            <a:r>
              <a:rPr lang="en-GB" sz="1400" dirty="0" err="1">
                <a:solidFill>
                  <a:srgbClr val="000000"/>
                </a:solidFill>
                <a:effectLst/>
                <a:latin typeface="Times New Roman" panose="02020603050405020304" pitchFamily="18" charset="0"/>
                <a:ea typeface="Times New Roman" panose="02020603050405020304" pitchFamily="18" charset="0"/>
              </a:rPr>
              <a:t>harcama</a:t>
            </a:r>
            <a:r>
              <a:rPr lang="en-GB" sz="1400" dirty="0">
                <a:solidFill>
                  <a:srgbClr val="000000"/>
                </a:solidFill>
                <a:effectLst/>
                <a:latin typeface="Times New Roman" panose="02020603050405020304" pitchFamily="18" charset="0"/>
                <a:ea typeface="Times New Roman" panose="02020603050405020304" pitchFamily="18" charset="0"/>
              </a:rPr>
              <a:t> </a:t>
            </a:r>
            <a:r>
              <a:rPr lang="en-GB" sz="1400" dirty="0" err="1">
                <a:solidFill>
                  <a:srgbClr val="000000"/>
                </a:solidFill>
                <a:effectLst/>
                <a:latin typeface="Times New Roman" panose="02020603050405020304" pitchFamily="18" charset="0"/>
                <a:ea typeface="Times New Roman" panose="02020603050405020304" pitchFamily="18" charset="0"/>
              </a:rPr>
              <a:t>yapılmıştır</a:t>
            </a:r>
            <a:r>
              <a:rPr lang="en-GB" sz="1400" dirty="0">
                <a:solidFill>
                  <a:srgbClr val="000000"/>
                </a:solidFill>
                <a:effectLst/>
                <a:latin typeface="Times New Roman" panose="02020603050405020304" pitchFamily="18" charset="0"/>
                <a:ea typeface="Times New Roman" panose="02020603050405020304" pitchFamily="18" charset="0"/>
              </a:rPr>
              <a:t>.</a:t>
            </a:r>
            <a:endParaRPr lang="tr-TR" sz="1400" dirty="0">
              <a:effectLst/>
              <a:latin typeface="Times New Roman" panose="02020603050405020304" pitchFamily="18" charset="0"/>
              <a:ea typeface="Times New Roman" panose="02020603050405020304" pitchFamily="18" charset="0"/>
            </a:endParaRPr>
          </a:p>
          <a:p>
            <a:pPr marR="36195" algn="just"/>
            <a:r>
              <a:rPr lang="en-GB" sz="1400" dirty="0">
                <a:effectLst/>
                <a:latin typeface="Times New Roman" panose="02020603050405020304" pitchFamily="18" charset="0"/>
                <a:ea typeface="Times New Roman" panose="02020603050405020304" pitchFamily="18" charset="0"/>
              </a:rPr>
              <a:t> </a:t>
            </a:r>
            <a:endParaRPr lang="tr-TR" sz="1400" dirty="0">
              <a:effectLst/>
              <a:latin typeface="Times New Roman" panose="02020603050405020304" pitchFamily="18" charset="0"/>
              <a:ea typeface="Times New Roman" panose="02020603050405020304" pitchFamily="18" charset="0"/>
            </a:endParaRPr>
          </a:p>
          <a:p>
            <a:pPr marR="36195" algn="just"/>
            <a:r>
              <a:rPr lang="en-GB" sz="1400" b="1" dirty="0" err="1">
                <a:effectLst/>
                <a:latin typeface="Times New Roman" panose="02020603050405020304" pitchFamily="18" charset="0"/>
                <a:ea typeface="Times New Roman" panose="02020603050405020304" pitchFamily="18" charset="0"/>
              </a:rPr>
              <a:t>Doğrudan</a:t>
            </a:r>
            <a:r>
              <a:rPr lang="en-GB" sz="1400" b="1" dirty="0">
                <a:effectLst/>
                <a:latin typeface="Times New Roman" panose="02020603050405020304" pitchFamily="18" charset="0"/>
                <a:ea typeface="Times New Roman" panose="02020603050405020304" pitchFamily="18" charset="0"/>
              </a:rPr>
              <a:t> </a:t>
            </a:r>
            <a:r>
              <a:rPr lang="en-GB" sz="1400" b="1" dirty="0" err="1">
                <a:effectLst/>
                <a:latin typeface="Times New Roman" panose="02020603050405020304" pitchFamily="18" charset="0"/>
                <a:ea typeface="Times New Roman" panose="02020603050405020304" pitchFamily="18" charset="0"/>
              </a:rPr>
              <a:t>temin</a:t>
            </a:r>
            <a:r>
              <a:rPr lang="en-GB" sz="1400" b="1" dirty="0">
                <a:effectLst/>
                <a:latin typeface="Times New Roman" panose="02020603050405020304" pitchFamily="18" charset="0"/>
                <a:ea typeface="Times New Roman" panose="02020603050405020304" pitchFamily="18" charset="0"/>
              </a:rPr>
              <a:t> </a:t>
            </a:r>
            <a:r>
              <a:rPr lang="en-GB" sz="1400" b="1" dirty="0" err="1">
                <a:effectLst/>
                <a:latin typeface="Times New Roman" panose="02020603050405020304" pitchFamily="18" charset="0"/>
                <a:ea typeface="Times New Roman" panose="02020603050405020304" pitchFamily="18" charset="0"/>
              </a:rPr>
              <a:t>yöntemiyle</a:t>
            </a:r>
            <a:r>
              <a:rPr lang="en-GB" sz="1400" dirty="0">
                <a:effectLst/>
                <a:latin typeface="Times New Roman" panose="02020603050405020304" pitchFamily="18" charset="0"/>
                <a:ea typeface="Times New Roman" panose="02020603050405020304" pitchFamily="18" charset="0"/>
              </a:rPr>
              <a:t>;</a:t>
            </a:r>
            <a:endParaRPr lang="tr-TR" sz="14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r>
              <a:rPr lang="en-GB" sz="1400" dirty="0" err="1">
                <a:effectLst/>
                <a:latin typeface="Times New Roman" panose="02020603050405020304" pitchFamily="18" charset="0"/>
                <a:ea typeface="Times New Roman" panose="02020603050405020304" pitchFamily="18" charset="0"/>
              </a:rPr>
              <a:t>Üniversitemiz</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Diş</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Hekimliği</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ve</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Mühendislik</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Fakültesi</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binalarındaki</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fotoselli</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otomatik</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kapıların</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çalışır</a:t>
            </a:r>
            <a:r>
              <a:rPr lang="en-GB" sz="1400" dirty="0">
                <a:effectLst/>
                <a:latin typeface="Times New Roman" panose="02020603050405020304" pitchFamily="18" charset="0"/>
                <a:ea typeface="Times New Roman" panose="02020603050405020304" pitchFamily="18" charset="0"/>
              </a:rPr>
              <a:t> hale </a:t>
            </a:r>
            <a:r>
              <a:rPr lang="en-GB" sz="1400" dirty="0" err="1">
                <a:effectLst/>
                <a:latin typeface="Times New Roman" panose="02020603050405020304" pitchFamily="18" charset="0"/>
                <a:ea typeface="Times New Roman" panose="02020603050405020304" pitchFamily="18" charset="0"/>
              </a:rPr>
              <a:t>getirilmesi</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ve</a:t>
            </a:r>
            <a:r>
              <a:rPr lang="en-GB" sz="1400" dirty="0">
                <a:effectLst/>
                <a:latin typeface="Times New Roman" panose="02020603050405020304" pitchFamily="18" charset="0"/>
                <a:ea typeface="Times New Roman" panose="02020603050405020304" pitchFamily="18" charset="0"/>
              </a:rPr>
              <a:t> Bilgi </a:t>
            </a:r>
            <a:r>
              <a:rPr lang="en-GB" sz="1400" dirty="0" err="1">
                <a:effectLst/>
                <a:latin typeface="Times New Roman" panose="02020603050405020304" pitchFamily="18" charset="0"/>
                <a:ea typeface="Times New Roman" panose="02020603050405020304" pitchFamily="18" charset="0"/>
              </a:rPr>
              <a:t>İşlem</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Daire</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Başkanlığında</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bulunan</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sistem</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odasının</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kapısının</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yangına</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dayanıklı</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kapı</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ile</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değiştirilmesi</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işi</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yapılmıştır</a:t>
            </a:r>
            <a:r>
              <a:rPr lang="en-GB" sz="1400" dirty="0">
                <a:effectLst/>
                <a:latin typeface="Times New Roman" panose="02020603050405020304" pitchFamily="18" charset="0"/>
                <a:ea typeface="Times New Roman" panose="02020603050405020304" pitchFamily="18" charset="0"/>
              </a:rPr>
              <a:t>.</a:t>
            </a:r>
            <a:endParaRPr lang="tr-TR" sz="1400" dirty="0">
              <a:effectLst/>
              <a:latin typeface="Times New Roman" panose="02020603050405020304" pitchFamily="18" charset="0"/>
              <a:ea typeface="Times New Roman" panose="02020603050405020304" pitchFamily="18" charset="0"/>
            </a:endParaRPr>
          </a:p>
          <a:p>
            <a:pPr marL="342900" lvl="0" indent="-342900" algn="just">
              <a:buFont typeface="Symbol" panose="05050102010706020507" pitchFamily="18" charset="2"/>
              <a:buChar char=""/>
            </a:pPr>
            <a:endParaRPr lang="tr-TR" sz="1400" dirty="0">
              <a:effectLst/>
              <a:latin typeface="Times New Roman" panose="02020603050405020304" pitchFamily="18" charset="0"/>
              <a:ea typeface="Times New Roman" panose="02020603050405020304" pitchFamily="18" charset="0"/>
            </a:endParaRPr>
          </a:p>
          <a:p>
            <a:pPr indent="13335" algn="just"/>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Sağlık</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sektörü</a:t>
            </a:r>
            <a:r>
              <a:rPr lang="en-GB" sz="1400" dirty="0">
                <a:effectLst/>
                <a:latin typeface="Times New Roman" panose="02020603050405020304" pitchFamily="18" charset="0"/>
                <a:ea typeface="Times New Roman" panose="02020603050405020304" pitchFamily="18" charset="0"/>
              </a:rPr>
              <a:t> 06.7 </a:t>
            </a:r>
            <a:r>
              <a:rPr lang="tr-TR" sz="1400" dirty="0">
                <a:effectLst/>
                <a:latin typeface="Times New Roman" panose="02020603050405020304" pitchFamily="18" charset="0"/>
                <a:ea typeface="Times New Roman" panose="02020603050405020304" pitchFamily="18" charset="0"/>
              </a:rPr>
              <a:t>Gayrimenkul Büyük Onarım Giderleri grubundan d</a:t>
            </a:r>
            <a:r>
              <a:rPr lang="en-GB" sz="1400" dirty="0" err="1">
                <a:effectLst/>
                <a:latin typeface="Times New Roman" panose="02020603050405020304" pitchFamily="18" charset="0"/>
                <a:ea typeface="Times New Roman" panose="02020603050405020304" pitchFamily="18" charset="0"/>
              </a:rPr>
              <a:t>oğrudan</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temin</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yöntemi</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ile</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yapılan</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onarımlar</a:t>
            </a:r>
            <a:r>
              <a:rPr lang="en-GB" sz="1400" dirty="0">
                <a:effectLst/>
                <a:latin typeface="Times New Roman" panose="02020603050405020304" pitchFamily="18" charset="0"/>
                <a:ea typeface="Times New Roman" panose="02020603050405020304" pitchFamily="18" charset="0"/>
              </a:rPr>
              <a:t> (18.585,00 TL) </a:t>
            </a:r>
            <a:r>
              <a:rPr lang="en-GB" sz="1400" dirty="0" err="1">
                <a:effectLst/>
                <a:latin typeface="Times New Roman" panose="02020603050405020304" pitchFamily="18" charset="0"/>
                <a:ea typeface="Times New Roman" panose="02020603050405020304" pitchFamily="18" charset="0"/>
              </a:rPr>
              <a:t>ile</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ve</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ihale</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kapsamında</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yapılan</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onarımların</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toplam</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harcama</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miktarı</a:t>
            </a:r>
            <a:r>
              <a:rPr lang="en-GB" sz="1400" dirty="0">
                <a:effectLst/>
                <a:latin typeface="Times New Roman" panose="02020603050405020304" pitchFamily="18" charset="0"/>
                <a:ea typeface="Times New Roman" panose="02020603050405020304" pitchFamily="18" charset="0"/>
              </a:rPr>
              <a:t> 434.644,72 </a:t>
            </a:r>
            <a:r>
              <a:rPr lang="en-GB" sz="1400" dirty="0" err="1">
                <a:effectLst/>
                <a:latin typeface="Times New Roman" panose="02020603050405020304" pitchFamily="18" charset="0"/>
                <a:ea typeface="Times New Roman" panose="02020603050405020304" pitchFamily="18" charset="0"/>
              </a:rPr>
              <a:t>TL’dir</a:t>
            </a:r>
            <a:r>
              <a:rPr lang="en-GB" sz="1400" dirty="0">
                <a:effectLst/>
                <a:latin typeface="Times New Roman" panose="02020603050405020304" pitchFamily="18" charset="0"/>
                <a:ea typeface="Times New Roman" panose="02020603050405020304" pitchFamily="18" charset="0"/>
              </a:rPr>
              <a:t>.</a:t>
            </a:r>
            <a:endParaRPr lang="tr-TR" sz="1400" dirty="0">
              <a:effectLst/>
              <a:latin typeface="Times New Roman" panose="02020603050405020304" pitchFamily="18" charset="0"/>
              <a:ea typeface="Times New Roman" panose="02020603050405020304" pitchFamily="18" charset="0"/>
            </a:endParaRPr>
          </a:p>
          <a:p>
            <a:pPr marR="36195" algn="just"/>
            <a:r>
              <a:rPr lang="en-GB" sz="1400" dirty="0">
                <a:effectLst/>
                <a:latin typeface="Times New Roman" panose="02020603050405020304" pitchFamily="18" charset="0"/>
                <a:ea typeface="Times New Roman" panose="02020603050405020304" pitchFamily="18" charset="0"/>
              </a:rPr>
              <a:t> </a:t>
            </a:r>
            <a:endParaRPr lang="tr-TR" sz="1400" dirty="0"/>
          </a:p>
        </p:txBody>
      </p:sp>
      <p:pic>
        <p:nvPicPr>
          <p:cNvPr id="9218" name="Picture 2">
            <a:extLst>
              <a:ext uri="{FF2B5EF4-FFF2-40B4-BE49-F238E27FC236}">
                <a16:creationId xmlns:a16="http://schemas.microsoft.com/office/drawing/2014/main" id="{AC24225F-EACA-4506-A108-D98CB9C0AA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7957" y="360947"/>
            <a:ext cx="3837195" cy="2712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a:extLst>
              <a:ext uri="{FF2B5EF4-FFF2-40B4-BE49-F238E27FC236}">
                <a16:creationId xmlns:a16="http://schemas.microsoft.com/office/drawing/2014/main" id="{DF69E0F9-8F74-456A-9ECF-099FF77E69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7957" y="3429000"/>
            <a:ext cx="3837194" cy="2712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96642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o 6">
            <a:extLst>
              <a:ext uri="{FF2B5EF4-FFF2-40B4-BE49-F238E27FC236}">
                <a16:creationId xmlns:a16="http://schemas.microsoft.com/office/drawing/2014/main" id="{705BB708-5080-4464-BFE6-F3C4F034E313}"/>
              </a:ext>
            </a:extLst>
          </p:cNvPr>
          <p:cNvGraphicFramePr>
            <a:graphicFrameLocks noGrp="1"/>
          </p:cNvGraphicFramePr>
          <p:nvPr>
            <p:extLst>
              <p:ext uri="{D42A27DB-BD31-4B8C-83A1-F6EECF244321}">
                <p14:modId xmlns:p14="http://schemas.microsoft.com/office/powerpoint/2010/main" val="1203869958"/>
              </p:ext>
            </p:extLst>
          </p:nvPr>
        </p:nvGraphicFramePr>
        <p:xfrm>
          <a:off x="2595222" y="725250"/>
          <a:ext cx="7081041" cy="4720207"/>
        </p:xfrm>
        <a:graphic>
          <a:graphicData uri="http://schemas.openxmlformats.org/drawingml/2006/table">
            <a:tbl>
              <a:tblPr firstRow="1" firstCol="1" bandRow="1">
                <a:tableStyleId>{7DF18680-E054-41AD-8BC1-D1AEF772440D}</a:tableStyleId>
              </a:tblPr>
              <a:tblGrid>
                <a:gridCol w="5096410">
                  <a:extLst>
                    <a:ext uri="{9D8B030D-6E8A-4147-A177-3AD203B41FA5}">
                      <a16:colId xmlns:a16="http://schemas.microsoft.com/office/drawing/2014/main" val="2025035516"/>
                    </a:ext>
                  </a:extLst>
                </a:gridCol>
                <a:gridCol w="1984631">
                  <a:extLst>
                    <a:ext uri="{9D8B030D-6E8A-4147-A177-3AD203B41FA5}">
                      <a16:colId xmlns:a16="http://schemas.microsoft.com/office/drawing/2014/main" val="985978974"/>
                    </a:ext>
                  </a:extLst>
                </a:gridCol>
              </a:tblGrid>
              <a:tr h="1425932">
                <a:tc gridSpan="2">
                  <a:txBody>
                    <a:bodyPr/>
                    <a:lstStyle/>
                    <a:p>
                      <a:pPr algn="ctr"/>
                      <a:r>
                        <a:rPr lang="tr-TR" sz="1400" b="0" dirty="0">
                          <a:effectLst/>
                        </a:rPr>
                        <a:t> </a:t>
                      </a:r>
                    </a:p>
                    <a:p>
                      <a:pPr algn="ctr"/>
                      <a:r>
                        <a:rPr lang="tr-TR" sz="1400" b="0" dirty="0">
                          <a:solidFill>
                            <a:srgbClr val="000000"/>
                          </a:solidFill>
                          <a:effectLst/>
                        </a:rPr>
                        <a:t>06. SERMAYE GİDERLERİ</a:t>
                      </a:r>
                      <a:br>
                        <a:rPr lang="tr-TR" sz="1400" b="0" dirty="0">
                          <a:solidFill>
                            <a:srgbClr val="000000"/>
                          </a:solidFill>
                          <a:effectLst/>
                        </a:rPr>
                      </a:br>
                      <a:r>
                        <a:rPr lang="tr-TR" sz="1400" b="0" dirty="0">
                          <a:solidFill>
                            <a:srgbClr val="000000"/>
                          </a:solidFill>
                          <a:effectLst/>
                        </a:rPr>
                        <a:t>06.7 GAYRİMENKUL BÜYÜK ONARIM GİDERLERİ</a:t>
                      </a:r>
                      <a:br>
                        <a:rPr lang="tr-TR" sz="1400" b="0" dirty="0">
                          <a:solidFill>
                            <a:srgbClr val="000000"/>
                          </a:solidFill>
                          <a:effectLst/>
                        </a:rPr>
                      </a:br>
                      <a:r>
                        <a:rPr lang="tr-TR" sz="1400" b="0" dirty="0">
                          <a:solidFill>
                            <a:srgbClr val="000000"/>
                          </a:solidFill>
                          <a:effectLst/>
                        </a:rPr>
                        <a:t> (Diş Hekimliği Büyük Onarım)</a:t>
                      </a:r>
                      <a:endParaRPr lang="tr-TR" sz="1400" b="0" dirty="0">
                        <a:effectLst/>
                        <a:latin typeface="Times New Roman" panose="02020603050405020304" pitchFamily="18" charset="0"/>
                        <a:ea typeface="Times New Roman" panose="02020603050405020304" pitchFamily="18" charset="0"/>
                      </a:endParaRPr>
                    </a:p>
                  </a:txBody>
                  <a:tcPr marL="44450" marR="44450" marT="0" marB="0"/>
                </a:tc>
                <a:tc hMerge="1">
                  <a:txBody>
                    <a:bodyPr/>
                    <a:lstStyle/>
                    <a:p>
                      <a:endParaRPr lang="tr-TR"/>
                    </a:p>
                  </a:txBody>
                  <a:tcPr/>
                </a:tc>
                <a:extLst>
                  <a:ext uri="{0D108BD9-81ED-4DB2-BD59-A6C34878D82A}">
                    <a16:rowId xmlns:a16="http://schemas.microsoft.com/office/drawing/2014/main" val="717126749"/>
                  </a:ext>
                </a:extLst>
              </a:tr>
              <a:tr h="412220">
                <a:tc>
                  <a:txBody>
                    <a:bodyPr/>
                    <a:lstStyle/>
                    <a:p>
                      <a:pPr algn="ctr"/>
                      <a:r>
                        <a:rPr lang="tr-TR" sz="1400" b="1" dirty="0">
                          <a:solidFill>
                            <a:srgbClr val="000000"/>
                          </a:solidFill>
                          <a:effectLst/>
                        </a:rPr>
                        <a:t>HARCAMALAR</a:t>
                      </a:r>
                      <a:endParaRPr lang="tr-TR" sz="1400" b="1" dirty="0">
                        <a:effectLst/>
                        <a:latin typeface="Times New Roman" panose="02020603050405020304" pitchFamily="18" charset="0"/>
                        <a:ea typeface="Times New Roman" panose="02020603050405020304" pitchFamily="18" charset="0"/>
                      </a:endParaRPr>
                    </a:p>
                  </a:txBody>
                  <a:tcPr marL="44450" marR="44450" marT="0" marB="0" anchor="ctr">
                    <a:solidFill>
                      <a:srgbClr val="D6E0E7"/>
                    </a:solidFill>
                  </a:tcPr>
                </a:tc>
                <a:tc>
                  <a:txBody>
                    <a:bodyPr/>
                    <a:lstStyle/>
                    <a:p>
                      <a:pPr algn="ctr"/>
                      <a:r>
                        <a:rPr lang="tr-TR" sz="1400" b="1" dirty="0">
                          <a:solidFill>
                            <a:srgbClr val="000000"/>
                          </a:solidFill>
                          <a:effectLst/>
                        </a:rPr>
                        <a:t>HARCAMA MİKTARI</a:t>
                      </a:r>
                      <a:endParaRPr lang="tr-TR" sz="1400" b="1"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929019165"/>
                  </a:ext>
                </a:extLst>
              </a:tr>
              <a:tr h="405253">
                <a:tc>
                  <a:txBody>
                    <a:bodyPr/>
                    <a:lstStyle/>
                    <a:p>
                      <a:r>
                        <a:rPr lang="tr-TR" sz="1400" b="0" dirty="0">
                          <a:solidFill>
                            <a:srgbClr val="000000"/>
                          </a:solidFill>
                          <a:effectLst/>
                        </a:rPr>
                        <a:t>Diş Hekimliği Fakültesi Onarım İhalesi</a:t>
                      </a:r>
                      <a:endParaRPr lang="tr-TR" sz="1400" b="0" dirty="0">
                        <a:effectLst/>
                        <a:latin typeface="Times New Roman" panose="02020603050405020304" pitchFamily="18" charset="0"/>
                        <a:ea typeface="Times New Roman" panose="02020603050405020304" pitchFamily="18" charset="0"/>
                      </a:endParaRPr>
                    </a:p>
                  </a:txBody>
                  <a:tcPr marL="44450" marR="44450" marT="0" marB="0" anchor="ctr">
                    <a:solidFill>
                      <a:srgbClr val="ECF0F3"/>
                    </a:solidFill>
                  </a:tcPr>
                </a:tc>
                <a:tc>
                  <a:txBody>
                    <a:bodyPr/>
                    <a:lstStyle/>
                    <a:p>
                      <a:pPr algn="ctr"/>
                      <a:r>
                        <a:rPr lang="tr-TR" sz="1400" b="0">
                          <a:solidFill>
                            <a:srgbClr val="000000"/>
                          </a:solidFill>
                          <a:effectLst/>
                        </a:rPr>
                        <a:t>291.104,62 ₺</a:t>
                      </a:r>
                      <a:endParaRPr lang="tr-TR" sz="1400" b="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917293591"/>
                  </a:ext>
                </a:extLst>
              </a:tr>
              <a:tr h="668841">
                <a:tc>
                  <a:txBody>
                    <a:bodyPr/>
                    <a:lstStyle/>
                    <a:p>
                      <a:r>
                        <a:rPr lang="tr-TR" sz="1400" b="0" dirty="0">
                          <a:solidFill>
                            <a:srgbClr val="000000"/>
                          </a:solidFill>
                          <a:effectLst/>
                        </a:rPr>
                        <a:t>BAİBÜ Isı Merkezi, Su Kuyuları, Diş Hekimliği Fak. Pompa, Boru ve Isıtma Sistemi Bakım Onarım İhalesi</a:t>
                      </a:r>
                      <a:endParaRPr lang="tr-TR" sz="1400" b="0" dirty="0">
                        <a:effectLst/>
                        <a:latin typeface="Times New Roman" panose="02020603050405020304" pitchFamily="18" charset="0"/>
                        <a:ea typeface="Times New Roman" panose="02020603050405020304" pitchFamily="18" charset="0"/>
                      </a:endParaRPr>
                    </a:p>
                  </a:txBody>
                  <a:tcPr marL="44450" marR="44450" marT="0" marB="0" anchor="ctr">
                    <a:solidFill>
                      <a:srgbClr val="D6E0E7"/>
                    </a:solidFill>
                  </a:tcPr>
                </a:tc>
                <a:tc>
                  <a:txBody>
                    <a:bodyPr/>
                    <a:lstStyle/>
                    <a:p>
                      <a:pPr algn="ctr"/>
                      <a:r>
                        <a:rPr lang="tr-TR" sz="1400" b="0">
                          <a:solidFill>
                            <a:srgbClr val="000000"/>
                          </a:solidFill>
                          <a:effectLst/>
                        </a:rPr>
                        <a:t>124.955,10 ₺</a:t>
                      </a:r>
                      <a:endParaRPr lang="tr-TR" sz="1400" b="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205850033"/>
                  </a:ext>
                </a:extLst>
              </a:tr>
              <a:tr h="1346972">
                <a:tc>
                  <a:txBody>
                    <a:bodyPr/>
                    <a:lstStyle/>
                    <a:p>
                      <a:r>
                        <a:rPr lang="tr-TR" sz="1400" b="0" dirty="0">
                          <a:solidFill>
                            <a:srgbClr val="212529"/>
                          </a:solidFill>
                          <a:effectLst/>
                        </a:rPr>
                        <a:t>Üniversitemiz Diş Hekimliği ve Mühendislik Fakültesi binalarındaki fotoselli otomatik kapıların çalışır hale getirilmesi ve Bilgi İşlem Daire Başkanlığında bulunan sistem odasının kapısının yangına dayanıklı kapı ile değiştirilmesi</a:t>
                      </a:r>
                      <a:endParaRPr lang="tr-TR" sz="1400" b="0" dirty="0">
                        <a:effectLst/>
                        <a:latin typeface="Times New Roman" panose="02020603050405020304" pitchFamily="18" charset="0"/>
                        <a:ea typeface="Times New Roman" panose="02020603050405020304" pitchFamily="18" charset="0"/>
                      </a:endParaRPr>
                    </a:p>
                  </a:txBody>
                  <a:tcPr marL="44450" marR="44450" marT="0" marB="0" anchor="ctr">
                    <a:solidFill>
                      <a:srgbClr val="ECF0F3"/>
                    </a:solidFill>
                  </a:tcPr>
                </a:tc>
                <a:tc>
                  <a:txBody>
                    <a:bodyPr/>
                    <a:lstStyle/>
                    <a:p>
                      <a:pPr algn="ctr"/>
                      <a:r>
                        <a:rPr lang="tr-TR" sz="1400" b="0">
                          <a:solidFill>
                            <a:srgbClr val="000000"/>
                          </a:solidFill>
                          <a:effectLst/>
                        </a:rPr>
                        <a:t>18.585,00 ₺</a:t>
                      </a:r>
                      <a:endParaRPr lang="tr-TR" sz="1400" b="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2398145090"/>
                  </a:ext>
                </a:extLst>
              </a:tr>
              <a:tr h="460989">
                <a:tc>
                  <a:txBody>
                    <a:bodyPr/>
                    <a:lstStyle/>
                    <a:p>
                      <a:pPr algn="ctr"/>
                      <a:r>
                        <a:rPr lang="tr-TR" sz="1400" b="1" dirty="0">
                          <a:solidFill>
                            <a:srgbClr val="000000"/>
                          </a:solidFill>
                          <a:effectLst/>
                        </a:rPr>
                        <a:t>06.7 TOPLAM</a:t>
                      </a:r>
                      <a:endParaRPr lang="tr-TR" sz="1400" b="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tr-TR" sz="1400" b="1" dirty="0">
                          <a:solidFill>
                            <a:srgbClr val="000000"/>
                          </a:solidFill>
                          <a:effectLst/>
                        </a:rPr>
                        <a:t>434.644,72 ₺</a:t>
                      </a:r>
                      <a:endParaRPr lang="tr-TR" sz="1400" b="1" dirty="0">
                        <a:effectLst/>
                        <a:latin typeface="Times New Roman" panose="02020603050405020304" pitchFamily="18" charset="0"/>
                        <a:ea typeface="Times New Roman" panose="02020603050405020304" pitchFamily="18" charset="0"/>
                      </a:endParaRPr>
                    </a:p>
                  </a:txBody>
                  <a:tcPr marL="44450" marR="44450" marT="0" marB="0" anchor="ctr">
                    <a:solidFill>
                      <a:srgbClr val="77A2BB"/>
                    </a:solidFill>
                  </a:tcPr>
                </a:tc>
                <a:extLst>
                  <a:ext uri="{0D108BD9-81ED-4DB2-BD59-A6C34878D82A}">
                    <a16:rowId xmlns:a16="http://schemas.microsoft.com/office/drawing/2014/main" val="1234701594"/>
                  </a:ext>
                </a:extLst>
              </a:tr>
            </a:tbl>
          </a:graphicData>
        </a:graphic>
      </p:graphicFrame>
    </p:spTree>
    <p:extLst>
      <p:ext uri="{BB962C8B-B14F-4D97-AF65-F5344CB8AC3E}">
        <p14:creationId xmlns:p14="http://schemas.microsoft.com/office/powerpoint/2010/main" val="14564427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A7DFC56-0D5A-4CF0-A00B-A90C690B8799}"/>
              </a:ext>
            </a:extLst>
          </p:cNvPr>
          <p:cNvSpPr>
            <a:spLocks noGrp="1"/>
          </p:cNvSpPr>
          <p:nvPr>
            <p:ph type="title"/>
          </p:nvPr>
        </p:nvSpPr>
        <p:spPr>
          <a:xfrm>
            <a:off x="825690" y="98946"/>
            <a:ext cx="9601200" cy="378726"/>
          </a:xfrm>
        </p:spPr>
        <p:txBody>
          <a:bodyPr>
            <a:normAutofit/>
          </a:bodyPr>
          <a:lstStyle/>
          <a:p>
            <a:r>
              <a:rPr lang="en-GB" sz="1600" b="1" cap="small" spc="25" dirty="0">
                <a:effectLst/>
                <a:latin typeface="Times New Roman" panose="02020603050405020304" pitchFamily="18" charset="0"/>
                <a:ea typeface="Times New Roman" panose="02020603050405020304" pitchFamily="18" charset="0"/>
              </a:rPr>
              <a:t>5-1-6- AÇIK SPOR TESİSLERİ PROJESİ</a:t>
            </a:r>
            <a:endParaRPr lang="tr-TR" sz="1600" dirty="0"/>
          </a:p>
        </p:txBody>
      </p:sp>
      <p:graphicFrame>
        <p:nvGraphicFramePr>
          <p:cNvPr id="11" name="Tablo 10">
            <a:extLst>
              <a:ext uri="{FF2B5EF4-FFF2-40B4-BE49-F238E27FC236}">
                <a16:creationId xmlns:a16="http://schemas.microsoft.com/office/drawing/2014/main" id="{29863A88-0F4D-473B-9DC7-87532E04AFE2}"/>
              </a:ext>
            </a:extLst>
          </p:cNvPr>
          <p:cNvGraphicFramePr>
            <a:graphicFrameLocks noGrp="1"/>
          </p:cNvGraphicFramePr>
          <p:nvPr>
            <p:extLst>
              <p:ext uri="{D42A27DB-BD31-4B8C-83A1-F6EECF244321}">
                <p14:modId xmlns:p14="http://schemas.microsoft.com/office/powerpoint/2010/main" val="865171172"/>
              </p:ext>
            </p:extLst>
          </p:nvPr>
        </p:nvGraphicFramePr>
        <p:xfrm>
          <a:off x="974057" y="477672"/>
          <a:ext cx="6491267" cy="3782433"/>
        </p:xfrm>
        <a:graphic>
          <a:graphicData uri="http://schemas.openxmlformats.org/drawingml/2006/table">
            <a:tbl>
              <a:tblPr firstRow="1" firstCol="1" bandRow="1"/>
              <a:tblGrid>
                <a:gridCol w="337394">
                  <a:extLst>
                    <a:ext uri="{9D8B030D-6E8A-4147-A177-3AD203B41FA5}">
                      <a16:colId xmlns:a16="http://schemas.microsoft.com/office/drawing/2014/main" val="1692603586"/>
                    </a:ext>
                  </a:extLst>
                </a:gridCol>
                <a:gridCol w="666807">
                  <a:extLst>
                    <a:ext uri="{9D8B030D-6E8A-4147-A177-3AD203B41FA5}">
                      <a16:colId xmlns:a16="http://schemas.microsoft.com/office/drawing/2014/main" val="3868246177"/>
                    </a:ext>
                  </a:extLst>
                </a:gridCol>
                <a:gridCol w="798460">
                  <a:extLst>
                    <a:ext uri="{9D8B030D-6E8A-4147-A177-3AD203B41FA5}">
                      <a16:colId xmlns:a16="http://schemas.microsoft.com/office/drawing/2014/main" val="2088169742"/>
                    </a:ext>
                  </a:extLst>
                </a:gridCol>
                <a:gridCol w="463210">
                  <a:extLst>
                    <a:ext uri="{9D8B030D-6E8A-4147-A177-3AD203B41FA5}">
                      <a16:colId xmlns:a16="http://schemas.microsoft.com/office/drawing/2014/main" val="30278562"/>
                    </a:ext>
                  </a:extLst>
                </a:gridCol>
                <a:gridCol w="150594">
                  <a:extLst>
                    <a:ext uri="{9D8B030D-6E8A-4147-A177-3AD203B41FA5}">
                      <a16:colId xmlns:a16="http://schemas.microsoft.com/office/drawing/2014/main" val="3230622622"/>
                    </a:ext>
                  </a:extLst>
                </a:gridCol>
                <a:gridCol w="714547">
                  <a:extLst>
                    <a:ext uri="{9D8B030D-6E8A-4147-A177-3AD203B41FA5}">
                      <a16:colId xmlns:a16="http://schemas.microsoft.com/office/drawing/2014/main" val="1569041381"/>
                    </a:ext>
                  </a:extLst>
                </a:gridCol>
                <a:gridCol w="414864">
                  <a:extLst>
                    <a:ext uri="{9D8B030D-6E8A-4147-A177-3AD203B41FA5}">
                      <a16:colId xmlns:a16="http://schemas.microsoft.com/office/drawing/2014/main" val="1981892390"/>
                    </a:ext>
                  </a:extLst>
                </a:gridCol>
                <a:gridCol w="688503">
                  <a:extLst>
                    <a:ext uri="{9D8B030D-6E8A-4147-A177-3AD203B41FA5}">
                      <a16:colId xmlns:a16="http://schemas.microsoft.com/office/drawing/2014/main" val="2058726888"/>
                    </a:ext>
                  </a:extLst>
                </a:gridCol>
                <a:gridCol w="679916">
                  <a:extLst>
                    <a:ext uri="{9D8B030D-6E8A-4147-A177-3AD203B41FA5}">
                      <a16:colId xmlns:a16="http://schemas.microsoft.com/office/drawing/2014/main" val="784298650"/>
                    </a:ext>
                  </a:extLst>
                </a:gridCol>
                <a:gridCol w="679916">
                  <a:extLst>
                    <a:ext uri="{9D8B030D-6E8A-4147-A177-3AD203B41FA5}">
                      <a16:colId xmlns:a16="http://schemas.microsoft.com/office/drawing/2014/main" val="13543424"/>
                    </a:ext>
                  </a:extLst>
                </a:gridCol>
                <a:gridCol w="897056">
                  <a:extLst>
                    <a:ext uri="{9D8B030D-6E8A-4147-A177-3AD203B41FA5}">
                      <a16:colId xmlns:a16="http://schemas.microsoft.com/office/drawing/2014/main" val="1837899094"/>
                    </a:ext>
                  </a:extLst>
                </a:gridCol>
              </a:tblGrid>
              <a:tr h="209102">
                <a:tc gridSpan="11">
                  <a:txBody>
                    <a:bodyPr/>
                    <a:lstStyle/>
                    <a:p>
                      <a:pPr marR="29845">
                        <a:lnSpc>
                          <a:spcPct val="107000"/>
                        </a:lnSpc>
                      </a:pPr>
                      <a:r>
                        <a:rPr lang="en-GB" sz="1000" b="1">
                          <a:solidFill>
                            <a:srgbClr val="FFFFFF"/>
                          </a:solidFill>
                          <a:effectLst/>
                          <a:latin typeface="Times New Roman" panose="02020603050405020304" pitchFamily="18" charset="0"/>
                          <a:ea typeface="Times New Roman" panose="02020603050405020304" pitchFamily="18" charset="0"/>
                        </a:rPr>
                        <a:t>PROJE GERÇEKLEŞME BİLGİLERİ </a:t>
                      </a:r>
                      <a:endParaRPr lang="tr-TR" sz="1100">
                        <a:effectLst/>
                        <a:latin typeface="Times New Roman" panose="02020603050405020304" pitchFamily="18" charset="0"/>
                        <a:ea typeface="Times New Roman" panose="02020603050405020304" pitchFamily="18" charset="0"/>
                      </a:endParaRPr>
                    </a:p>
                  </a:txBody>
                  <a:tcPr marL="59696" marR="35588" marT="4305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lnL w="12700" cap="flat" cmpd="sng" algn="ctr">
                      <a:solidFill>
                        <a:srgbClr val="4BACC6"/>
                      </a:solidFill>
                      <a:prstDash val="solid"/>
                      <a:round/>
                      <a:headEnd type="none" w="med" len="med"/>
                      <a:tailEnd type="none" w="med" len="med"/>
                    </a:ln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288383502"/>
                  </a:ext>
                </a:extLst>
              </a:tr>
              <a:tr h="192838">
                <a:tc gridSpan="5">
                  <a:txBody>
                    <a:bodyPr/>
                    <a:lstStyle/>
                    <a:p>
                      <a:pPr>
                        <a:lnSpc>
                          <a:spcPct val="107000"/>
                        </a:lnSpc>
                      </a:pPr>
                      <a:r>
                        <a:rPr lang="en-GB" sz="900">
                          <a:effectLst/>
                          <a:latin typeface="Times New Roman" panose="02020603050405020304" pitchFamily="18" charset="0"/>
                          <a:ea typeface="Times New Roman" panose="02020603050405020304" pitchFamily="18" charset="0"/>
                        </a:rPr>
                        <a:t>SEKTÖR </a:t>
                      </a:r>
                      <a:endParaRPr lang="tr-TR" sz="1100">
                        <a:effectLst/>
                        <a:latin typeface="Times New Roman" panose="02020603050405020304" pitchFamily="18" charset="0"/>
                        <a:ea typeface="Times New Roman" panose="02020603050405020304" pitchFamily="18" charset="0"/>
                      </a:endParaRPr>
                    </a:p>
                  </a:txBody>
                  <a:tcPr marL="59696" marR="35588" marT="4305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a:lnSpc>
                          <a:spcPct val="107000"/>
                        </a:lnSpc>
                      </a:pPr>
                      <a:endParaRPr lang="tr-TR" sz="1100">
                        <a:effectLst/>
                        <a:latin typeface="Times New Roman" panose="02020603050405020304" pitchFamily="18" charset="0"/>
                        <a:ea typeface="Times New Roman" panose="02020603050405020304" pitchFamily="18" charset="0"/>
                      </a:endParaRPr>
                    </a:p>
                  </a:txBody>
                  <a:tcPr marL="59696" marR="35588" marT="4305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gridSpan="6">
                  <a:txBody>
                    <a:bodyPr/>
                    <a:lstStyle/>
                    <a:p>
                      <a:pPr marL="2540">
                        <a:lnSpc>
                          <a:spcPct val="107000"/>
                        </a:lnSpc>
                      </a:pPr>
                      <a:r>
                        <a:rPr lang="en-GB" sz="900">
                          <a:effectLst/>
                          <a:latin typeface="Times New Roman" panose="02020603050405020304" pitchFamily="18" charset="0"/>
                          <a:ea typeface="Times New Roman" panose="02020603050405020304" pitchFamily="18" charset="0"/>
                        </a:rPr>
                        <a:t>SPOR</a:t>
                      </a:r>
                      <a:endParaRPr lang="tr-TR" sz="1100">
                        <a:effectLst/>
                        <a:latin typeface="Times New Roman" panose="02020603050405020304" pitchFamily="18" charset="0"/>
                        <a:ea typeface="Times New Roman" panose="02020603050405020304" pitchFamily="18" charset="0"/>
                      </a:endParaRPr>
                    </a:p>
                  </a:txBody>
                  <a:tcPr marL="59696" marR="35588" marT="4305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tr-TR"/>
                    </a:p>
                  </a:txBody>
                  <a:tcPr>
                    <a:lnL w="12700" cap="flat" cmpd="sng" algn="ctr">
                      <a:solidFill>
                        <a:srgbClr val="4BACC6"/>
                      </a:solidFill>
                      <a:prstDash val="solid"/>
                      <a:round/>
                      <a:headEnd type="none" w="med" len="med"/>
                      <a:tailEnd type="none" w="med" len="med"/>
                    </a:ln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53232077"/>
                  </a:ext>
                </a:extLst>
              </a:tr>
              <a:tr h="192838">
                <a:tc gridSpan="5">
                  <a:txBody>
                    <a:bodyPr/>
                    <a:lstStyle/>
                    <a:p>
                      <a:pPr>
                        <a:lnSpc>
                          <a:spcPct val="107000"/>
                        </a:lnSpc>
                      </a:pPr>
                      <a:r>
                        <a:rPr lang="en-GB" sz="900">
                          <a:effectLst/>
                          <a:latin typeface="Times New Roman" panose="02020603050405020304" pitchFamily="18" charset="0"/>
                          <a:ea typeface="Times New Roman" panose="02020603050405020304" pitchFamily="18" charset="0"/>
                        </a:rPr>
                        <a:t>PROJE SAHİBİ KURULUŞ </a:t>
                      </a:r>
                      <a:endParaRPr lang="tr-TR" sz="1100">
                        <a:effectLst/>
                        <a:latin typeface="Times New Roman" panose="02020603050405020304" pitchFamily="18" charset="0"/>
                        <a:ea typeface="Times New Roman" panose="02020603050405020304" pitchFamily="18" charset="0"/>
                      </a:endParaRPr>
                    </a:p>
                  </a:txBody>
                  <a:tcPr marL="59696" marR="35588" marT="4305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a:lnSpc>
                          <a:spcPct val="107000"/>
                        </a:lnSpc>
                      </a:pPr>
                      <a:endParaRPr lang="tr-TR" sz="1100">
                        <a:effectLst/>
                        <a:latin typeface="Times New Roman" panose="02020603050405020304" pitchFamily="18" charset="0"/>
                        <a:ea typeface="Times New Roman" panose="02020603050405020304" pitchFamily="18" charset="0"/>
                      </a:endParaRPr>
                    </a:p>
                  </a:txBody>
                  <a:tcPr marL="59696" marR="35588" marT="4305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gridSpan="6">
                  <a:txBody>
                    <a:bodyPr/>
                    <a:lstStyle/>
                    <a:p>
                      <a:pPr marL="2540">
                        <a:lnSpc>
                          <a:spcPct val="107000"/>
                        </a:lnSpc>
                      </a:pPr>
                      <a:r>
                        <a:rPr lang="en-GB" sz="900">
                          <a:effectLst/>
                          <a:latin typeface="Times New Roman" panose="02020603050405020304" pitchFamily="18" charset="0"/>
                          <a:ea typeface="Times New Roman" panose="02020603050405020304" pitchFamily="18" charset="0"/>
                        </a:rPr>
                        <a:t>Bolu Abant İzzet Baysal Üniversitesi  </a:t>
                      </a:r>
                      <a:endParaRPr lang="tr-TR" sz="1100">
                        <a:effectLst/>
                        <a:latin typeface="Times New Roman" panose="02020603050405020304" pitchFamily="18" charset="0"/>
                        <a:ea typeface="Times New Roman" panose="02020603050405020304" pitchFamily="18" charset="0"/>
                      </a:endParaRPr>
                    </a:p>
                  </a:txBody>
                  <a:tcPr marL="59696" marR="35588" marT="4305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tr-TR"/>
                    </a:p>
                  </a:txBody>
                  <a:tcPr>
                    <a:lnL w="12700" cap="flat" cmpd="sng" algn="ctr">
                      <a:solidFill>
                        <a:srgbClr val="4BACC6"/>
                      </a:solidFill>
                      <a:prstDash val="solid"/>
                      <a:round/>
                      <a:headEnd type="none" w="med" len="med"/>
                      <a:tailEnd type="none" w="med" len="med"/>
                    </a:ln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453863800"/>
                  </a:ext>
                </a:extLst>
              </a:tr>
              <a:tr h="192838">
                <a:tc gridSpan="11">
                  <a:txBody>
                    <a:bodyPr/>
                    <a:lstStyle/>
                    <a:p>
                      <a:pPr>
                        <a:lnSpc>
                          <a:spcPct val="107000"/>
                        </a:lnSpc>
                      </a:pPr>
                      <a:r>
                        <a:rPr lang="en-GB" sz="900">
                          <a:effectLst/>
                          <a:latin typeface="Times New Roman" panose="02020603050405020304" pitchFamily="18" charset="0"/>
                          <a:ea typeface="Times New Roman" panose="02020603050405020304" pitchFamily="18" charset="0"/>
                        </a:rPr>
                        <a:t>PROJENİN; </a:t>
                      </a:r>
                      <a:endParaRPr lang="tr-TR" sz="1100">
                        <a:effectLst/>
                        <a:latin typeface="Times New Roman" panose="02020603050405020304" pitchFamily="18" charset="0"/>
                        <a:ea typeface="Times New Roman" panose="02020603050405020304" pitchFamily="18" charset="0"/>
                      </a:endParaRPr>
                    </a:p>
                  </a:txBody>
                  <a:tcPr marL="59696" marR="35588" marT="4305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lnL w="12700" cap="flat" cmpd="sng" algn="ctr">
                      <a:solidFill>
                        <a:srgbClr val="4BACC6"/>
                      </a:solidFill>
                      <a:prstDash val="solid"/>
                      <a:round/>
                      <a:headEnd type="none" w="med" len="med"/>
                      <a:tailEnd type="none" w="med" len="med"/>
                    </a:ln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189571888"/>
                  </a:ext>
                </a:extLst>
              </a:tr>
              <a:tr h="192838">
                <a:tc gridSpan="5">
                  <a:txBody>
                    <a:bodyPr/>
                    <a:lstStyle/>
                    <a:p>
                      <a:pPr>
                        <a:lnSpc>
                          <a:spcPct val="107000"/>
                        </a:lnSpc>
                      </a:pPr>
                      <a:r>
                        <a:rPr lang="en-GB" sz="900">
                          <a:effectLst/>
                          <a:latin typeface="Times New Roman" panose="02020603050405020304" pitchFamily="18" charset="0"/>
                          <a:ea typeface="Times New Roman" panose="02020603050405020304" pitchFamily="18" charset="0"/>
                        </a:rPr>
                        <a:t>ADI </a:t>
                      </a:r>
                      <a:endParaRPr lang="tr-TR" sz="1100">
                        <a:effectLst/>
                        <a:latin typeface="Times New Roman" panose="02020603050405020304" pitchFamily="18" charset="0"/>
                        <a:ea typeface="Times New Roman" panose="02020603050405020304" pitchFamily="18" charset="0"/>
                      </a:endParaRPr>
                    </a:p>
                  </a:txBody>
                  <a:tcPr marL="59696" marR="35588" marT="4305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a:lnSpc>
                          <a:spcPct val="107000"/>
                        </a:lnSpc>
                      </a:pPr>
                      <a:endParaRPr lang="tr-TR" sz="1100">
                        <a:effectLst/>
                        <a:latin typeface="Times New Roman" panose="02020603050405020304" pitchFamily="18" charset="0"/>
                        <a:ea typeface="Times New Roman" panose="02020603050405020304" pitchFamily="18" charset="0"/>
                      </a:endParaRPr>
                    </a:p>
                  </a:txBody>
                  <a:tcPr marL="59696" marR="35588" marT="4305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gridSpan="6">
                  <a:txBody>
                    <a:bodyPr/>
                    <a:lstStyle/>
                    <a:p>
                      <a:pPr marL="2540">
                        <a:lnSpc>
                          <a:spcPct val="107000"/>
                        </a:lnSpc>
                      </a:pPr>
                      <a:r>
                        <a:rPr lang="en-GB" sz="900">
                          <a:effectLst/>
                          <a:latin typeface="Times New Roman" panose="02020603050405020304" pitchFamily="18" charset="0"/>
                          <a:ea typeface="Times New Roman" panose="02020603050405020304" pitchFamily="18" charset="0"/>
                        </a:rPr>
                        <a:t>Açık ve Kapalı Spor Tesisleri</a:t>
                      </a:r>
                      <a:endParaRPr lang="tr-TR" sz="1100">
                        <a:effectLst/>
                        <a:latin typeface="Times New Roman" panose="02020603050405020304" pitchFamily="18" charset="0"/>
                        <a:ea typeface="Times New Roman" panose="02020603050405020304" pitchFamily="18" charset="0"/>
                      </a:endParaRPr>
                    </a:p>
                  </a:txBody>
                  <a:tcPr marL="59696" marR="35588" marT="4305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tr-TR"/>
                    </a:p>
                  </a:txBody>
                  <a:tcPr>
                    <a:lnL w="12700" cap="flat" cmpd="sng" algn="ctr">
                      <a:solidFill>
                        <a:srgbClr val="4BACC6"/>
                      </a:solidFill>
                      <a:prstDash val="solid"/>
                      <a:round/>
                      <a:headEnd type="none" w="med" len="med"/>
                      <a:tailEnd type="none" w="med" len="med"/>
                    </a:ln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705468913"/>
                  </a:ext>
                </a:extLst>
              </a:tr>
              <a:tr h="192838">
                <a:tc gridSpan="5">
                  <a:txBody>
                    <a:bodyPr/>
                    <a:lstStyle/>
                    <a:p>
                      <a:pPr>
                        <a:lnSpc>
                          <a:spcPct val="107000"/>
                        </a:lnSpc>
                      </a:pPr>
                      <a:r>
                        <a:rPr lang="en-GB" sz="900">
                          <a:effectLst/>
                          <a:latin typeface="Times New Roman" panose="02020603050405020304" pitchFamily="18" charset="0"/>
                          <a:ea typeface="Times New Roman" panose="02020603050405020304" pitchFamily="18" charset="0"/>
                        </a:rPr>
                        <a:t>NUMARASI </a:t>
                      </a:r>
                      <a:endParaRPr lang="tr-TR" sz="1100">
                        <a:effectLst/>
                        <a:latin typeface="Times New Roman" panose="02020603050405020304" pitchFamily="18" charset="0"/>
                        <a:ea typeface="Times New Roman" panose="02020603050405020304" pitchFamily="18" charset="0"/>
                      </a:endParaRPr>
                    </a:p>
                  </a:txBody>
                  <a:tcPr marL="59696" marR="35588" marT="4305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a:lnSpc>
                          <a:spcPct val="107000"/>
                        </a:lnSpc>
                      </a:pPr>
                      <a:endParaRPr lang="tr-TR" sz="1100">
                        <a:effectLst/>
                        <a:latin typeface="Times New Roman" panose="02020603050405020304" pitchFamily="18" charset="0"/>
                        <a:ea typeface="Times New Roman" panose="02020603050405020304" pitchFamily="18" charset="0"/>
                      </a:endParaRPr>
                    </a:p>
                  </a:txBody>
                  <a:tcPr marL="59696" marR="35588" marT="4305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gridSpan="6">
                  <a:txBody>
                    <a:bodyPr/>
                    <a:lstStyle/>
                    <a:p>
                      <a:pPr marL="2540">
                        <a:lnSpc>
                          <a:spcPct val="107000"/>
                        </a:lnSpc>
                      </a:pPr>
                      <a:r>
                        <a:rPr lang="en-GB" sz="900">
                          <a:effectLst/>
                          <a:latin typeface="Times New Roman" panose="02020603050405020304" pitchFamily="18" charset="0"/>
                          <a:ea typeface="Times New Roman" panose="02020603050405020304" pitchFamily="18" charset="0"/>
                        </a:rPr>
                        <a:t>2018H05-169093</a:t>
                      </a:r>
                      <a:endParaRPr lang="tr-TR" sz="1100">
                        <a:effectLst/>
                        <a:latin typeface="Times New Roman" panose="02020603050405020304" pitchFamily="18" charset="0"/>
                        <a:ea typeface="Times New Roman" panose="02020603050405020304" pitchFamily="18" charset="0"/>
                      </a:endParaRPr>
                    </a:p>
                  </a:txBody>
                  <a:tcPr marL="59696" marR="35588" marT="4305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tr-TR"/>
                    </a:p>
                  </a:txBody>
                  <a:tcPr>
                    <a:lnL w="12700" cap="flat" cmpd="sng" algn="ctr">
                      <a:solidFill>
                        <a:srgbClr val="4BACC6"/>
                      </a:solidFill>
                      <a:prstDash val="solid"/>
                      <a:round/>
                      <a:headEnd type="none" w="med" len="med"/>
                      <a:tailEnd type="none" w="med" len="med"/>
                    </a:ln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640936724"/>
                  </a:ext>
                </a:extLst>
              </a:tr>
              <a:tr h="192838">
                <a:tc gridSpan="5">
                  <a:txBody>
                    <a:bodyPr/>
                    <a:lstStyle/>
                    <a:p>
                      <a:pPr>
                        <a:lnSpc>
                          <a:spcPct val="107000"/>
                        </a:lnSpc>
                      </a:pPr>
                      <a:r>
                        <a:rPr lang="en-GB" sz="900">
                          <a:effectLst/>
                          <a:latin typeface="Times New Roman" panose="02020603050405020304" pitchFamily="18" charset="0"/>
                          <a:ea typeface="Times New Roman" panose="02020603050405020304" pitchFamily="18" charset="0"/>
                        </a:rPr>
                        <a:t>YERİ </a:t>
                      </a:r>
                      <a:endParaRPr lang="tr-TR" sz="1100">
                        <a:effectLst/>
                        <a:latin typeface="Times New Roman" panose="02020603050405020304" pitchFamily="18" charset="0"/>
                        <a:ea typeface="Times New Roman" panose="02020603050405020304" pitchFamily="18" charset="0"/>
                      </a:endParaRPr>
                    </a:p>
                  </a:txBody>
                  <a:tcPr marL="59696" marR="35588" marT="4305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a:lnSpc>
                          <a:spcPct val="107000"/>
                        </a:lnSpc>
                      </a:pPr>
                      <a:endParaRPr lang="tr-TR" sz="1100">
                        <a:effectLst/>
                        <a:latin typeface="Times New Roman" panose="02020603050405020304" pitchFamily="18" charset="0"/>
                        <a:ea typeface="Times New Roman" panose="02020603050405020304" pitchFamily="18" charset="0"/>
                      </a:endParaRPr>
                    </a:p>
                  </a:txBody>
                  <a:tcPr marL="59696" marR="35588" marT="4305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gridSpan="6">
                  <a:txBody>
                    <a:bodyPr/>
                    <a:lstStyle/>
                    <a:p>
                      <a:pPr marL="2540">
                        <a:lnSpc>
                          <a:spcPct val="107000"/>
                        </a:lnSpc>
                      </a:pPr>
                      <a:r>
                        <a:rPr lang="en-GB" sz="900">
                          <a:effectLst/>
                          <a:latin typeface="Times New Roman" panose="02020603050405020304" pitchFamily="18" charset="0"/>
                          <a:ea typeface="Times New Roman" panose="02020603050405020304" pitchFamily="18" charset="0"/>
                        </a:rPr>
                        <a:t>Bolu</a:t>
                      </a:r>
                      <a:endParaRPr lang="tr-TR" sz="1100">
                        <a:effectLst/>
                        <a:latin typeface="Times New Roman" panose="02020603050405020304" pitchFamily="18" charset="0"/>
                        <a:ea typeface="Times New Roman" panose="02020603050405020304" pitchFamily="18" charset="0"/>
                      </a:endParaRPr>
                    </a:p>
                  </a:txBody>
                  <a:tcPr marL="59696" marR="35588" marT="4305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tr-TR"/>
                    </a:p>
                  </a:txBody>
                  <a:tcPr>
                    <a:lnL w="12700" cap="flat" cmpd="sng" algn="ctr">
                      <a:solidFill>
                        <a:srgbClr val="4BACC6"/>
                      </a:solidFill>
                      <a:prstDash val="solid"/>
                      <a:round/>
                      <a:headEnd type="none" w="med" len="med"/>
                      <a:tailEnd type="none" w="med" len="med"/>
                    </a:ln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756478212"/>
                  </a:ext>
                </a:extLst>
              </a:tr>
              <a:tr h="192838">
                <a:tc gridSpan="5">
                  <a:txBody>
                    <a:bodyPr/>
                    <a:lstStyle/>
                    <a:p>
                      <a:pPr>
                        <a:lnSpc>
                          <a:spcPct val="107000"/>
                        </a:lnSpc>
                      </a:pPr>
                      <a:r>
                        <a:rPr lang="en-GB" sz="900">
                          <a:effectLst/>
                          <a:latin typeface="Times New Roman" panose="02020603050405020304" pitchFamily="18" charset="0"/>
                          <a:ea typeface="Times New Roman" panose="02020603050405020304" pitchFamily="18" charset="0"/>
                        </a:rPr>
                        <a:t>BAŞLAMA/BİTİŞ TARİHİ </a:t>
                      </a:r>
                      <a:endParaRPr lang="tr-TR" sz="1100">
                        <a:effectLst/>
                        <a:latin typeface="Times New Roman" panose="02020603050405020304" pitchFamily="18" charset="0"/>
                        <a:ea typeface="Times New Roman" panose="02020603050405020304" pitchFamily="18" charset="0"/>
                      </a:endParaRPr>
                    </a:p>
                  </a:txBody>
                  <a:tcPr marL="59696" marR="35588" marT="4305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a:lnSpc>
                          <a:spcPct val="107000"/>
                        </a:lnSpc>
                      </a:pPr>
                      <a:endParaRPr lang="tr-TR" sz="1100">
                        <a:effectLst/>
                        <a:latin typeface="Times New Roman" panose="02020603050405020304" pitchFamily="18" charset="0"/>
                        <a:ea typeface="Times New Roman" panose="02020603050405020304" pitchFamily="18" charset="0"/>
                      </a:endParaRPr>
                    </a:p>
                  </a:txBody>
                  <a:tcPr marL="59696" marR="35588" marT="4305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gridSpan="6">
                  <a:txBody>
                    <a:bodyPr/>
                    <a:lstStyle/>
                    <a:p>
                      <a:pPr marL="2540">
                        <a:lnSpc>
                          <a:spcPct val="107000"/>
                        </a:lnSpc>
                      </a:pPr>
                      <a:r>
                        <a:rPr lang="en-GB" sz="900">
                          <a:effectLst/>
                          <a:latin typeface="Times New Roman" panose="02020603050405020304" pitchFamily="18" charset="0"/>
                          <a:ea typeface="Times New Roman" panose="02020603050405020304" pitchFamily="18" charset="0"/>
                        </a:rPr>
                        <a:t>2018-2022</a:t>
                      </a:r>
                      <a:endParaRPr lang="tr-TR" sz="1100">
                        <a:effectLst/>
                        <a:latin typeface="Times New Roman" panose="02020603050405020304" pitchFamily="18" charset="0"/>
                        <a:ea typeface="Times New Roman" panose="02020603050405020304" pitchFamily="18" charset="0"/>
                      </a:endParaRPr>
                    </a:p>
                  </a:txBody>
                  <a:tcPr marL="59696" marR="35588" marT="43050" marB="0">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tr-TR"/>
                    </a:p>
                  </a:txBody>
                  <a:tcPr>
                    <a:lnL w="12700" cap="flat" cmpd="sng" algn="ctr">
                      <a:solidFill>
                        <a:srgbClr val="4BACC6"/>
                      </a:solidFill>
                      <a:prstDash val="solid"/>
                      <a:round/>
                      <a:headEnd type="none" w="med" len="med"/>
                      <a:tailEnd type="none" w="med" len="med"/>
                    </a:ln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449266140"/>
                  </a:ext>
                </a:extLst>
              </a:tr>
              <a:tr h="192838">
                <a:tc gridSpan="5">
                  <a:txBody>
                    <a:bodyPr/>
                    <a:lstStyle/>
                    <a:p>
                      <a:pPr>
                        <a:lnSpc>
                          <a:spcPct val="107000"/>
                        </a:lnSpc>
                      </a:pPr>
                      <a:r>
                        <a:rPr lang="en-GB" sz="900">
                          <a:effectLst/>
                          <a:latin typeface="Times New Roman" panose="02020603050405020304" pitchFamily="18" charset="0"/>
                          <a:ea typeface="Times New Roman" panose="02020603050405020304" pitchFamily="18" charset="0"/>
                        </a:rPr>
                        <a:t>KARAKTERİSTİĞİ </a:t>
                      </a:r>
                      <a:endParaRPr lang="tr-TR" sz="1100">
                        <a:effectLst/>
                        <a:latin typeface="Times New Roman" panose="02020603050405020304" pitchFamily="18" charset="0"/>
                        <a:ea typeface="Times New Roman" panose="02020603050405020304" pitchFamily="18" charset="0"/>
                      </a:endParaRPr>
                    </a:p>
                  </a:txBody>
                  <a:tcPr marL="59696" marR="35588" marT="4305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a:lnSpc>
                          <a:spcPct val="107000"/>
                        </a:lnSpc>
                      </a:pPr>
                      <a:endParaRPr lang="tr-TR" sz="1100">
                        <a:effectLst/>
                        <a:latin typeface="Times New Roman" panose="02020603050405020304" pitchFamily="18" charset="0"/>
                        <a:ea typeface="Times New Roman" panose="02020603050405020304" pitchFamily="18" charset="0"/>
                      </a:endParaRPr>
                    </a:p>
                  </a:txBody>
                  <a:tcPr marL="59696" marR="35588" marT="4305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gridSpan="6">
                  <a:txBody>
                    <a:bodyPr/>
                    <a:lstStyle/>
                    <a:p>
                      <a:pPr marL="2540">
                        <a:lnSpc>
                          <a:spcPct val="107000"/>
                        </a:lnSpc>
                      </a:pPr>
                      <a:r>
                        <a:rPr lang="en-GB" sz="900">
                          <a:solidFill>
                            <a:srgbClr val="000000"/>
                          </a:solidFill>
                          <a:effectLst/>
                          <a:latin typeface="Times New Roman" panose="02020603050405020304" pitchFamily="18" charset="0"/>
                          <a:ea typeface="Times New Roman" panose="02020603050405020304" pitchFamily="18" charset="0"/>
                        </a:rPr>
                        <a:t>Açık ve Kapalı Spor Tesisleri </a:t>
                      </a:r>
                      <a:endParaRPr lang="tr-TR" sz="1100">
                        <a:effectLst/>
                        <a:latin typeface="Times New Roman" panose="02020603050405020304" pitchFamily="18" charset="0"/>
                        <a:ea typeface="Times New Roman" panose="02020603050405020304" pitchFamily="18" charset="0"/>
                      </a:endParaRPr>
                    </a:p>
                  </a:txBody>
                  <a:tcPr marL="59696" marR="35588" marT="4305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tr-TR"/>
                    </a:p>
                  </a:txBody>
                  <a:tcPr>
                    <a:lnL w="12700" cap="flat" cmpd="sng" algn="ctr">
                      <a:solidFill>
                        <a:srgbClr val="4BACC6"/>
                      </a:solidFill>
                      <a:prstDash val="solid"/>
                      <a:round/>
                      <a:headEnd type="none" w="med" len="med"/>
                      <a:tailEnd type="none" w="med" len="med"/>
                    </a:ln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883356877"/>
                  </a:ext>
                </a:extLst>
              </a:tr>
              <a:tr h="225433">
                <a:tc gridSpan="5">
                  <a:txBody>
                    <a:bodyPr/>
                    <a:lstStyle/>
                    <a:p>
                      <a:pPr>
                        <a:lnSpc>
                          <a:spcPct val="107000"/>
                        </a:lnSpc>
                      </a:pPr>
                      <a:r>
                        <a:rPr lang="en-GB" sz="1100">
                          <a:effectLst/>
                          <a:latin typeface="Times New Roman" panose="02020603050405020304" pitchFamily="18" charset="0"/>
                          <a:ea typeface="Times New Roman" panose="02020603050405020304" pitchFamily="18" charset="0"/>
                        </a:rPr>
                        <a:t>PROGRAM BÜTÇE ADI</a:t>
                      </a:r>
                      <a:endParaRPr lang="tr-TR" sz="1100">
                        <a:effectLst/>
                        <a:latin typeface="Times New Roman" panose="02020603050405020304" pitchFamily="18" charset="0"/>
                        <a:ea typeface="Times New Roman" panose="02020603050405020304" pitchFamily="18" charset="0"/>
                      </a:endParaRPr>
                    </a:p>
                  </a:txBody>
                  <a:tcPr marL="59696" marR="35588" marT="4305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pPr>
                        <a:lnSpc>
                          <a:spcPct val="107000"/>
                        </a:lnSpc>
                      </a:pPr>
                      <a:endParaRPr lang="tr-TR" sz="1100">
                        <a:effectLst/>
                        <a:latin typeface="Times New Roman" panose="02020603050405020304" pitchFamily="18" charset="0"/>
                        <a:ea typeface="Times New Roman" panose="02020603050405020304" pitchFamily="18" charset="0"/>
                      </a:endParaRPr>
                    </a:p>
                  </a:txBody>
                  <a:tcPr marL="59696" marR="35588" marT="4305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gridSpan="6">
                  <a:txBody>
                    <a:bodyPr/>
                    <a:lstStyle/>
                    <a:p>
                      <a:pPr marL="2540">
                        <a:lnSpc>
                          <a:spcPct val="107000"/>
                        </a:lnSpc>
                      </a:pPr>
                      <a:r>
                        <a:rPr lang="en-GB" sz="900">
                          <a:effectLst/>
                          <a:latin typeface="Times New Roman" panose="02020603050405020304" pitchFamily="18" charset="0"/>
                          <a:ea typeface="Times New Roman" panose="02020603050405020304" pitchFamily="18" charset="0"/>
                        </a:rPr>
                        <a:t>Yükseköğretim Kurumları Açık ve Kapalı Spor Tesisleri</a:t>
                      </a:r>
                      <a:endParaRPr lang="tr-TR" sz="1100">
                        <a:effectLst/>
                        <a:latin typeface="Times New Roman" panose="02020603050405020304" pitchFamily="18" charset="0"/>
                        <a:ea typeface="Times New Roman" panose="02020603050405020304" pitchFamily="18" charset="0"/>
                      </a:endParaRPr>
                    </a:p>
                  </a:txBody>
                  <a:tcPr marL="59696" marR="35588" marT="4305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tr-TR"/>
                    </a:p>
                  </a:txBody>
                  <a:tcPr>
                    <a:lnL w="12700" cap="flat" cmpd="sng" algn="ctr">
                      <a:solidFill>
                        <a:srgbClr val="4BACC6"/>
                      </a:solidFill>
                      <a:prstDash val="solid"/>
                      <a:round/>
                      <a:headEnd type="none" w="med" len="med"/>
                      <a:tailEnd type="none" w="med" len="med"/>
                    </a:ln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469652684"/>
                  </a:ext>
                </a:extLst>
              </a:tr>
              <a:tr h="192838">
                <a:tc gridSpan="11">
                  <a:txBody>
                    <a:bodyPr/>
                    <a:lstStyle/>
                    <a:p>
                      <a:pPr>
                        <a:lnSpc>
                          <a:spcPct val="107000"/>
                        </a:lnSpc>
                      </a:pPr>
                      <a:r>
                        <a:rPr lang="en-GB" sz="900">
                          <a:effectLst/>
                          <a:latin typeface="Times New Roman" panose="02020603050405020304" pitchFamily="18" charset="0"/>
                          <a:ea typeface="Times New Roman" panose="02020603050405020304" pitchFamily="18" charset="0"/>
                        </a:rPr>
                        <a:t>YATIRIMIN YILLAR İTİBARİYLE GELİŞİMİ  (Cari Fiyatlarla, Bin TL) </a:t>
                      </a:r>
                      <a:endParaRPr lang="tr-TR" sz="1100">
                        <a:effectLst/>
                        <a:latin typeface="Times New Roman" panose="02020603050405020304" pitchFamily="18" charset="0"/>
                        <a:ea typeface="Times New Roman" panose="02020603050405020304" pitchFamily="18" charset="0"/>
                      </a:endParaRPr>
                    </a:p>
                  </a:txBody>
                  <a:tcPr marL="59696" marR="35588" marT="4305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lnL w="12700" cap="flat" cmpd="sng" algn="ctr">
                      <a:solidFill>
                        <a:srgbClr val="4BACC6"/>
                      </a:solidFill>
                      <a:prstDash val="solid"/>
                      <a:round/>
                      <a:headEnd type="none" w="med" len="med"/>
                      <a:tailEnd type="none" w="med" len="med"/>
                    </a:ln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260229420"/>
                  </a:ext>
                </a:extLst>
              </a:tr>
              <a:tr h="192838">
                <a:tc rowSpan="2">
                  <a:txBody>
                    <a:bodyPr/>
                    <a:lstStyle/>
                    <a:p>
                      <a:pPr>
                        <a:lnSpc>
                          <a:spcPct val="107000"/>
                        </a:lnSpc>
                      </a:pPr>
                      <a:r>
                        <a:rPr lang="en-GB" sz="900">
                          <a:effectLst/>
                          <a:latin typeface="Times New Roman" panose="02020603050405020304" pitchFamily="18" charset="0"/>
                          <a:ea typeface="Times New Roman" panose="02020603050405020304" pitchFamily="18" charset="0"/>
                        </a:rPr>
                        <a:t>Yıl</a:t>
                      </a:r>
                      <a:endParaRPr lang="tr-TR" sz="1100">
                        <a:effectLst/>
                        <a:latin typeface="Times New Roman" panose="02020603050405020304" pitchFamily="18" charset="0"/>
                        <a:ea typeface="Times New Roman" panose="02020603050405020304" pitchFamily="18" charset="0"/>
                      </a:endParaRPr>
                    </a:p>
                  </a:txBody>
                  <a:tcPr marL="59696" marR="35588" marT="4305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rowSpan="2">
                  <a:txBody>
                    <a:bodyPr/>
                    <a:lstStyle/>
                    <a:p>
                      <a:pPr>
                        <a:lnSpc>
                          <a:spcPct val="107000"/>
                        </a:lnSpc>
                      </a:pPr>
                      <a:r>
                        <a:rPr lang="en-GB" sz="900">
                          <a:effectLst/>
                          <a:latin typeface="Times New Roman" panose="02020603050405020304" pitchFamily="18" charset="0"/>
                          <a:ea typeface="Times New Roman" panose="02020603050405020304" pitchFamily="18" charset="0"/>
                        </a:rPr>
                        <a:t>Toplam Proje Tutarı</a:t>
                      </a:r>
                      <a:endParaRPr lang="tr-TR" sz="1100">
                        <a:effectLst/>
                        <a:latin typeface="Times New Roman" panose="02020603050405020304" pitchFamily="18" charset="0"/>
                        <a:ea typeface="Times New Roman" panose="02020603050405020304" pitchFamily="18" charset="0"/>
                      </a:endParaRPr>
                    </a:p>
                  </a:txBody>
                  <a:tcPr marL="59696" marR="35588" marT="4305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rowSpan="2">
                  <a:txBody>
                    <a:bodyPr/>
                    <a:lstStyle/>
                    <a:p>
                      <a:pPr>
                        <a:lnSpc>
                          <a:spcPct val="107000"/>
                        </a:lnSpc>
                      </a:pPr>
                      <a:r>
                        <a:rPr lang="en-GB" sz="900">
                          <a:effectLst/>
                          <a:latin typeface="Times New Roman" panose="02020603050405020304" pitchFamily="18" charset="0"/>
                          <a:ea typeface="Times New Roman" panose="02020603050405020304" pitchFamily="18" charset="0"/>
                        </a:rPr>
                        <a:t>2022 Yılı  Sonu Küm.Harc.</a:t>
                      </a:r>
                      <a:endParaRPr lang="tr-TR" sz="1100">
                        <a:effectLst/>
                        <a:latin typeface="Times New Roman" panose="02020603050405020304" pitchFamily="18" charset="0"/>
                        <a:ea typeface="Times New Roman" panose="02020603050405020304" pitchFamily="18" charset="0"/>
                      </a:endParaRPr>
                    </a:p>
                  </a:txBody>
                  <a:tcPr marL="59696" marR="35588" marT="4305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gridSpan="3">
                  <a:txBody>
                    <a:bodyPr/>
                    <a:lstStyle/>
                    <a:p>
                      <a:pPr algn="ctr">
                        <a:lnSpc>
                          <a:spcPct val="107000"/>
                        </a:lnSpc>
                      </a:pPr>
                      <a:r>
                        <a:rPr lang="en-GB" sz="900">
                          <a:effectLst/>
                          <a:latin typeface="Times New Roman" panose="02020603050405020304" pitchFamily="18" charset="0"/>
                          <a:ea typeface="Times New Roman" panose="02020603050405020304" pitchFamily="18" charset="0"/>
                        </a:rPr>
                        <a:t>Program Ödeneği</a:t>
                      </a:r>
                      <a:endParaRPr lang="tr-TR" sz="1100">
                        <a:effectLst/>
                        <a:latin typeface="Times New Roman" panose="02020603050405020304" pitchFamily="18" charset="0"/>
                        <a:ea typeface="Times New Roman" panose="02020603050405020304" pitchFamily="18" charset="0"/>
                      </a:endParaRPr>
                    </a:p>
                  </a:txBody>
                  <a:tcPr marL="59696" marR="35588" marT="4305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gridSpan="2">
                  <a:txBody>
                    <a:bodyPr/>
                    <a:lstStyle/>
                    <a:p>
                      <a:pPr algn="ctr">
                        <a:lnSpc>
                          <a:spcPct val="107000"/>
                        </a:lnSpc>
                      </a:pPr>
                      <a:r>
                        <a:rPr lang="en-GB" sz="900">
                          <a:effectLst/>
                          <a:latin typeface="Times New Roman" panose="02020603050405020304" pitchFamily="18" charset="0"/>
                          <a:ea typeface="Times New Roman" panose="02020603050405020304" pitchFamily="18" charset="0"/>
                        </a:rPr>
                        <a:t>Revize Ödenek</a:t>
                      </a:r>
                      <a:endParaRPr lang="tr-TR" sz="1100">
                        <a:effectLst/>
                        <a:latin typeface="Times New Roman" panose="02020603050405020304" pitchFamily="18" charset="0"/>
                        <a:ea typeface="Times New Roman" panose="02020603050405020304" pitchFamily="18" charset="0"/>
                      </a:endParaRPr>
                    </a:p>
                  </a:txBody>
                  <a:tcPr marL="59696" marR="35588" marT="4305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B w="12700" cap="flat" cmpd="sng" algn="ctr">
                      <a:solidFill>
                        <a:srgbClr val="8496B0"/>
                      </a:solidFill>
                      <a:prstDash val="solid"/>
                      <a:round/>
                      <a:headEnd type="none" w="med" len="med"/>
                      <a:tailEnd type="none" w="med" len="med"/>
                    </a:lnB>
                  </a:tcPr>
                </a:tc>
                <a:tc hMerge="1">
                  <a:txBody>
                    <a:bodyPr/>
                    <a:lstStyle/>
                    <a:p>
                      <a:endParaRPr lang="tr-TR"/>
                    </a:p>
                  </a:txBody>
                  <a:tcPr/>
                </a:tc>
                <a:tc gridSpan="2">
                  <a:txBody>
                    <a:bodyPr/>
                    <a:lstStyle/>
                    <a:p>
                      <a:pPr algn="ctr">
                        <a:lnSpc>
                          <a:spcPct val="107000"/>
                        </a:lnSpc>
                      </a:pPr>
                      <a:r>
                        <a:rPr lang="en-GB" sz="900">
                          <a:effectLst/>
                          <a:latin typeface="Times New Roman" panose="02020603050405020304" pitchFamily="18" charset="0"/>
                          <a:ea typeface="Times New Roman" panose="02020603050405020304" pitchFamily="18" charset="0"/>
                        </a:rPr>
                        <a:t>Harcama</a:t>
                      </a:r>
                      <a:endParaRPr lang="tr-TR" sz="1100">
                        <a:effectLst/>
                        <a:latin typeface="Times New Roman" panose="02020603050405020304" pitchFamily="18" charset="0"/>
                        <a:ea typeface="Times New Roman" panose="02020603050405020304" pitchFamily="18" charset="0"/>
                      </a:endParaRPr>
                    </a:p>
                  </a:txBody>
                  <a:tcPr marL="59696" marR="35588" marT="4305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8496B0"/>
                      </a:solidFill>
                      <a:prstDash val="solid"/>
                      <a:round/>
                      <a:headEnd type="none" w="med" len="med"/>
                      <a:tailEnd type="none" w="med" len="med"/>
                    </a:lnB>
                  </a:tcPr>
                </a:tc>
                <a:tc hMerge="1">
                  <a:txBody>
                    <a:bodyPr/>
                    <a:lstStyle/>
                    <a:p>
                      <a:endParaRPr lang="tr-TR"/>
                    </a:p>
                  </a:txBody>
                  <a:tcPr/>
                </a:tc>
                <a:tc rowSpan="2">
                  <a:txBody>
                    <a:bodyPr/>
                    <a:lstStyle/>
                    <a:p>
                      <a:pPr algn="ctr">
                        <a:lnSpc>
                          <a:spcPct val="107000"/>
                        </a:lnSpc>
                      </a:pPr>
                      <a:r>
                        <a:rPr lang="en-GB" sz="900" dirty="0" err="1">
                          <a:effectLst/>
                          <a:latin typeface="Times New Roman" panose="02020603050405020304" pitchFamily="18" charset="0"/>
                          <a:ea typeface="Times New Roman" panose="02020603050405020304" pitchFamily="18" charset="0"/>
                        </a:rPr>
                        <a:t>Gerçekleşme</a:t>
                      </a:r>
                      <a:r>
                        <a:rPr lang="en-GB" sz="900" dirty="0">
                          <a:effectLst/>
                          <a:latin typeface="Times New Roman" panose="02020603050405020304" pitchFamily="18" charset="0"/>
                          <a:ea typeface="Times New Roman" panose="02020603050405020304" pitchFamily="18" charset="0"/>
                        </a:rPr>
                        <a:t> </a:t>
                      </a:r>
                      <a:r>
                        <a:rPr lang="en-GB" sz="900" dirty="0" err="1">
                          <a:effectLst/>
                          <a:latin typeface="Times New Roman" panose="02020603050405020304" pitchFamily="18" charset="0"/>
                          <a:ea typeface="Times New Roman" panose="02020603050405020304" pitchFamily="18" charset="0"/>
                        </a:rPr>
                        <a:t>Yüzdesi</a:t>
                      </a:r>
                      <a:endParaRPr lang="tr-TR" sz="1100" dirty="0">
                        <a:effectLst/>
                        <a:latin typeface="Times New Roman" panose="02020603050405020304" pitchFamily="18" charset="0"/>
                        <a:ea typeface="Times New Roman" panose="02020603050405020304" pitchFamily="18" charset="0"/>
                      </a:endParaRPr>
                    </a:p>
                  </a:txBody>
                  <a:tcPr marL="59696" marR="35588" marT="4305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151347325"/>
                  </a:ext>
                </a:extLst>
              </a:tr>
              <a:tr h="314507">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nSpc>
                          <a:spcPct val="107000"/>
                        </a:lnSpc>
                      </a:pPr>
                      <a:r>
                        <a:rPr lang="en-GB" sz="900">
                          <a:effectLst/>
                          <a:latin typeface="Times New Roman" panose="02020603050405020304" pitchFamily="18" charset="0"/>
                          <a:ea typeface="Times New Roman" panose="02020603050405020304" pitchFamily="18" charset="0"/>
                        </a:rPr>
                        <a:t>Dış</a:t>
                      </a:r>
                      <a:endParaRPr lang="tr-TR" sz="1100">
                        <a:effectLst/>
                        <a:latin typeface="Times New Roman" panose="02020603050405020304" pitchFamily="18" charset="0"/>
                        <a:ea typeface="Times New Roman" panose="02020603050405020304" pitchFamily="18" charset="0"/>
                      </a:endParaRPr>
                    </a:p>
                  </a:txBody>
                  <a:tcPr marL="59696" marR="35588" marT="4305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gridSpan="2">
                  <a:txBody>
                    <a:bodyPr/>
                    <a:lstStyle/>
                    <a:p>
                      <a:r>
                        <a:rPr lang="en-GB" sz="900">
                          <a:effectLst/>
                          <a:latin typeface="Times New Roman" panose="02020603050405020304" pitchFamily="18" charset="0"/>
                          <a:ea typeface="Times New Roman" panose="02020603050405020304" pitchFamily="18" charset="0"/>
                        </a:rPr>
                        <a:t>Toplam</a:t>
                      </a:r>
                      <a:endParaRPr lang="tr-TR"/>
                    </a:p>
                  </a:txBody>
                  <a:tcPr marL="59696" marR="35588" marT="4305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tr-TR"/>
                    </a:p>
                  </a:txBody>
                  <a:tcPr/>
                </a:tc>
                <a:tc>
                  <a:txBody>
                    <a:bodyPr/>
                    <a:lstStyle/>
                    <a:p>
                      <a:pPr>
                        <a:lnSpc>
                          <a:spcPct val="107000"/>
                        </a:lnSpc>
                      </a:pPr>
                      <a:r>
                        <a:rPr lang="en-GB" sz="900">
                          <a:effectLst/>
                          <a:latin typeface="Times New Roman" panose="02020603050405020304" pitchFamily="18" charset="0"/>
                          <a:ea typeface="Times New Roman" panose="02020603050405020304" pitchFamily="18" charset="0"/>
                        </a:rPr>
                        <a:t>Dış</a:t>
                      </a:r>
                      <a:endParaRPr lang="tr-TR" sz="1100">
                        <a:effectLst/>
                        <a:latin typeface="Times New Roman" panose="02020603050405020304" pitchFamily="18" charset="0"/>
                        <a:ea typeface="Times New Roman" panose="02020603050405020304" pitchFamily="18" charset="0"/>
                      </a:endParaRPr>
                    </a:p>
                  </a:txBody>
                  <a:tcPr marL="59696" marR="35588" marT="4305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nSpc>
                          <a:spcPct val="107000"/>
                        </a:lnSpc>
                      </a:pPr>
                      <a:r>
                        <a:rPr lang="en-GB" sz="900">
                          <a:effectLst/>
                          <a:latin typeface="Times New Roman" panose="02020603050405020304" pitchFamily="18" charset="0"/>
                          <a:ea typeface="Times New Roman" panose="02020603050405020304" pitchFamily="18" charset="0"/>
                        </a:rPr>
                        <a:t>Toplam</a:t>
                      </a:r>
                      <a:endParaRPr lang="tr-TR" sz="1100">
                        <a:effectLst/>
                        <a:latin typeface="Times New Roman" panose="02020603050405020304" pitchFamily="18" charset="0"/>
                        <a:ea typeface="Times New Roman" panose="02020603050405020304" pitchFamily="18" charset="0"/>
                      </a:endParaRPr>
                    </a:p>
                  </a:txBody>
                  <a:tcPr marL="59696" marR="35588" marT="4305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nSpc>
                          <a:spcPct val="107000"/>
                        </a:lnSpc>
                      </a:pPr>
                      <a:r>
                        <a:rPr lang="en-GB" sz="900">
                          <a:effectLst/>
                          <a:latin typeface="Times New Roman" panose="02020603050405020304" pitchFamily="18" charset="0"/>
                          <a:ea typeface="Times New Roman" panose="02020603050405020304" pitchFamily="18" charset="0"/>
                        </a:rPr>
                        <a:t>Dış</a:t>
                      </a:r>
                      <a:endParaRPr lang="tr-TR" sz="1100">
                        <a:effectLst/>
                        <a:latin typeface="Times New Roman" panose="02020603050405020304" pitchFamily="18" charset="0"/>
                        <a:ea typeface="Times New Roman" panose="02020603050405020304" pitchFamily="18" charset="0"/>
                      </a:endParaRPr>
                    </a:p>
                  </a:txBody>
                  <a:tcPr marL="59696" marR="35588" marT="4305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nSpc>
                          <a:spcPct val="107000"/>
                        </a:lnSpc>
                      </a:pPr>
                      <a:r>
                        <a:rPr lang="en-GB" sz="900">
                          <a:effectLst/>
                          <a:latin typeface="Times New Roman" panose="02020603050405020304" pitchFamily="18" charset="0"/>
                          <a:ea typeface="Times New Roman" panose="02020603050405020304" pitchFamily="18" charset="0"/>
                        </a:rPr>
                        <a:t>Toplam</a:t>
                      </a:r>
                      <a:endParaRPr lang="tr-TR" sz="1100">
                        <a:effectLst/>
                        <a:latin typeface="Times New Roman" panose="02020603050405020304" pitchFamily="18" charset="0"/>
                        <a:ea typeface="Times New Roman" panose="02020603050405020304" pitchFamily="18" charset="0"/>
                      </a:endParaRPr>
                    </a:p>
                  </a:txBody>
                  <a:tcPr marL="59696" marR="35588" marT="4305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8496B0"/>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vMerge="1">
                  <a:txBody>
                    <a:bodyPr/>
                    <a:lstStyle/>
                    <a:p>
                      <a:endParaRPr lang="tr-TR"/>
                    </a:p>
                  </a:txBody>
                  <a:tcPr/>
                </a:tc>
                <a:extLst>
                  <a:ext uri="{0D108BD9-81ED-4DB2-BD59-A6C34878D82A}">
                    <a16:rowId xmlns:a16="http://schemas.microsoft.com/office/drawing/2014/main" val="4011913293"/>
                  </a:ext>
                </a:extLst>
              </a:tr>
              <a:tr h="335812">
                <a:tc>
                  <a:txBody>
                    <a:bodyPr/>
                    <a:lstStyle/>
                    <a:p>
                      <a:pPr algn="ctr">
                        <a:lnSpc>
                          <a:spcPct val="107000"/>
                        </a:lnSpc>
                      </a:pPr>
                      <a:r>
                        <a:rPr lang="en-GB" sz="900">
                          <a:effectLst/>
                          <a:latin typeface="Times New Roman" panose="02020603050405020304" pitchFamily="18" charset="0"/>
                          <a:ea typeface="Times New Roman" panose="02020603050405020304" pitchFamily="18" charset="0"/>
                        </a:rPr>
                        <a:t>2022</a:t>
                      </a:r>
                      <a:endParaRPr lang="tr-TR" sz="1100">
                        <a:effectLst/>
                        <a:latin typeface="Times New Roman" panose="02020603050405020304" pitchFamily="18" charset="0"/>
                        <a:ea typeface="Times New Roman" panose="02020603050405020304" pitchFamily="18" charset="0"/>
                      </a:endParaRPr>
                    </a:p>
                  </a:txBody>
                  <a:tcPr marL="59696" marR="35588" marT="4305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07000"/>
                        </a:lnSpc>
                      </a:pPr>
                      <a:r>
                        <a:rPr lang="en-GB" sz="900">
                          <a:effectLst/>
                          <a:latin typeface="Times New Roman" panose="02020603050405020304" pitchFamily="18" charset="0"/>
                          <a:ea typeface="Times New Roman" panose="02020603050405020304" pitchFamily="18" charset="0"/>
                        </a:rPr>
                        <a:t>1.000,00 </a:t>
                      </a:r>
                      <a:r>
                        <a:rPr lang="tr-TR" sz="900">
                          <a:effectLst/>
                          <a:latin typeface="Times New Roman" panose="02020603050405020304" pitchFamily="18" charset="0"/>
                          <a:ea typeface="Times New Roman" panose="02020603050405020304" pitchFamily="18" charset="0"/>
                        </a:rPr>
                        <a:t>₺</a:t>
                      </a:r>
                      <a:endParaRPr lang="tr-TR" sz="1100">
                        <a:effectLst/>
                        <a:latin typeface="Times New Roman" panose="02020603050405020304" pitchFamily="18" charset="0"/>
                        <a:ea typeface="Times New Roman" panose="02020603050405020304" pitchFamily="18" charset="0"/>
                      </a:endParaRPr>
                    </a:p>
                  </a:txBody>
                  <a:tcPr marL="59696" marR="35588" marT="4305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07000"/>
                        </a:lnSpc>
                      </a:pPr>
                      <a:r>
                        <a:rPr lang="en-GB" sz="900">
                          <a:effectLst/>
                          <a:latin typeface="Times New Roman" panose="02020603050405020304" pitchFamily="18" charset="0"/>
                          <a:ea typeface="Times New Roman" panose="02020603050405020304" pitchFamily="18" charset="0"/>
                        </a:rPr>
                        <a:t>0,00 </a:t>
                      </a:r>
                      <a:r>
                        <a:rPr lang="tr-TR" sz="900">
                          <a:effectLst/>
                          <a:latin typeface="Times New Roman" panose="02020603050405020304" pitchFamily="18" charset="0"/>
                          <a:ea typeface="Times New Roman" panose="02020603050405020304" pitchFamily="18" charset="0"/>
                        </a:rPr>
                        <a:t>₺</a:t>
                      </a:r>
                      <a:endParaRPr lang="tr-TR" sz="1100">
                        <a:effectLst/>
                        <a:latin typeface="Times New Roman" panose="02020603050405020304" pitchFamily="18" charset="0"/>
                        <a:ea typeface="Times New Roman" panose="02020603050405020304" pitchFamily="18" charset="0"/>
                      </a:endParaRPr>
                    </a:p>
                  </a:txBody>
                  <a:tcPr marL="59696" marR="35588" marT="4305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07000"/>
                        </a:lnSpc>
                      </a:pPr>
                      <a:r>
                        <a:rPr lang="en-GB" sz="900">
                          <a:effectLst/>
                          <a:latin typeface="Times New Roman" panose="02020603050405020304" pitchFamily="18" charset="0"/>
                          <a:ea typeface="Times New Roman" panose="02020603050405020304" pitchFamily="18" charset="0"/>
                        </a:rPr>
                        <a:t>-</a:t>
                      </a:r>
                      <a:endParaRPr lang="tr-TR" sz="1100">
                        <a:effectLst/>
                        <a:latin typeface="Times New Roman" panose="02020603050405020304" pitchFamily="18" charset="0"/>
                        <a:ea typeface="Times New Roman" panose="02020603050405020304" pitchFamily="18" charset="0"/>
                      </a:endParaRPr>
                    </a:p>
                  </a:txBody>
                  <a:tcPr marL="59696" marR="35588" marT="4305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gridSpan="2">
                  <a:txBody>
                    <a:bodyPr/>
                    <a:lstStyle/>
                    <a:p>
                      <a:r>
                        <a:rPr lang="en-GB" sz="900" dirty="0">
                          <a:effectLst/>
                          <a:latin typeface="Times New Roman" panose="02020603050405020304" pitchFamily="18" charset="0"/>
                          <a:ea typeface="Times New Roman" panose="02020603050405020304" pitchFamily="18" charset="0"/>
                        </a:rPr>
                        <a:t>500.000,00 </a:t>
                      </a:r>
                      <a:r>
                        <a:rPr lang="tr-TR" sz="900" dirty="0">
                          <a:effectLst/>
                          <a:latin typeface="Times New Roman" panose="02020603050405020304" pitchFamily="18" charset="0"/>
                          <a:ea typeface="Times New Roman" panose="02020603050405020304" pitchFamily="18" charset="0"/>
                        </a:rPr>
                        <a:t>₺</a:t>
                      </a:r>
                      <a:endParaRPr lang="tr-TR" dirty="0"/>
                    </a:p>
                  </a:txBody>
                  <a:tcPr marL="59696" marR="35588" marT="4305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tr-TR"/>
                    </a:p>
                  </a:txBody>
                  <a:tcPr/>
                </a:tc>
                <a:tc>
                  <a:txBody>
                    <a:bodyPr/>
                    <a:lstStyle/>
                    <a:p>
                      <a:pPr algn="ctr">
                        <a:lnSpc>
                          <a:spcPct val="107000"/>
                        </a:lnSpc>
                      </a:pPr>
                      <a:r>
                        <a:rPr lang="en-GB" sz="900">
                          <a:effectLst/>
                          <a:latin typeface="Times New Roman" panose="02020603050405020304" pitchFamily="18" charset="0"/>
                          <a:ea typeface="Times New Roman" panose="02020603050405020304" pitchFamily="18" charset="0"/>
                        </a:rPr>
                        <a:t>-</a:t>
                      </a:r>
                      <a:endParaRPr lang="tr-TR" sz="1100">
                        <a:effectLst/>
                        <a:latin typeface="Times New Roman" panose="02020603050405020304" pitchFamily="18" charset="0"/>
                        <a:ea typeface="Times New Roman" panose="02020603050405020304" pitchFamily="18" charset="0"/>
                      </a:endParaRPr>
                    </a:p>
                  </a:txBody>
                  <a:tcPr marL="59696" marR="35588" marT="4305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07000"/>
                        </a:lnSpc>
                      </a:pPr>
                      <a:r>
                        <a:rPr lang="en-GB" sz="900">
                          <a:effectLst/>
                          <a:latin typeface="Times New Roman" panose="02020603050405020304" pitchFamily="18" charset="0"/>
                          <a:ea typeface="Times New Roman" panose="02020603050405020304" pitchFamily="18" charset="0"/>
                        </a:rPr>
                        <a:t>1.000,00 </a:t>
                      </a:r>
                      <a:r>
                        <a:rPr lang="tr-TR" sz="900">
                          <a:effectLst/>
                          <a:latin typeface="Times New Roman" panose="02020603050405020304" pitchFamily="18" charset="0"/>
                          <a:ea typeface="Times New Roman" panose="02020603050405020304" pitchFamily="18" charset="0"/>
                        </a:rPr>
                        <a:t>₺ </a:t>
                      </a:r>
                      <a:endParaRPr lang="tr-TR" sz="1100">
                        <a:effectLst/>
                        <a:latin typeface="Times New Roman" panose="02020603050405020304" pitchFamily="18" charset="0"/>
                        <a:ea typeface="Times New Roman" panose="02020603050405020304" pitchFamily="18" charset="0"/>
                      </a:endParaRPr>
                    </a:p>
                  </a:txBody>
                  <a:tcPr marL="59696" marR="35588" marT="4305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07000"/>
                        </a:lnSpc>
                      </a:pPr>
                      <a:r>
                        <a:rPr lang="en-GB" sz="900">
                          <a:effectLst/>
                          <a:latin typeface="Times New Roman" panose="02020603050405020304" pitchFamily="18" charset="0"/>
                          <a:ea typeface="Times New Roman" panose="02020603050405020304" pitchFamily="18" charset="0"/>
                        </a:rPr>
                        <a:t>-</a:t>
                      </a:r>
                      <a:endParaRPr lang="tr-TR" sz="1100">
                        <a:effectLst/>
                        <a:latin typeface="Times New Roman" panose="02020603050405020304" pitchFamily="18" charset="0"/>
                        <a:ea typeface="Times New Roman" panose="02020603050405020304" pitchFamily="18" charset="0"/>
                      </a:endParaRPr>
                    </a:p>
                  </a:txBody>
                  <a:tcPr marL="59696" marR="35588" marT="4305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07000"/>
                        </a:lnSpc>
                      </a:pPr>
                      <a:r>
                        <a:rPr lang="en-GB" sz="900">
                          <a:effectLst/>
                          <a:latin typeface="Times New Roman" panose="02020603050405020304" pitchFamily="18" charset="0"/>
                          <a:ea typeface="Times New Roman" panose="02020603050405020304" pitchFamily="18" charset="0"/>
                        </a:rPr>
                        <a:t>0,00</a:t>
                      </a:r>
                      <a:endParaRPr lang="tr-TR" sz="1100">
                        <a:effectLst/>
                        <a:latin typeface="Times New Roman" panose="02020603050405020304" pitchFamily="18" charset="0"/>
                        <a:ea typeface="Times New Roman" panose="02020603050405020304" pitchFamily="18" charset="0"/>
                      </a:endParaRPr>
                    </a:p>
                  </a:txBody>
                  <a:tcPr marL="59696" marR="35588" marT="4305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a:lnSpc>
                          <a:spcPct val="107000"/>
                        </a:lnSpc>
                      </a:pPr>
                      <a:r>
                        <a:rPr lang="en-GB" sz="900" dirty="0">
                          <a:effectLst/>
                          <a:latin typeface="Times New Roman" panose="02020603050405020304" pitchFamily="18" charset="0"/>
                          <a:ea typeface="Times New Roman" panose="02020603050405020304" pitchFamily="18" charset="0"/>
                        </a:rPr>
                        <a:t>-</a:t>
                      </a:r>
                      <a:endParaRPr lang="tr-TR" sz="1100" dirty="0">
                        <a:effectLst/>
                        <a:latin typeface="Times New Roman" panose="02020603050405020304" pitchFamily="18" charset="0"/>
                        <a:ea typeface="Times New Roman" panose="02020603050405020304" pitchFamily="18" charset="0"/>
                      </a:endParaRPr>
                    </a:p>
                  </a:txBody>
                  <a:tcPr marL="59696" marR="35588" marT="4305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494991495"/>
                  </a:ext>
                </a:extLst>
              </a:tr>
              <a:tr h="769199">
                <a:tc gridSpan="11">
                  <a:txBody>
                    <a:bodyPr/>
                    <a:lstStyle/>
                    <a:p>
                      <a:pPr marR="36195" algn="just">
                        <a:lnSpc>
                          <a:spcPct val="115000"/>
                        </a:lnSpc>
                      </a:pPr>
                      <a:r>
                        <a:rPr lang="en-GB" sz="1100" b="1" i="1" u="sng" dirty="0" err="1">
                          <a:effectLst/>
                          <a:latin typeface="Times New Roman" panose="02020603050405020304" pitchFamily="18" charset="0"/>
                          <a:ea typeface="Times New Roman" panose="02020603050405020304" pitchFamily="18" charset="0"/>
                        </a:rPr>
                        <a:t>Açıklama</a:t>
                      </a:r>
                      <a:r>
                        <a:rPr lang="en-GB" sz="1100" b="1" i="1" u="sng" dirty="0">
                          <a:effectLst/>
                          <a:latin typeface="Times New Roman" panose="02020603050405020304" pitchFamily="18" charset="0"/>
                          <a:ea typeface="Times New Roman" panose="02020603050405020304" pitchFamily="18" charset="0"/>
                        </a:rPr>
                        <a:t>:</a:t>
                      </a:r>
                      <a:r>
                        <a:rPr lang="en-GB" sz="1100" dirty="0">
                          <a:effectLst/>
                          <a:latin typeface="Times New Roman" panose="02020603050405020304" pitchFamily="18" charset="0"/>
                          <a:ea typeface="Times New Roman" panose="02020603050405020304" pitchFamily="18" charset="0"/>
                        </a:rPr>
                        <a:t> 2022 </a:t>
                      </a:r>
                      <a:r>
                        <a:rPr lang="en-GB" sz="1100" dirty="0" err="1">
                          <a:effectLst/>
                          <a:latin typeface="Times New Roman" panose="02020603050405020304" pitchFamily="18" charset="0"/>
                          <a:ea typeface="Times New Roman" panose="02020603050405020304" pitchFamily="18" charset="0"/>
                        </a:rPr>
                        <a:t>yılı</a:t>
                      </a:r>
                      <a:r>
                        <a:rPr lang="en-GB" sz="1100" dirty="0">
                          <a:effectLst/>
                          <a:latin typeface="Times New Roman" panose="02020603050405020304" pitchFamily="18" charset="0"/>
                          <a:ea typeface="Times New Roman" panose="02020603050405020304" pitchFamily="18" charset="0"/>
                        </a:rPr>
                        <a:t> </a:t>
                      </a:r>
                      <a:r>
                        <a:rPr lang="en-GB" sz="1100" dirty="0" err="1">
                          <a:effectLst/>
                          <a:latin typeface="Times New Roman" panose="02020603050405020304" pitchFamily="18" charset="0"/>
                          <a:ea typeface="Times New Roman" panose="02020603050405020304" pitchFamily="18" charset="0"/>
                        </a:rPr>
                        <a:t>yatırım</a:t>
                      </a:r>
                      <a:r>
                        <a:rPr lang="en-GB" sz="1100" dirty="0">
                          <a:effectLst/>
                          <a:latin typeface="Times New Roman" panose="02020603050405020304" pitchFamily="18" charset="0"/>
                          <a:ea typeface="Times New Roman" panose="02020603050405020304" pitchFamily="18" charset="0"/>
                        </a:rPr>
                        <a:t> </a:t>
                      </a:r>
                      <a:r>
                        <a:rPr lang="en-GB" sz="1100" dirty="0" err="1">
                          <a:effectLst/>
                          <a:latin typeface="Times New Roman" panose="02020603050405020304" pitchFamily="18" charset="0"/>
                          <a:ea typeface="Times New Roman" panose="02020603050405020304" pitchFamily="18" charset="0"/>
                        </a:rPr>
                        <a:t>programında</a:t>
                      </a:r>
                      <a:r>
                        <a:rPr lang="en-GB" sz="1100" dirty="0">
                          <a:effectLst/>
                          <a:latin typeface="Times New Roman" panose="02020603050405020304" pitchFamily="18" charset="0"/>
                          <a:ea typeface="Times New Roman" panose="02020603050405020304" pitchFamily="18" charset="0"/>
                        </a:rPr>
                        <a:t> </a:t>
                      </a:r>
                      <a:r>
                        <a:rPr lang="en-GB" sz="1100" dirty="0" err="1">
                          <a:effectLst/>
                          <a:latin typeface="Times New Roman" panose="02020603050405020304" pitchFamily="18" charset="0"/>
                          <a:ea typeface="Times New Roman" panose="02020603050405020304" pitchFamily="18" charset="0"/>
                        </a:rPr>
                        <a:t>bulunan</a:t>
                      </a:r>
                      <a:r>
                        <a:rPr lang="en-GB" sz="1100" dirty="0">
                          <a:effectLst/>
                          <a:latin typeface="Times New Roman" panose="02020603050405020304" pitchFamily="18" charset="0"/>
                          <a:ea typeface="Times New Roman" panose="02020603050405020304" pitchFamily="18" charset="0"/>
                        </a:rPr>
                        <a:t> </a:t>
                      </a:r>
                      <a:r>
                        <a:rPr lang="en-GB" sz="1100" dirty="0" err="1">
                          <a:effectLst/>
                          <a:latin typeface="Times New Roman" panose="02020603050405020304" pitchFamily="18" charset="0"/>
                          <a:ea typeface="Times New Roman" panose="02020603050405020304" pitchFamily="18" charset="0"/>
                        </a:rPr>
                        <a:t>Açık</a:t>
                      </a:r>
                      <a:r>
                        <a:rPr lang="en-GB" sz="1100" dirty="0">
                          <a:effectLst/>
                          <a:latin typeface="Times New Roman" panose="02020603050405020304" pitchFamily="18" charset="0"/>
                          <a:ea typeface="Times New Roman" panose="02020603050405020304" pitchFamily="18" charset="0"/>
                        </a:rPr>
                        <a:t> </a:t>
                      </a:r>
                      <a:r>
                        <a:rPr lang="en-GB" sz="1100" dirty="0" err="1">
                          <a:effectLst/>
                          <a:latin typeface="Times New Roman" panose="02020603050405020304" pitchFamily="18" charset="0"/>
                          <a:ea typeface="Times New Roman" panose="02020603050405020304" pitchFamily="18" charset="0"/>
                        </a:rPr>
                        <a:t>ve</a:t>
                      </a:r>
                      <a:r>
                        <a:rPr lang="en-GB" sz="1100" dirty="0">
                          <a:effectLst/>
                          <a:latin typeface="Times New Roman" panose="02020603050405020304" pitchFamily="18" charset="0"/>
                          <a:ea typeface="Times New Roman" panose="02020603050405020304" pitchFamily="18" charset="0"/>
                        </a:rPr>
                        <a:t> </a:t>
                      </a:r>
                      <a:r>
                        <a:rPr lang="en-GB" sz="1100" dirty="0" err="1">
                          <a:effectLst/>
                          <a:latin typeface="Times New Roman" panose="02020603050405020304" pitchFamily="18" charset="0"/>
                          <a:ea typeface="Times New Roman" panose="02020603050405020304" pitchFamily="18" charset="0"/>
                        </a:rPr>
                        <a:t>Kapalı</a:t>
                      </a:r>
                      <a:r>
                        <a:rPr lang="en-GB" sz="1100" dirty="0">
                          <a:effectLst/>
                          <a:latin typeface="Times New Roman" panose="02020603050405020304" pitchFamily="18" charset="0"/>
                          <a:ea typeface="Times New Roman" panose="02020603050405020304" pitchFamily="18" charset="0"/>
                        </a:rPr>
                        <a:t> </a:t>
                      </a:r>
                      <a:r>
                        <a:rPr lang="en-GB" sz="1100" dirty="0" err="1">
                          <a:effectLst/>
                          <a:latin typeface="Times New Roman" panose="02020603050405020304" pitchFamily="18" charset="0"/>
                          <a:ea typeface="Times New Roman" panose="02020603050405020304" pitchFamily="18" charset="0"/>
                        </a:rPr>
                        <a:t>Spor</a:t>
                      </a:r>
                      <a:r>
                        <a:rPr lang="en-GB" sz="1100" dirty="0">
                          <a:effectLst/>
                          <a:latin typeface="Times New Roman" panose="02020603050405020304" pitchFamily="18" charset="0"/>
                          <a:ea typeface="Times New Roman" panose="02020603050405020304" pitchFamily="18" charset="0"/>
                        </a:rPr>
                        <a:t> </a:t>
                      </a:r>
                      <a:r>
                        <a:rPr lang="en-GB" sz="1100" dirty="0" err="1">
                          <a:effectLst/>
                          <a:latin typeface="Times New Roman" panose="02020603050405020304" pitchFamily="18" charset="0"/>
                          <a:ea typeface="Times New Roman" panose="02020603050405020304" pitchFamily="18" charset="0"/>
                        </a:rPr>
                        <a:t>Tesisleri</a:t>
                      </a:r>
                      <a:r>
                        <a:rPr lang="en-GB" sz="1100" dirty="0">
                          <a:effectLst/>
                          <a:latin typeface="Times New Roman" panose="02020603050405020304" pitchFamily="18" charset="0"/>
                          <a:ea typeface="Times New Roman" panose="02020603050405020304" pitchFamily="18" charset="0"/>
                        </a:rPr>
                        <a:t> </a:t>
                      </a:r>
                      <a:r>
                        <a:rPr lang="en-GB" sz="1100" dirty="0" err="1">
                          <a:effectLst/>
                          <a:latin typeface="Times New Roman" panose="02020603050405020304" pitchFamily="18" charset="0"/>
                          <a:ea typeface="Times New Roman" panose="02020603050405020304" pitchFamily="18" charset="0"/>
                        </a:rPr>
                        <a:t>Projesinin</a:t>
                      </a:r>
                      <a:r>
                        <a:rPr lang="en-GB" sz="1100" dirty="0">
                          <a:effectLst/>
                          <a:latin typeface="Times New Roman" panose="02020603050405020304" pitchFamily="18" charset="0"/>
                          <a:ea typeface="Times New Roman" panose="02020603050405020304" pitchFamily="18" charset="0"/>
                        </a:rPr>
                        <a:t> </a:t>
                      </a:r>
                      <a:r>
                        <a:rPr lang="en-GB" sz="1100" dirty="0" err="1">
                          <a:effectLst/>
                          <a:latin typeface="Times New Roman" panose="02020603050405020304" pitchFamily="18" charset="0"/>
                          <a:ea typeface="Times New Roman" panose="02020603050405020304" pitchFamily="18" charset="0"/>
                        </a:rPr>
                        <a:t>ödeneği</a:t>
                      </a:r>
                      <a:r>
                        <a:rPr lang="en-GB" sz="1100" dirty="0">
                          <a:effectLst/>
                          <a:latin typeface="Times New Roman" panose="02020603050405020304" pitchFamily="18" charset="0"/>
                          <a:ea typeface="Times New Roman" panose="02020603050405020304" pitchFamily="18" charset="0"/>
                        </a:rPr>
                        <a:t> </a:t>
                      </a:r>
                      <a:r>
                        <a:rPr lang="en-GB" sz="1100" dirty="0" err="1">
                          <a:effectLst/>
                          <a:latin typeface="Times New Roman" panose="02020603050405020304" pitchFamily="18" charset="0"/>
                          <a:ea typeface="Times New Roman" panose="02020603050405020304" pitchFamily="18" charset="0"/>
                        </a:rPr>
                        <a:t>olan</a:t>
                      </a:r>
                      <a:r>
                        <a:rPr lang="en-GB" sz="1100" dirty="0">
                          <a:effectLst/>
                          <a:latin typeface="Times New Roman" panose="02020603050405020304" pitchFamily="18" charset="0"/>
                          <a:ea typeface="Times New Roman" panose="02020603050405020304" pitchFamily="18" charset="0"/>
                        </a:rPr>
                        <a:t> 500.000,00 </a:t>
                      </a:r>
                      <a:r>
                        <a:rPr lang="en-GB" sz="1100" dirty="0" err="1">
                          <a:effectLst/>
                          <a:latin typeface="Times New Roman" panose="02020603050405020304" pitchFamily="18" charset="0"/>
                          <a:ea typeface="Times New Roman" panose="02020603050405020304" pitchFamily="18" charset="0"/>
                        </a:rPr>
                        <a:t>TL’nin</a:t>
                      </a:r>
                      <a:r>
                        <a:rPr lang="en-GB" sz="1100" dirty="0">
                          <a:effectLst/>
                          <a:latin typeface="Times New Roman" panose="02020603050405020304" pitchFamily="18" charset="0"/>
                          <a:ea typeface="Times New Roman" panose="02020603050405020304" pitchFamily="18" charset="0"/>
                        </a:rPr>
                        <a:t> 499.000,00 TL </a:t>
                      </a:r>
                      <a:r>
                        <a:rPr lang="en-GB" sz="1100" dirty="0" err="1">
                          <a:effectLst/>
                          <a:latin typeface="Times New Roman" panose="02020603050405020304" pitchFamily="18" charset="0"/>
                          <a:ea typeface="Times New Roman" panose="02020603050405020304" pitchFamily="18" charset="0"/>
                        </a:rPr>
                        <a:t>Eğitim</a:t>
                      </a:r>
                      <a:r>
                        <a:rPr lang="en-GB" sz="1100" dirty="0">
                          <a:effectLst/>
                          <a:latin typeface="Times New Roman" panose="02020603050405020304" pitchFamily="18" charset="0"/>
                          <a:ea typeface="Times New Roman" panose="02020603050405020304" pitchFamily="18" charset="0"/>
                        </a:rPr>
                        <a:t> </a:t>
                      </a:r>
                      <a:r>
                        <a:rPr lang="en-GB" sz="1100" dirty="0" err="1">
                          <a:effectLst/>
                          <a:latin typeface="Times New Roman" panose="02020603050405020304" pitchFamily="18" charset="0"/>
                          <a:ea typeface="Times New Roman" panose="02020603050405020304" pitchFamily="18" charset="0"/>
                        </a:rPr>
                        <a:t>Sektörü</a:t>
                      </a:r>
                      <a:r>
                        <a:rPr lang="en-GB" sz="1100" dirty="0">
                          <a:effectLst/>
                          <a:latin typeface="Times New Roman" panose="02020603050405020304" pitchFamily="18" charset="0"/>
                          <a:ea typeface="Times New Roman" panose="02020603050405020304" pitchFamily="18" charset="0"/>
                        </a:rPr>
                        <a:t> </a:t>
                      </a:r>
                      <a:r>
                        <a:rPr lang="en-GB" sz="1100" dirty="0" err="1">
                          <a:effectLst/>
                          <a:latin typeface="Times New Roman" panose="02020603050405020304" pitchFamily="18" charset="0"/>
                          <a:ea typeface="Times New Roman" panose="02020603050405020304" pitchFamily="18" charset="0"/>
                        </a:rPr>
                        <a:t>Muhtelif</a:t>
                      </a:r>
                      <a:r>
                        <a:rPr lang="en-GB" sz="1100" dirty="0">
                          <a:effectLst/>
                          <a:latin typeface="Times New Roman" panose="02020603050405020304" pitchFamily="18" charset="0"/>
                          <a:ea typeface="Times New Roman" panose="02020603050405020304" pitchFamily="18" charset="0"/>
                        </a:rPr>
                        <a:t> </a:t>
                      </a:r>
                      <a:r>
                        <a:rPr lang="en-GB" sz="1100" dirty="0" err="1">
                          <a:effectLst/>
                          <a:latin typeface="Times New Roman" panose="02020603050405020304" pitchFamily="18" charset="0"/>
                          <a:ea typeface="Times New Roman" panose="02020603050405020304" pitchFamily="18" charset="0"/>
                        </a:rPr>
                        <a:t>İşler</a:t>
                      </a:r>
                      <a:r>
                        <a:rPr lang="en-GB" sz="1100" dirty="0">
                          <a:effectLst/>
                          <a:latin typeface="Times New Roman" panose="02020603050405020304" pitchFamily="18" charset="0"/>
                          <a:ea typeface="Times New Roman" panose="02020603050405020304" pitchFamily="18" charset="0"/>
                        </a:rPr>
                        <a:t> </a:t>
                      </a:r>
                      <a:r>
                        <a:rPr lang="en-GB" sz="1100" dirty="0" err="1">
                          <a:effectLst/>
                          <a:latin typeface="Times New Roman" panose="02020603050405020304" pitchFamily="18" charset="0"/>
                          <a:ea typeface="Times New Roman" panose="02020603050405020304" pitchFamily="18" charset="0"/>
                        </a:rPr>
                        <a:t>Projesine</a:t>
                      </a:r>
                      <a:r>
                        <a:rPr lang="en-GB" sz="1100" dirty="0">
                          <a:effectLst/>
                          <a:latin typeface="Times New Roman" panose="02020603050405020304" pitchFamily="18" charset="0"/>
                          <a:ea typeface="Times New Roman" panose="02020603050405020304" pitchFamily="18" charset="0"/>
                        </a:rPr>
                        <a:t> </a:t>
                      </a:r>
                      <a:r>
                        <a:rPr lang="en-GB" sz="1100" dirty="0" err="1">
                          <a:effectLst/>
                          <a:latin typeface="Times New Roman" panose="02020603050405020304" pitchFamily="18" charset="0"/>
                          <a:ea typeface="Times New Roman" panose="02020603050405020304" pitchFamily="18" charset="0"/>
                        </a:rPr>
                        <a:t>aktarılmıştır</a:t>
                      </a:r>
                      <a:r>
                        <a:rPr lang="en-GB" sz="1100" dirty="0">
                          <a:effectLst/>
                          <a:latin typeface="Times New Roman" panose="02020603050405020304" pitchFamily="18" charset="0"/>
                          <a:ea typeface="Times New Roman" panose="02020603050405020304" pitchFamily="18" charset="0"/>
                        </a:rPr>
                        <a:t>. </a:t>
                      </a:r>
                      <a:endParaRPr lang="tr-TR" sz="1100" dirty="0">
                        <a:effectLst/>
                        <a:latin typeface="Times New Roman" panose="02020603050405020304" pitchFamily="18" charset="0"/>
                        <a:ea typeface="Times New Roman" panose="02020603050405020304" pitchFamily="18" charset="0"/>
                      </a:endParaRPr>
                    </a:p>
                    <a:p>
                      <a:pPr marL="270510" marR="36195">
                        <a:spcAft>
                          <a:spcPts val="0"/>
                        </a:spcAft>
                      </a:pPr>
                      <a:r>
                        <a:rPr lang="en-GB" sz="900" dirty="0">
                          <a:effectLst/>
                          <a:latin typeface="Times New Roman" panose="02020603050405020304" pitchFamily="18" charset="0"/>
                          <a:ea typeface="Times New Roman" panose="02020603050405020304" pitchFamily="18" charset="0"/>
                        </a:rPr>
                        <a:t> </a:t>
                      </a:r>
                      <a:endParaRPr lang="tr-TR" sz="1100" dirty="0">
                        <a:effectLst/>
                        <a:latin typeface="Times New Roman" panose="02020603050405020304" pitchFamily="18" charset="0"/>
                        <a:ea typeface="Times New Roman" panose="02020603050405020304" pitchFamily="18" charset="0"/>
                      </a:endParaRPr>
                    </a:p>
                  </a:txBody>
                  <a:tcPr marL="59696" marR="35588" marT="43050"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lnL w="12700" cap="flat" cmpd="sng" algn="ctr">
                      <a:solidFill>
                        <a:srgbClr val="4BACC6"/>
                      </a:solidFill>
                      <a:prstDash val="solid"/>
                      <a:round/>
                      <a:headEnd type="none" w="med" len="med"/>
                      <a:tailEnd type="none" w="med" len="med"/>
                    </a:lnL>
                    <a:lnT w="12700" cap="flat" cmpd="sng" algn="ctr">
                      <a:solidFill>
                        <a:srgbClr val="4BACC6"/>
                      </a:solidFill>
                      <a:prstDash val="solid"/>
                      <a:round/>
                      <a:headEnd type="none" w="med" len="med"/>
                      <a:tailEnd type="none" w="med" len="med"/>
                    </a:lnT>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627315356"/>
                  </a:ext>
                </a:extLst>
              </a:tr>
            </a:tbl>
          </a:graphicData>
        </a:graphic>
      </p:graphicFrame>
      <p:graphicFrame>
        <p:nvGraphicFramePr>
          <p:cNvPr id="12" name="Tablo 11">
            <a:extLst>
              <a:ext uri="{FF2B5EF4-FFF2-40B4-BE49-F238E27FC236}">
                <a16:creationId xmlns:a16="http://schemas.microsoft.com/office/drawing/2014/main" id="{54292A78-FA22-45A0-9A8D-793A8BDDE977}"/>
              </a:ext>
            </a:extLst>
          </p:cNvPr>
          <p:cNvGraphicFramePr>
            <a:graphicFrameLocks noGrp="1"/>
          </p:cNvGraphicFramePr>
          <p:nvPr>
            <p:extLst>
              <p:ext uri="{D42A27DB-BD31-4B8C-83A1-F6EECF244321}">
                <p14:modId xmlns:p14="http://schemas.microsoft.com/office/powerpoint/2010/main" val="306410737"/>
              </p:ext>
            </p:extLst>
          </p:nvPr>
        </p:nvGraphicFramePr>
        <p:xfrm>
          <a:off x="5692784" y="4333164"/>
          <a:ext cx="6167120" cy="2047164"/>
        </p:xfrm>
        <a:graphic>
          <a:graphicData uri="http://schemas.openxmlformats.org/drawingml/2006/table">
            <a:tbl>
              <a:tblPr firstRow="1" firstCol="1" bandRow="1">
                <a:tableStyleId>{BDBED569-4797-4DF1-A0F4-6AAB3CD982D8}</a:tableStyleId>
              </a:tblPr>
              <a:tblGrid>
                <a:gridCol w="4404360">
                  <a:extLst>
                    <a:ext uri="{9D8B030D-6E8A-4147-A177-3AD203B41FA5}">
                      <a16:colId xmlns:a16="http://schemas.microsoft.com/office/drawing/2014/main" val="1901009879"/>
                    </a:ext>
                  </a:extLst>
                </a:gridCol>
                <a:gridCol w="1762760">
                  <a:extLst>
                    <a:ext uri="{9D8B030D-6E8A-4147-A177-3AD203B41FA5}">
                      <a16:colId xmlns:a16="http://schemas.microsoft.com/office/drawing/2014/main" val="772280862"/>
                    </a:ext>
                  </a:extLst>
                </a:gridCol>
              </a:tblGrid>
              <a:tr h="817026">
                <a:tc gridSpan="2">
                  <a:txBody>
                    <a:bodyPr/>
                    <a:lstStyle/>
                    <a:p>
                      <a:pPr algn="ctr"/>
                      <a:r>
                        <a:rPr lang="tr-TR" sz="1200" b="0" dirty="0">
                          <a:effectLst/>
                        </a:rPr>
                        <a:t>06. </a:t>
                      </a:r>
                      <a:r>
                        <a:rPr lang="tr-TR" sz="1200" b="0" dirty="0">
                          <a:solidFill>
                            <a:srgbClr val="000000"/>
                          </a:solidFill>
                          <a:effectLst/>
                        </a:rPr>
                        <a:t>SERMAYE GİDERLERİ</a:t>
                      </a:r>
                      <a:endParaRPr lang="tr-TR" sz="1200" b="0" dirty="0">
                        <a:effectLst/>
                      </a:endParaRPr>
                    </a:p>
                    <a:p>
                      <a:pPr algn="ctr"/>
                      <a:r>
                        <a:rPr lang="tr-TR" sz="1200" b="0" dirty="0">
                          <a:solidFill>
                            <a:srgbClr val="000000"/>
                          </a:solidFill>
                          <a:effectLst/>
                        </a:rPr>
                        <a:t>06.5 GAYRİMENKUL SERMAYE ÜRETİM GİDERLERİ</a:t>
                      </a:r>
                      <a:br>
                        <a:rPr lang="tr-TR" sz="1200" b="0" dirty="0">
                          <a:solidFill>
                            <a:srgbClr val="000000"/>
                          </a:solidFill>
                          <a:effectLst/>
                        </a:rPr>
                      </a:br>
                      <a:r>
                        <a:rPr lang="tr-TR" sz="1200" b="0" dirty="0">
                          <a:solidFill>
                            <a:srgbClr val="000000"/>
                          </a:solidFill>
                          <a:effectLst/>
                        </a:rPr>
                        <a:t> (Yükseköğretim Kurumları Açık ve Kapalı Spor Tesisleri)</a:t>
                      </a:r>
                      <a:endParaRPr lang="tr-TR" sz="1200" b="0" dirty="0">
                        <a:effectLst/>
                        <a:latin typeface="Times New Roman" panose="02020603050405020304" pitchFamily="18" charset="0"/>
                        <a:ea typeface="Times New Roman" panose="02020603050405020304" pitchFamily="18" charset="0"/>
                      </a:endParaRPr>
                    </a:p>
                  </a:txBody>
                  <a:tcPr marL="44450" marR="44450" marT="0" marB="0">
                    <a:solidFill>
                      <a:srgbClr val="4BACC6"/>
                    </a:solidFill>
                  </a:tcPr>
                </a:tc>
                <a:tc hMerge="1">
                  <a:txBody>
                    <a:bodyPr/>
                    <a:lstStyle/>
                    <a:p>
                      <a:endParaRPr lang="tr-TR"/>
                    </a:p>
                  </a:txBody>
                  <a:tcPr/>
                </a:tc>
                <a:extLst>
                  <a:ext uri="{0D108BD9-81ED-4DB2-BD59-A6C34878D82A}">
                    <a16:rowId xmlns:a16="http://schemas.microsoft.com/office/drawing/2014/main" val="1188648261"/>
                  </a:ext>
                </a:extLst>
              </a:tr>
              <a:tr h="357083">
                <a:tc>
                  <a:txBody>
                    <a:bodyPr/>
                    <a:lstStyle/>
                    <a:p>
                      <a:pPr algn="ctr"/>
                      <a:r>
                        <a:rPr lang="tr-TR" sz="1200" b="1" dirty="0">
                          <a:solidFill>
                            <a:srgbClr val="000000"/>
                          </a:solidFill>
                          <a:effectLst/>
                        </a:rPr>
                        <a:t>HARCAMALAR</a:t>
                      </a:r>
                      <a:endParaRPr lang="tr-TR" sz="1200" b="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tr-TR" sz="1200" b="1" dirty="0">
                          <a:solidFill>
                            <a:srgbClr val="000000"/>
                          </a:solidFill>
                          <a:effectLst/>
                        </a:rPr>
                        <a:t>HARCAMA MİKTARI</a:t>
                      </a:r>
                      <a:endParaRPr lang="tr-TR" sz="1200" b="1"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936026988"/>
                  </a:ext>
                </a:extLst>
              </a:tr>
              <a:tr h="422311">
                <a:tc>
                  <a:txBody>
                    <a:bodyPr/>
                    <a:lstStyle/>
                    <a:p>
                      <a:r>
                        <a:rPr lang="en-GB" sz="1200" b="0">
                          <a:effectLst/>
                        </a:rPr>
                        <a:t>Eğitim Sektörü Muhtelif İşler Projesine aktarılmıştır.</a:t>
                      </a:r>
                      <a:endParaRPr lang="tr-TR" sz="1200" b="0">
                        <a:effectLst/>
                        <a:latin typeface="Times New Roman" panose="02020603050405020304" pitchFamily="18" charset="0"/>
                        <a:ea typeface="Times New Roman" panose="02020603050405020304" pitchFamily="18" charset="0"/>
                      </a:endParaRPr>
                    </a:p>
                  </a:txBody>
                  <a:tcPr marL="44450" marR="44450" marT="0" marB="0"/>
                </a:tc>
                <a:tc>
                  <a:txBody>
                    <a:bodyPr/>
                    <a:lstStyle/>
                    <a:p>
                      <a:pPr algn="ctr"/>
                      <a:r>
                        <a:rPr lang="tr-TR" sz="1200" b="0">
                          <a:effectLst/>
                        </a:rPr>
                        <a:t>0,00 ₺</a:t>
                      </a:r>
                      <a:endParaRPr lang="tr-TR" sz="1200" b="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2045764785"/>
                  </a:ext>
                </a:extLst>
              </a:tr>
              <a:tr h="450744">
                <a:tc>
                  <a:txBody>
                    <a:bodyPr/>
                    <a:lstStyle/>
                    <a:p>
                      <a:pPr algn="ctr"/>
                      <a:r>
                        <a:rPr lang="tr-TR" sz="1200" b="1" dirty="0">
                          <a:solidFill>
                            <a:srgbClr val="000000"/>
                          </a:solidFill>
                          <a:effectLst/>
                        </a:rPr>
                        <a:t>06.7 TOPLAM</a:t>
                      </a:r>
                      <a:endParaRPr lang="tr-TR" sz="1200" b="1" dirty="0">
                        <a:effectLst/>
                        <a:latin typeface="Times New Roman" panose="02020603050405020304" pitchFamily="18" charset="0"/>
                        <a:ea typeface="Times New Roman" panose="02020603050405020304" pitchFamily="18" charset="0"/>
                      </a:endParaRPr>
                    </a:p>
                  </a:txBody>
                  <a:tcPr marL="44450" marR="44450" marT="0" marB="0" anchor="ctr"/>
                </a:tc>
                <a:tc>
                  <a:txBody>
                    <a:bodyPr/>
                    <a:lstStyle/>
                    <a:p>
                      <a:pPr algn="ctr"/>
                      <a:r>
                        <a:rPr lang="tr-TR" sz="1200" b="1" dirty="0">
                          <a:solidFill>
                            <a:srgbClr val="000000"/>
                          </a:solidFill>
                          <a:effectLst/>
                        </a:rPr>
                        <a:t>0,00 ₺</a:t>
                      </a:r>
                      <a:endParaRPr lang="tr-TR" sz="1200" b="1"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667374538"/>
                  </a:ext>
                </a:extLst>
              </a:tr>
            </a:tbl>
          </a:graphicData>
        </a:graphic>
      </p:graphicFrame>
    </p:spTree>
    <p:extLst>
      <p:ext uri="{BB962C8B-B14F-4D97-AF65-F5344CB8AC3E}">
        <p14:creationId xmlns:p14="http://schemas.microsoft.com/office/powerpoint/2010/main" val="566644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3DA71C-6E81-4759-89DC-E475078B406F}"/>
              </a:ext>
            </a:extLst>
          </p:cNvPr>
          <p:cNvSpPr>
            <a:spLocks noGrp="1"/>
          </p:cNvSpPr>
          <p:nvPr>
            <p:ph type="title"/>
          </p:nvPr>
        </p:nvSpPr>
        <p:spPr>
          <a:xfrm>
            <a:off x="1390650" y="279400"/>
            <a:ext cx="9601200" cy="711200"/>
          </a:xfrm>
        </p:spPr>
        <p:txBody>
          <a:bodyPr>
            <a:normAutofit fontScale="90000"/>
          </a:bodyPr>
          <a:lstStyle/>
          <a:p>
            <a:pPr algn="ctr"/>
            <a:r>
              <a:rPr lang="en-GB" sz="3600" b="1" i="0" kern="1400">
                <a:effectLst/>
                <a:latin typeface="Cambria" panose="02040503050406030204" pitchFamily="18" charset="0"/>
                <a:ea typeface="Times New Roman" panose="02020603050405020304" pitchFamily="18" charset="0"/>
                <a:cs typeface="Times New Roman" panose="02020603050405020304" pitchFamily="18" charset="0"/>
              </a:rPr>
              <a:t>GENEL BİLGİLER</a:t>
            </a:r>
            <a:br>
              <a:rPr lang="tr-TR" sz="4400" b="1" kern="1400">
                <a:effectLst/>
                <a:latin typeface="Cambria" panose="02040503050406030204" pitchFamily="18" charset="0"/>
                <a:ea typeface="Times New Roman" panose="02020603050405020304" pitchFamily="18" charset="0"/>
                <a:cs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id="{00A3E20C-03DC-4FF2-BD69-AD34FBAF45D9}"/>
              </a:ext>
            </a:extLst>
          </p:cNvPr>
          <p:cNvSpPr>
            <a:spLocks noGrp="1"/>
          </p:cNvSpPr>
          <p:nvPr>
            <p:ph idx="1"/>
          </p:nvPr>
        </p:nvSpPr>
        <p:spPr>
          <a:xfrm>
            <a:off x="1371599" y="891821"/>
            <a:ext cx="9838267" cy="5475111"/>
          </a:xfrm>
        </p:spPr>
        <p:txBody>
          <a:bodyPr>
            <a:normAutofit fontScale="92500" lnSpcReduction="10000"/>
          </a:bodyPr>
          <a:lstStyle/>
          <a:p>
            <a:pPr marL="0" indent="0" algn="just">
              <a:lnSpc>
                <a:spcPct val="150000"/>
              </a:lnSpc>
              <a:buNone/>
            </a:pPr>
            <a:r>
              <a:rPr lang="tr-TR" sz="1800" dirty="0">
                <a:effectLst/>
                <a:latin typeface="Times New Roman" panose="02020603050405020304" pitchFamily="18" charset="0"/>
                <a:ea typeface="Times New Roman" panose="02020603050405020304" pitchFamily="18" charset="0"/>
              </a:rPr>
              <a:t>Bolu Abant İzzet Baysal Üniversitesi üst politikası olarak belirlenen 2019-2023 Stratejik Planında yer alan Misyon ve Vizyon çerçevesinde Yapı İşleri ve Teknik Daire Başkanlığı faaliyetlerini devam ettirmektedir. Üniversitemizin Misyon ve Vizyonu aşağıda belirtilmiştir. </a:t>
            </a:r>
          </a:p>
          <a:p>
            <a:pPr marL="0" indent="0" algn="just">
              <a:lnSpc>
                <a:spcPct val="150000"/>
              </a:lnSpc>
              <a:spcBef>
                <a:spcPts val="1200"/>
              </a:spcBef>
              <a:spcAft>
                <a:spcPts val="300"/>
              </a:spcAft>
              <a:buNone/>
            </a:pPr>
            <a:r>
              <a:rPr lang="en-GB" sz="1800" b="1" i="0" kern="1400" dirty="0">
                <a:effectLst/>
                <a:latin typeface="Cambria" panose="02040503050406030204" pitchFamily="18" charset="0"/>
                <a:ea typeface="Times New Roman" panose="02020603050405020304" pitchFamily="18" charset="0"/>
                <a:cs typeface="Times New Roman" panose="02020603050405020304" pitchFamily="18" charset="0"/>
              </a:rPr>
              <a:t>A. </a:t>
            </a:r>
            <a:r>
              <a:rPr lang="en-GB" sz="1800" b="1" i="0" kern="1400" dirty="0" err="1">
                <a:effectLst/>
                <a:latin typeface="Cambria" panose="02040503050406030204" pitchFamily="18" charset="0"/>
                <a:ea typeface="Times New Roman" panose="02020603050405020304" pitchFamily="18" charset="0"/>
                <a:cs typeface="Times New Roman" panose="02020603050405020304" pitchFamily="18" charset="0"/>
              </a:rPr>
              <a:t>Misyon</a:t>
            </a:r>
            <a:r>
              <a:rPr lang="en-GB" sz="1800" b="1" i="0" kern="1400" dirty="0">
                <a:effectLst/>
                <a:latin typeface="Cambria" panose="02040503050406030204" pitchFamily="18" charset="0"/>
                <a:ea typeface="Times New Roman" panose="02020603050405020304" pitchFamily="18" charset="0"/>
                <a:cs typeface="Times New Roman" panose="02020603050405020304" pitchFamily="18" charset="0"/>
              </a:rPr>
              <a:t> </a:t>
            </a:r>
            <a:r>
              <a:rPr lang="en-GB" sz="1800" b="1" i="0" kern="1400" dirty="0" err="1">
                <a:effectLst/>
                <a:latin typeface="Cambria" panose="02040503050406030204" pitchFamily="18" charset="0"/>
                <a:ea typeface="Times New Roman" panose="02020603050405020304" pitchFamily="18" charset="0"/>
                <a:cs typeface="Times New Roman" panose="02020603050405020304" pitchFamily="18" charset="0"/>
              </a:rPr>
              <a:t>ve</a:t>
            </a:r>
            <a:r>
              <a:rPr lang="en-GB" sz="1800" b="1" i="0" kern="1400" dirty="0">
                <a:effectLst/>
                <a:latin typeface="Cambria" panose="02040503050406030204" pitchFamily="18" charset="0"/>
                <a:ea typeface="Times New Roman" panose="02020603050405020304" pitchFamily="18" charset="0"/>
                <a:cs typeface="Times New Roman" panose="02020603050405020304" pitchFamily="18" charset="0"/>
              </a:rPr>
              <a:t> </a:t>
            </a:r>
            <a:r>
              <a:rPr lang="en-GB" sz="1800" b="1" i="0" kern="1400" dirty="0" err="1">
                <a:effectLst/>
                <a:latin typeface="Cambria" panose="02040503050406030204" pitchFamily="18" charset="0"/>
                <a:ea typeface="Times New Roman" panose="02020603050405020304" pitchFamily="18" charset="0"/>
                <a:cs typeface="Times New Roman" panose="02020603050405020304" pitchFamily="18" charset="0"/>
              </a:rPr>
              <a:t>Vizyon</a:t>
            </a:r>
            <a:endParaRPr lang="tr-TR" sz="1800" b="1" kern="1400" dirty="0">
              <a:effectLst/>
              <a:latin typeface="Cambria" panose="02040503050406030204" pitchFamily="18" charset="0"/>
              <a:ea typeface="Times New Roman" panose="02020603050405020304" pitchFamily="18" charset="0"/>
              <a:cs typeface="Times New Roman" panose="02020603050405020304" pitchFamily="18" charset="0"/>
            </a:endParaRPr>
          </a:p>
          <a:p>
            <a:pPr marL="0" indent="0" algn="just">
              <a:lnSpc>
                <a:spcPct val="150000"/>
              </a:lnSpc>
              <a:spcBef>
                <a:spcPts val="1200"/>
              </a:spcBef>
              <a:spcAft>
                <a:spcPts val="300"/>
              </a:spcAft>
              <a:buNone/>
            </a:pPr>
            <a:r>
              <a:rPr lang="en-GB" sz="1800" b="1" i="0" kern="1400" dirty="0" err="1">
                <a:effectLst/>
                <a:latin typeface="Cambria" panose="02040503050406030204" pitchFamily="18" charset="0"/>
                <a:ea typeface="Times New Roman" panose="02020603050405020304" pitchFamily="18" charset="0"/>
                <a:cs typeface="Times New Roman" panose="02020603050405020304" pitchFamily="18" charset="0"/>
              </a:rPr>
              <a:t>Misyon</a:t>
            </a:r>
            <a:endParaRPr lang="tr-TR" sz="1800" b="1" kern="1400" dirty="0">
              <a:effectLst/>
              <a:latin typeface="Cambria" panose="02040503050406030204" pitchFamily="18" charset="0"/>
              <a:ea typeface="Times New Roman" panose="02020603050405020304" pitchFamily="18" charset="0"/>
              <a:cs typeface="Times New Roman" panose="02020603050405020304" pitchFamily="18" charset="0"/>
            </a:endParaRPr>
          </a:p>
          <a:p>
            <a:pPr indent="0" algn="just">
              <a:lnSpc>
                <a:spcPct val="150000"/>
              </a:lnSpc>
              <a:buNone/>
            </a:pPr>
            <a:r>
              <a:rPr lang="en-GB" sz="1800" dirty="0" err="1">
                <a:solidFill>
                  <a:srgbClr val="111111"/>
                </a:solidFill>
                <a:effectLst/>
                <a:latin typeface="Times New Roman" panose="02020603050405020304" pitchFamily="18" charset="0"/>
                <a:ea typeface="Times New Roman" panose="02020603050405020304" pitchFamily="18" charset="0"/>
              </a:rPr>
              <a:t>Bolu</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Abant</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İzzet</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Baysal</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Üniversitesi</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evrensel</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standartlarda</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eğitim</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öğretim</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yaparak</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insanlığın</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gelişimine</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hizmet</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edecek</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nitelikli</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nesiller</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yetiştirmeyi</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ülke</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gelişimine</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katkıda</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bulunacak</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bilgi</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ve</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teknoloji</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üretmeyi</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ve</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ülkenin</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ihtiyaç</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duyduğu</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toplumsal</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hizmetleri</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en</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iyi</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şekilde</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yapmayı</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kendine</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görev</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bilir</a:t>
            </a:r>
            <a:r>
              <a:rPr lang="en-GB" sz="1800" dirty="0">
                <a:solidFill>
                  <a:srgbClr val="111111"/>
                </a:solidFill>
                <a:effectLst/>
                <a:latin typeface="Times New Roman" panose="02020603050405020304" pitchFamily="18" charset="0"/>
                <a:ea typeface="Times New Roman" panose="02020603050405020304" pitchFamily="18" charset="0"/>
              </a:rPr>
              <a:t>.</a:t>
            </a:r>
            <a:endParaRPr lang="tr-TR" sz="1800" dirty="0">
              <a:effectLst/>
              <a:latin typeface="Times New Roman" panose="02020603050405020304" pitchFamily="18" charset="0"/>
              <a:ea typeface="Times New Roman" panose="02020603050405020304" pitchFamily="18" charset="0"/>
            </a:endParaRPr>
          </a:p>
          <a:p>
            <a:pPr marL="0" indent="0" algn="just">
              <a:lnSpc>
                <a:spcPct val="150000"/>
              </a:lnSpc>
              <a:spcBef>
                <a:spcPts val="1200"/>
              </a:spcBef>
              <a:spcAft>
                <a:spcPts val="300"/>
              </a:spcAft>
              <a:buNone/>
            </a:pPr>
            <a:r>
              <a:rPr lang="en-GB" sz="1800" b="1" i="0" kern="1400" dirty="0" err="1">
                <a:effectLst/>
                <a:latin typeface="Cambria" panose="02040503050406030204" pitchFamily="18" charset="0"/>
                <a:ea typeface="Times New Roman" panose="02020603050405020304" pitchFamily="18" charset="0"/>
                <a:cs typeface="Times New Roman" panose="02020603050405020304" pitchFamily="18" charset="0"/>
              </a:rPr>
              <a:t>Vizyon</a:t>
            </a:r>
            <a:endParaRPr lang="tr-TR" sz="1800" b="1" kern="1400" dirty="0">
              <a:effectLst/>
              <a:latin typeface="Cambria" panose="02040503050406030204" pitchFamily="18" charset="0"/>
              <a:ea typeface="Times New Roman" panose="02020603050405020304" pitchFamily="18" charset="0"/>
              <a:cs typeface="Times New Roman" panose="02020603050405020304" pitchFamily="18" charset="0"/>
            </a:endParaRPr>
          </a:p>
          <a:p>
            <a:pPr indent="0" algn="just">
              <a:lnSpc>
                <a:spcPct val="150000"/>
              </a:lnSpc>
              <a:buNone/>
              <a:tabLst>
                <a:tab pos="3568700" algn="l"/>
              </a:tabLst>
            </a:pP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Faaliyette</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bulunduğu</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alanlarda</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evrensel</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ölçütlerde</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en</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iyi</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eğitimi</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veren</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yerel</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ve</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ulusal</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ihtiyaçları</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dikkate</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alarak</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katma</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değer</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yaratan</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girişimcilik</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ve</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yenilikçiliği</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ilke</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edinerek</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bilgi</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ve</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teknoloji</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üreten</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araştırma</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geliştirme</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alanında</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uluslararası</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seviyeye</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ulaşmış</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saygın</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bir</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üniversite</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olmak</a:t>
            </a:r>
            <a:r>
              <a:rPr lang="en-GB" sz="1800" dirty="0">
                <a:solidFill>
                  <a:srgbClr val="111111"/>
                </a:solidFill>
                <a:effectLst/>
                <a:latin typeface="Times New Roman" panose="02020603050405020304" pitchFamily="18" charset="0"/>
                <a:ea typeface="Times New Roman" panose="02020603050405020304" pitchFamily="18" charset="0"/>
              </a:rPr>
              <a:t>.</a:t>
            </a:r>
            <a:endParaRPr lang="tr-TR" sz="1800" dirty="0">
              <a:effectLst/>
              <a:latin typeface="Times New Roman" panose="02020603050405020304" pitchFamily="18" charset="0"/>
              <a:ea typeface="Times New Roman" panose="02020603050405020304" pitchFamily="18" charset="0"/>
            </a:endParaRPr>
          </a:p>
          <a:p>
            <a:endParaRPr lang="tr-TR" dirty="0"/>
          </a:p>
        </p:txBody>
      </p:sp>
    </p:spTree>
    <p:extLst>
      <p:ext uri="{BB962C8B-B14F-4D97-AF65-F5344CB8AC3E}">
        <p14:creationId xmlns:p14="http://schemas.microsoft.com/office/powerpoint/2010/main" val="31670523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C93D4B-20FC-4A9C-B223-23AB90696271}"/>
              </a:ext>
            </a:extLst>
          </p:cNvPr>
          <p:cNvSpPr>
            <a:spLocks noGrp="1"/>
          </p:cNvSpPr>
          <p:nvPr>
            <p:ph type="title"/>
          </p:nvPr>
        </p:nvSpPr>
        <p:spPr>
          <a:xfrm>
            <a:off x="893928" y="112594"/>
            <a:ext cx="9601200" cy="501555"/>
          </a:xfrm>
        </p:spPr>
        <p:txBody>
          <a:bodyPr>
            <a:normAutofit fontScale="90000"/>
          </a:bodyPr>
          <a:lstStyle/>
          <a:p>
            <a:r>
              <a:rPr lang="en-GB" sz="1800" b="1" cap="small" spc="25" dirty="0">
                <a:effectLst/>
                <a:latin typeface="Times New Roman" panose="02020603050405020304" pitchFamily="18" charset="0"/>
                <a:ea typeface="Times New Roman" panose="02020603050405020304" pitchFamily="18" charset="0"/>
              </a:rPr>
              <a:t>5-1-7- GAYRİMENKUL ALIMLARI VE KAMULAŞTIRMA PROJESİ</a:t>
            </a:r>
            <a:br>
              <a:rPr lang="tr-TR" sz="1800" b="1" dirty="0">
                <a:effectLst/>
                <a:latin typeface="Times New Roman" panose="02020603050405020304" pitchFamily="18" charset="0"/>
                <a:ea typeface="Times New Roman" panose="02020603050405020304" pitchFamily="18" charset="0"/>
              </a:rPr>
            </a:br>
            <a:endParaRPr lang="tr-TR" b="1" dirty="0"/>
          </a:p>
        </p:txBody>
      </p:sp>
      <p:graphicFrame>
        <p:nvGraphicFramePr>
          <p:cNvPr id="6" name="İçerik Yer Tutucusu 5">
            <a:extLst>
              <a:ext uri="{FF2B5EF4-FFF2-40B4-BE49-F238E27FC236}">
                <a16:creationId xmlns:a16="http://schemas.microsoft.com/office/drawing/2014/main" id="{DD22D313-0A20-4118-84CB-5042A42C1029}"/>
              </a:ext>
            </a:extLst>
          </p:cNvPr>
          <p:cNvGraphicFramePr>
            <a:graphicFrameLocks noGrp="1"/>
          </p:cNvGraphicFramePr>
          <p:nvPr>
            <p:ph idx="1"/>
            <p:extLst>
              <p:ext uri="{D42A27DB-BD31-4B8C-83A1-F6EECF244321}">
                <p14:modId xmlns:p14="http://schemas.microsoft.com/office/powerpoint/2010/main" val="3879637239"/>
              </p:ext>
            </p:extLst>
          </p:nvPr>
        </p:nvGraphicFramePr>
        <p:xfrm>
          <a:off x="1064889" y="412430"/>
          <a:ext cx="5458741" cy="4460237"/>
        </p:xfrm>
        <a:graphic>
          <a:graphicData uri="http://schemas.openxmlformats.org/drawingml/2006/table">
            <a:tbl>
              <a:tblPr firstRow="1" firstCol="1" bandRow="1">
                <a:tableStyleId>{7DF18680-E054-41AD-8BC1-D1AEF772440D}</a:tableStyleId>
              </a:tblPr>
              <a:tblGrid>
                <a:gridCol w="463660">
                  <a:extLst>
                    <a:ext uri="{9D8B030D-6E8A-4147-A177-3AD203B41FA5}">
                      <a16:colId xmlns:a16="http://schemas.microsoft.com/office/drawing/2014/main" val="2691312020"/>
                    </a:ext>
                  </a:extLst>
                </a:gridCol>
                <a:gridCol w="600502">
                  <a:extLst>
                    <a:ext uri="{9D8B030D-6E8A-4147-A177-3AD203B41FA5}">
                      <a16:colId xmlns:a16="http://schemas.microsoft.com/office/drawing/2014/main" val="1595613030"/>
                    </a:ext>
                  </a:extLst>
                </a:gridCol>
                <a:gridCol w="600501">
                  <a:extLst>
                    <a:ext uri="{9D8B030D-6E8A-4147-A177-3AD203B41FA5}">
                      <a16:colId xmlns:a16="http://schemas.microsoft.com/office/drawing/2014/main" val="3794437629"/>
                    </a:ext>
                  </a:extLst>
                </a:gridCol>
                <a:gridCol w="223505">
                  <a:extLst>
                    <a:ext uri="{9D8B030D-6E8A-4147-A177-3AD203B41FA5}">
                      <a16:colId xmlns:a16="http://schemas.microsoft.com/office/drawing/2014/main" val="4020801281"/>
                    </a:ext>
                  </a:extLst>
                </a:gridCol>
                <a:gridCol w="199576">
                  <a:extLst>
                    <a:ext uri="{9D8B030D-6E8A-4147-A177-3AD203B41FA5}">
                      <a16:colId xmlns:a16="http://schemas.microsoft.com/office/drawing/2014/main" val="3545032095"/>
                    </a:ext>
                  </a:extLst>
                </a:gridCol>
                <a:gridCol w="504967">
                  <a:extLst>
                    <a:ext uri="{9D8B030D-6E8A-4147-A177-3AD203B41FA5}">
                      <a16:colId xmlns:a16="http://schemas.microsoft.com/office/drawing/2014/main" val="1763475005"/>
                    </a:ext>
                  </a:extLst>
                </a:gridCol>
                <a:gridCol w="397865">
                  <a:extLst>
                    <a:ext uri="{9D8B030D-6E8A-4147-A177-3AD203B41FA5}">
                      <a16:colId xmlns:a16="http://schemas.microsoft.com/office/drawing/2014/main" val="309836654"/>
                    </a:ext>
                  </a:extLst>
                </a:gridCol>
                <a:gridCol w="573860">
                  <a:extLst>
                    <a:ext uri="{9D8B030D-6E8A-4147-A177-3AD203B41FA5}">
                      <a16:colId xmlns:a16="http://schemas.microsoft.com/office/drawing/2014/main" val="1662267641"/>
                    </a:ext>
                  </a:extLst>
                </a:gridCol>
                <a:gridCol w="537994">
                  <a:extLst>
                    <a:ext uri="{9D8B030D-6E8A-4147-A177-3AD203B41FA5}">
                      <a16:colId xmlns:a16="http://schemas.microsoft.com/office/drawing/2014/main" val="4136781061"/>
                    </a:ext>
                  </a:extLst>
                </a:gridCol>
                <a:gridCol w="537994">
                  <a:extLst>
                    <a:ext uri="{9D8B030D-6E8A-4147-A177-3AD203B41FA5}">
                      <a16:colId xmlns:a16="http://schemas.microsoft.com/office/drawing/2014/main" val="3317256644"/>
                    </a:ext>
                  </a:extLst>
                </a:gridCol>
                <a:gridCol w="818317">
                  <a:extLst>
                    <a:ext uri="{9D8B030D-6E8A-4147-A177-3AD203B41FA5}">
                      <a16:colId xmlns:a16="http://schemas.microsoft.com/office/drawing/2014/main" val="1062674136"/>
                    </a:ext>
                  </a:extLst>
                </a:gridCol>
              </a:tblGrid>
              <a:tr h="204805">
                <a:tc gridSpan="11">
                  <a:txBody>
                    <a:bodyPr/>
                    <a:lstStyle/>
                    <a:p>
                      <a:pPr marR="29845">
                        <a:lnSpc>
                          <a:spcPct val="107000"/>
                        </a:lnSpc>
                      </a:pPr>
                      <a:r>
                        <a:rPr lang="en-GB" sz="800" b="1" dirty="0">
                          <a:solidFill>
                            <a:srgbClr val="FFFFFF"/>
                          </a:solidFill>
                          <a:effectLst/>
                        </a:rPr>
                        <a:t>PROJE GERÇEKLEŞME BİLGİLERİ </a:t>
                      </a:r>
                      <a:endParaRPr lang="tr-TR" sz="1000" dirty="0">
                        <a:effectLst/>
                        <a:latin typeface="Times New Roman" panose="02020603050405020304" pitchFamily="18" charset="0"/>
                        <a:ea typeface="Times New Roman" panose="02020603050405020304" pitchFamily="18" charset="0"/>
                      </a:endParaRPr>
                    </a:p>
                  </a:txBody>
                  <a:tcPr marL="54510" marR="32496" marT="3931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585575737"/>
                  </a:ext>
                </a:extLst>
              </a:tr>
              <a:tr h="204805">
                <a:tc gridSpan="4">
                  <a:txBody>
                    <a:bodyPr/>
                    <a:lstStyle/>
                    <a:p>
                      <a:pPr>
                        <a:lnSpc>
                          <a:spcPct val="107000"/>
                        </a:lnSpc>
                      </a:pPr>
                      <a:r>
                        <a:rPr lang="en-GB" sz="800">
                          <a:effectLst/>
                        </a:rPr>
                        <a:t>SEKTÖR </a:t>
                      </a:r>
                      <a:endParaRPr lang="tr-TR" sz="1000">
                        <a:effectLst/>
                        <a:latin typeface="Times New Roman" panose="02020603050405020304" pitchFamily="18" charset="0"/>
                        <a:ea typeface="Times New Roman" panose="02020603050405020304" pitchFamily="18" charset="0"/>
                      </a:endParaRPr>
                    </a:p>
                  </a:txBody>
                  <a:tcPr marL="54510" marR="32496" marT="39310" marB="0"/>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nSpc>
                          <a:spcPct val="107000"/>
                        </a:lnSpc>
                      </a:pPr>
                      <a:r>
                        <a:rPr lang="en-GB" sz="800">
                          <a:effectLst/>
                        </a:rPr>
                        <a:t> </a:t>
                      </a:r>
                      <a:endParaRPr lang="tr-TR" sz="1000">
                        <a:effectLst/>
                        <a:latin typeface="Times New Roman" panose="02020603050405020304" pitchFamily="18" charset="0"/>
                        <a:ea typeface="Times New Roman" panose="02020603050405020304" pitchFamily="18" charset="0"/>
                      </a:endParaRPr>
                    </a:p>
                  </a:txBody>
                  <a:tcPr marL="54510" marR="32496" marT="3931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859552804"/>
                  </a:ext>
                </a:extLst>
              </a:tr>
              <a:tr h="204805">
                <a:tc gridSpan="4">
                  <a:txBody>
                    <a:bodyPr/>
                    <a:lstStyle/>
                    <a:p>
                      <a:pPr>
                        <a:lnSpc>
                          <a:spcPct val="107000"/>
                        </a:lnSpc>
                      </a:pPr>
                      <a:r>
                        <a:rPr lang="en-GB" sz="800">
                          <a:effectLst/>
                        </a:rPr>
                        <a:t>PROJE SAHİBİ KURULUŞ </a:t>
                      </a:r>
                      <a:endParaRPr lang="tr-TR" sz="1000">
                        <a:effectLst/>
                        <a:latin typeface="Times New Roman" panose="02020603050405020304" pitchFamily="18" charset="0"/>
                        <a:ea typeface="Times New Roman" panose="02020603050405020304" pitchFamily="18" charset="0"/>
                      </a:endParaRPr>
                    </a:p>
                  </a:txBody>
                  <a:tcPr marL="54510" marR="32496" marT="39310" marB="0"/>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nSpc>
                          <a:spcPct val="107000"/>
                        </a:lnSpc>
                      </a:pPr>
                      <a:r>
                        <a:rPr lang="en-GB" sz="800">
                          <a:effectLst/>
                        </a:rPr>
                        <a:t>Bolu Abant İzzet Baysal Üniversitesi  </a:t>
                      </a:r>
                      <a:endParaRPr lang="tr-TR" sz="1000">
                        <a:effectLst/>
                        <a:latin typeface="Times New Roman" panose="02020603050405020304" pitchFamily="18" charset="0"/>
                        <a:ea typeface="Times New Roman" panose="02020603050405020304" pitchFamily="18" charset="0"/>
                      </a:endParaRPr>
                    </a:p>
                  </a:txBody>
                  <a:tcPr marL="54510" marR="32496" marT="3931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721068511"/>
                  </a:ext>
                </a:extLst>
              </a:tr>
              <a:tr h="204805">
                <a:tc gridSpan="11">
                  <a:txBody>
                    <a:bodyPr/>
                    <a:lstStyle/>
                    <a:p>
                      <a:pPr>
                        <a:lnSpc>
                          <a:spcPct val="107000"/>
                        </a:lnSpc>
                      </a:pPr>
                      <a:r>
                        <a:rPr lang="en-GB" sz="800">
                          <a:effectLst/>
                        </a:rPr>
                        <a:t>PROJENİN; </a:t>
                      </a:r>
                      <a:endParaRPr lang="tr-TR" sz="1000">
                        <a:effectLst/>
                        <a:latin typeface="Times New Roman" panose="02020603050405020304" pitchFamily="18" charset="0"/>
                        <a:ea typeface="Times New Roman" panose="02020603050405020304" pitchFamily="18" charset="0"/>
                      </a:endParaRPr>
                    </a:p>
                  </a:txBody>
                  <a:tcPr marL="54510" marR="32496" marT="3931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20158560"/>
                  </a:ext>
                </a:extLst>
              </a:tr>
              <a:tr h="204805">
                <a:tc gridSpan="4">
                  <a:txBody>
                    <a:bodyPr/>
                    <a:lstStyle/>
                    <a:p>
                      <a:pPr>
                        <a:lnSpc>
                          <a:spcPct val="107000"/>
                        </a:lnSpc>
                      </a:pPr>
                      <a:r>
                        <a:rPr lang="en-GB" sz="800">
                          <a:effectLst/>
                        </a:rPr>
                        <a:t>ADI </a:t>
                      </a:r>
                      <a:endParaRPr lang="tr-TR" sz="1000">
                        <a:effectLst/>
                        <a:latin typeface="Times New Roman" panose="02020603050405020304" pitchFamily="18" charset="0"/>
                        <a:ea typeface="Times New Roman" panose="02020603050405020304" pitchFamily="18" charset="0"/>
                      </a:endParaRPr>
                    </a:p>
                  </a:txBody>
                  <a:tcPr marL="54510" marR="32496" marT="39310" marB="0"/>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nSpc>
                          <a:spcPct val="107000"/>
                        </a:lnSpc>
                      </a:pPr>
                      <a:r>
                        <a:rPr lang="en-GB" sz="800">
                          <a:effectLst/>
                        </a:rPr>
                        <a:t>Kamulaştırma</a:t>
                      </a:r>
                      <a:endParaRPr lang="tr-TR" sz="1000">
                        <a:effectLst/>
                        <a:latin typeface="Times New Roman" panose="02020603050405020304" pitchFamily="18" charset="0"/>
                        <a:ea typeface="Times New Roman" panose="02020603050405020304" pitchFamily="18" charset="0"/>
                      </a:endParaRPr>
                    </a:p>
                  </a:txBody>
                  <a:tcPr marL="54510" marR="32496" marT="3931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709785320"/>
                  </a:ext>
                </a:extLst>
              </a:tr>
              <a:tr h="204805">
                <a:tc gridSpan="4">
                  <a:txBody>
                    <a:bodyPr/>
                    <a:lstStyle/>
                    <a:p>
                      <a:pPr>
                        <a:lnSpc>
                          <a:spcPct val="107000"/>
                        </a:lnSpc>
                      </a:pPr>
                      <a:r>
                        <a:rPr lang="en-GB" sz="800">
                          <a:effectLst/>
                        </a:rPr>
                        <a:t>NUMARASI </a:t>
                      </a:r>
                      <a:endParaRPr lang="tr-TR" sz="1000">
                        <a:effectLst/>
                        <a:latin typeface="Times New Roman" panose="02020603050405020304" pitchFamily="18" charset="0"/>
                        <a:ea typeface="Times New Roman" panose="02020603050405020304" pitchFamily="18" charset="0"/>
                      </a:endParaRPr>
                    </a:p>
                  </a:txBody>
                  <a:tcPr marL="54510" marR="32496" marT="39310" marB="0"/>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nSpc>
                          <a:spcPct val="107000"/>
                        </a:lnSpc>
                      </a:pPr>
                      <a:r>
                        <a:rPr lang="en-GB" sz="800">
                          <a:effectLst/>
                        </a:rPr>
                        <a:t>--</a:t>
                      </a:r>
                      <a:endParaRPr lang="tr-TR" sz="1000">
                        <a:effectLst/>
                        <a:latin typeface="Times New Roman" panose="02020603050405020304" pitchFamily="18" charset="0"/>
                        <a:ea typeface="Times New Roman" panose="02020603050405020304" pitchFamily="18" charset="0"/>
                      </a:endParaRPr>
                    </a:p>
                  </a:txBody>
                  <a:tcPr marL="54510" marR="32496" marT="3931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74139686"/>
                  </a:ext>
                </a:extLst>
              </a:tr>
              <a:tr h="204805">
                <a:tc gridSpan="4">
                  <a:txBody>
                    <a:bodyPr/>
                    <a:lstStyle/>
                    <a:p>
                      <a:pPr>
                        <a:lnSpc>
                          <a:spcPct val="107000"/>
                        </a:lnSpc>
                      </a:pPr>
                      <a:r>
                        <a:rPr lang="en-GB" sz="800">
                          <a:effectLst/>
                        </a:rPr>
                        <a:t>YERİ </a:t>
                      </a:r>
                      <a:endParaRPr lang="tr-TR" sz="1000">
                        <a:effectLst/>
                        <a:latin typeface="Times New Roman" panose="02020603050405020304" pitchFamily="18" charset="0"/>
                        <a:ea typeface="Times New Roman" panose="02020603050405020304" pitchFamily="18" charset="0"/>
                      </a:endParaRPr>
                    </a:p>
                  </a:txBody>
                  <a:tcPr marL="54510" marR="32496" marT="39310" marB="0"/>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nSpc>
                          <a:spcPct val="107000"/>
                        </a:lnSpc>
                      </a:pPr>
                      <a:r>
                        <a:rPr lang="en-GB" sz="800" dirty="0" err="1">
                          <a:effectLst/>
                        </a:rPr>
                        <a:t>Bolu</a:t>
                      </a:r>
                      <a:endParaRPr lang="tr-TR" sz="1000" dirty="0">
                        <a:effectLst/>
                        <a:latin typeface="Times New Roman" panose="02020603050405020304" pitchFamily="18" charset="0"/>
                        <a:ea typeface="Times New Roman" panose="02020603050405020304" pitchFamily="18" charset="0"/>
                      </a:endParaRPr>
                    </a:p>
                  </a:txBody>
                  <a:tcPr marL="54510" marR="32496" marT="3931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808251578"/>
                  </a:ext>
                </a:extLst>
              </a:tr>
              <a:tr h="204805">
                <a:tc gridSpan="4">
                  <a:txBody>
                    <a:bodyPr/>
                    <a:lstStyle/>
                    <a:p>
                      <a:pPr>
                        <a:lnSpc>
                          <a:spcPct val="107000"/>
                        </a:lnSpc>
                      </a:pPr>
                      <a:r>
                        <a:rPr lang="en-GB" sz="800">
                          <a:effectLst/>
                        </a:rPr>
                        <a:t>BAŞLAMA/BİTİŞ TARİHİ </a:t>
                      </a:r>
                      <a:endParaRPr lang="tr-TR" sz="1000">
                        <a:effectLst/>
                        <a:latin typeface="Times New Roman" panose="02020603050405020304" pitchFamily="18" charset="0"/>
                        <a:ea typeface="Times New Roman" panose="02020603050405020304" pitchFamily="18" charset="0"/>
                      </a:endParaRPr>
                    </a:p>
                  </a:txBody>
                  <a:tcPr marL="54510" marR="32496" marT="39310" marB="0"/>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nSpc>
                          <a:spcPct val="107000"/>
                        </a:lnSpc>
                      </a:pPr>
                      <a:r>
                        <a:rPr lang="en-GB" sz="800">
                          <a:effectLst/>
                        </a:rPr>
                        <a:t> </a:t>
                      </a:r>
                      <a:endParaRPr lang="tr-TR" sz="1000">
                        <a:effectLst/>
                        <a:latin typeface="Times New Roman" panose="02020603050405020304" pitchFamily="18" charset="0"/>
                        <a:ea typeface="Times New Roman" panose="02020603050405020304" pitchFamily="18" charset="0"/>
                      </a:endParaRPr>
                    </a:p>
                  </a:txBody>
                  <a:tcPr marL="54510" marR="32496" marT="3931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240504427"/>
                  </a:ext>
                </a:extLst>
              </a:tr>
              <a:tr h="204805">
                <a:tc gridSpan="4">
                  <a:txBody>
                    <a:bodyPr/>
                    <a:lstStyle/>
                    <a:p>
                      <a:pPr>
                        <a:lnSpc>
                          <a:spcPct val="107000"/>
                        </a:lnSpc>
                      </a:pPr>
                      <a:r>
                        <a:rPr lang="en-GB" sz="800">
                          <a:effectLst/>
                        </a:rPr>
                        <a:t>KARAKTERİSTİĞİ </a:t>
                      </a:r>
                      <a:endParaRPr lang="tr-TR" sz="1000">
                        <a:effectLst/>
                        <a:latin typeface="Times New Roman" panose="02020603050405020304" pitchFamily="18" charset="0"/>
                        <a:ea typeface="Times New Roman" panose="02020603050405020304" pitchFamily="18" charset="0"/>
                      </a:endParaRPr>
                    </a:p>
                  </a:txBody>
                  <a:tcPr marL="54510" marR="32496" marT="39310" marB="0" anchor="ctr"/>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nSpc>
                          <a:spcPct val="107000"/>
                        </a:lnSpc>
                      </a:pPr>
                      <a:r>
                        <a:rPr lang="en-GB" sz="800">
                          <a:effectLst/>
                        </a:rPr>
                        <a:t> </a:t>
                      </a:r>
                      <a:endParaRPr lang="tr-TR" sz="1000">
                        <a:effectLst/>
                        <a:latin typeface="Times New Roman" panose="02020603050405020304" pitchFamily="18" charset="0"/>
                        <a:ea typeface="Times New Roman" panose="02020603050405020304" pitchFamily="18" charset="0"/>
                      </a:endParaRPr>
                    </a:p>
                  </a:txBody>
                  <a:tcPr marL="54510" marR="32496" marT="3931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38866955"/>
                  </a:ext>
                </a:extLst>
              </a:tr>
              <a:tr h="204805">
                <a:tc gridSpan="4">
                  <a:txBody>
                    <a:bodyPr/>
                    <a:lstStyle/>
                    <a:p>
                      <a:pPr>
                        <a:lnSpc>
                          <a:spcPct val="107000"/>
                        </a:lnSpc>
                      </a:pPr>
                      <a:r>
                        <a:rPr lang="en-GB" sz="800">
                          <a:effectLst/>
                        </a:rPr>
                        <a:t>PROGRAM BÜTÇE ADI</a:t>
                      </a:r>
                      <a:endParaRPr lang="tr-TR" sz="1000">
                        <a:effectLst/>
                        <a:latin typeface="Times New Roman" panose="02020603050405020304" pitchFamily="18" charset="0"/>
                        <a:ea typeface="Times New Roman" panose="02020603050405020304" pitchFamily="18" charset="0"/>
                      </a:endParaRPr>
                    </a:p>
                  </a:txBody>
                  <a:tcPr marL="54510" marR="32496" marT="39310" marB="0" anchor="ctr"/>
                </a:tc>
                <a:tc hMerge="1">
                  <a:txBody>
                    <a:bodyPr/>
                    <a:lstStyle/>
                    <a:p>
                      <a:endParaRPr lang="tr-TR"/>
                    </a:p>
                  </a:txBody>
                  <a:tcPr/>
                </a:tc>
                <a:tc hMerge="1">
                  <a:txBody>
                    <a:bodyPr/>
                    <a:lstStyle/>
                    <a:p>
                      <a:endParaRPr lang="tr-TR"/>
                    </a:p>
                  </a:txBody>
                  <a:tcPr/>
                </a:tc>
                <a:tc hMerge="1">
                  <a:txBody>
                    <a:bodyPr/>
                    <a:lstStyle/>
                    <a:p>
                      <a:endParaRPr lang="tr-TR"/>
                    </a:p>
                  </a:txBody>
                  <a:tcPr/>
                </a:tc>
                <a:tc gridSpan="7">
                  <a:txBody>
                    <a:bodyPr/>
                    <a:lstStyle/>
                    <a:p>
                      <a:pPr marL="2540">
                        <a:lnSpc>
                          <a:spcPct val="107000"/>
                        </a:lnSpc>
                      </a:pPr>
                      <a:r>
                        <a:rPr lang="tr-TR" sz="800">
                          <a:effectLst/>
                        </a:rPr>
                        <a:t>Yükseköğretim Kurumları Kamulaştırma</a:t>
                      </a:r>
                      <a:endParaRPr lang="tr-TR" sz="1000">
                        <a:effectLst/>
                        <a:latin typeface="Times New Roman" panose="02020603050405020304" pitchFamily="18" charset="0"/>
                        <a:ea typeface="Times New Roman" panose="02020603050405020304" pitchFamily="18" charset="0"/>
                      </a:endParaRPr>
                    </a:p>
                  </a:txBody>
                  <a:tcPr marL="54510" marR="32496" marT="3931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660042155"/>
                  </a:ext>
                </a:extLst>
              </a:tr>
              <a:tr h="204805">
                <a:tc gridSpan="11">
                  <a:txBody>
                    <a:bodyPr/>
                    <a:lstStyle/>
                    <a:p>
                      <a:pPr>
                        <a:lnSpc>
                          <a:spcPct val="107000"/>
                        </a:lnSpc>
                      </a:pPr>
                      <a:r>
                        <a:rPr lang="en-GB" sz="800">
                          <a:effectLst/>
                        </a:rPr>
                        <a:t>YATIRIMIN YILLAR İTİBARİYLE GELİŞİMİ  (Cari Fiyatlarla, Bin TL) </a:t>
                      </a:r>
                      <a:endParaRPr lang="tr-TR" sz="1000">
                        <a:effectLst/>
                        <a:latin typeface="Times New Roman" panose="02020603050405020304" pitchFamily="18" charset="0"/>
                        <a:ea typeface="Times New Roman" panose="02020603050405020304" pitchFamily="18" charset="0"/>
                      </a:endParaRPr>
                    </a:p>
                  </a:txBody>
                  <a:tcPr marL="54510" marR="32496" marT="3931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817008197"/>
                  </a:ext>
                </a:extLst>
              </a:tr>
              <a:tr h="268949">
                <a:tc rowSpan="2">
                  <a:txBody>
                    <a:bodyPr/>
                    <a:lstStyle/>
                    <a:p>
                      <a:pPr>
                        <a:lnSpc>
                          <a:spcPct val="107000"/>
                        </a:lnSpc>
                      </a:pPr>
                      <a:r>
                        <a:rPr lang="en-GB" sz="800">
                          <a:effectLst/>
                        </a:rPr>
                        <a:t>Yıl</a:t>
                      </a:r>
                      <a:endParaRPr lang="tr-TR" sz="1000">
                        <a:effectLst/>
                        <a:latin typeface="Times New Roman" panose="02020603050405020304" pitchFamily="18" charset="0"/>
                        <a:ea typeface="Times New Roman" panose="02020603050405020304" pitchFamily="18" charset="0"/>
                      </a:endParaRPr>
                    </a:p>
                  </a:txBody>
                  <a:tcPr marL="54510" marR="32496" marT="39310" marB="0" anchor="ctr"/>
                </a:tc>
                <a:tc rowSpan="2">
                  <a:txBody>
                    <a:bodyPr/>
                    <a:lstStyle/>
                    <a:p>
                      <a:pPr>
                        <a:lnSpc>
                          <a:spcPct val="107000"/>
                        </a:lnSpc>
                      </a:pPr>
                      <a:r>
                        <a:rPr lang="en-GB" sz="800">
                          <a:effectLst/>
                        </a:rPr>
                        <a:t>Toplam Proje Tutarı</a:t>
                      </a:r>
                      <a:endParaRPr lang="tr-TR" sz="1000">
                        <a:effectLst/>
                        <a:latin typeface="Times New Roman" panose="02020603050405020304" pitchFamily="18" charset="0"/>
                        <a:ea typeface="Times New Roman" panose="02020603050405020304" pitchFamily="18" charset="0"/>
                      </a:endParaRPr>
                    </a:p>
                  </a:txBody>
                  <a:tcPr marL="54510" marR="32496" marT="39310" marB="0" anchor="ctr"/>
                </a:tc>
                <a:tc rowSpan="2">
                  <a:txBody>
                    <a:bodyPr/>
                    <a:lstStyle/>
                    <a:p>
                      <a:pPr>
                        <a:lnSpc>
                          <a:spcPct val="107000"/>
                        </a:lnSpc>
                      </a:pPr>
                      <a:r>
                        <a:rPr lang="en-GB" sz="800">
                          <a:effectLst/>
                        </a:rPr>
                        <a:t>2022 Yılı  Sonu Küm.Harc.</a:t>
                      </a:r>
                      <a:endParaRPr lang="tr-TR" sz="1000">
                        <a:effectLst/>
                        <a:latin typeface="Times New Roman" panose="02020603050405020304" pitchFamily="18" charset="0"/>
                        <a:ea typeface="Times New Roman" panose="02020603050405020304" pitchFamily="18" charset="0"/>
                      </a:endParaRPr>
                    </a:p>
                  </a:txBody>
                  <a:tcPr marL="54510" marR="32496" marT="39310" marB="0" anchor="ctr"/>
                </a:tc>
                <a:tc gridSpan="3">
                  <a:txBody>
                    <a:bodyPr/>
                    <a:lstStyle/>
                    <a:p>
                      <a:pPr algn="ctr">
                        <a:lnSpc>
                          <a:spcPct val="107000"/>
                        </a:lnSpc>
                      </a:pPr>
                      <a:r>
                        <a:rPr lang="en-GB" sz="800">
                          <a:effectLst/>
                        </a:rPr>
                        <a:t>Program Ödeneği</a:t>
                      </a:r>
                      <a:endParaRPr lang="tr-TR" sz="1000">
                        <a:effectLst/>
                        <a:latin typeface="Times New Roman" panose="02020603050405020304" pitchFamily="18" charset="0"/>
                        <a:ea typeface="Times New Roman" panose="02020603050405020304" pitchFamily="18" charset="0"/>
                      </a:endParaRPr>
                    </a:p>
                  </a:txBody>
                  <a:tcPr marL="54510" marR="32496" marT="39310" marB="0" anchor="ctr"/>
                </a:tc>
                <a:tc hMerge="1">
                  <a:txBody>
                    <a:bodyPr/>
                    <a:lstStyle/>
                    <a:p>
                      <a:endParaRPr lang="tr-TR"/>
                    </a:p>
                  </a:txBody>
                  <a:tcPr/>
                </a:tc>
                <a:tc hMerge="1">
                  <a:txBody>
                    <a:bodyPr/>
                    <a:lstStyle/>
                    <a:p>
                      <a:endParaRPr lang="tr-TR"/>
                    </a:p>
                  </a:txBody>
                  <a:tcPr/>
                </a:tc>
                <a:tc gridSpan="2">
                  <a:txBody>
                    <a:bodyPr/>
                    <a:lstStyle/>
                    <a:p>
                      <a:pPr algn="ctr">
                        <a:lnSpc>
                          <a:spcPct val="107000"/>
                        </a:lnSpc>
                      </a:pPr>
                      <a:r>
                        <a:rPr lang="en-GB" sz="800">
                          <a:effectLst/>
                        </a:rPr>
                        <a:t>Revize Ödenek</a:t>
                      </a:r>
                      <a:endParaRPr lang="tr-TR" sz="1000">
                        <a:effectLst/>
                        <a:latin typeface="Times New Roman" panose="02020603050405020304" pitchFamily="18" charset="0"/>
                        <a:ea typeface="Times New Roman" panose="02020603050405020304" pitchFamily="18" charset="0"/>
                      </a:endParaRPr>
                    </a:p>
                  </a:txBody>
                  <a:tcPr marL="54510" marR="32496" marT="39310" marB="0" anchor="ctr"/>
                </a:tc>
                <a:tc hMerge="1">
                  <a:txBody>
                    <a:bodyPr/>
                    <a:lstStyle/>
                    <a:p>
                      <a:endParaRPr lang="tr-TR"/>
                    </a:p>
                  </a:txBody>
                  <a:tcPr/>
                </a:tc>
                <a:tc gridSpan="2">
                  <a:txBody>
                    <a:bodyPr/>
                    <a:lstStyle/>
                    <a:p>
                      <a:pPr algn="ctr">
                        <a:lnSpc>
                          <a:spcPct val="107000"/>
                        </a:lnSpc>
                      </a:pPr>
                      <a:r>
                        <a:rPr lang="en-GB" sz="800">
                          <a:effectLst/>
                        </a:rPr>
                        <a:t>Harcama</a:t>
                      </a:r>
                      <a:endParaRPr lang="tr-TR" sz="1000">
                        <a:effectLst/>
                        <a:latin typeface="Times New Roman" panose="02020603050405020304" pitchFamily="18" charset="0"/>
                        <a:ea typeface="Times New Roman" panose="02020603050405020304" pitchFamily="18" charset="0"/>
                      </a:endParaRPr>
                    </a:p>
                  </a:txBody>
                  <a:tcPr marL="54510" marR="32496" marT="39310" marB="0" anchor="ctr"/>
                </a:tc>
                <a:tc hMerge="1">
                  <a:txBody>
                    <a:bodyPr/>
                    <a:lstStyle/>
                    <a:p>
                      <a:endParaRPr lang="tr-TR"/>
                    </a:p>
                  </a:txBody>
                  <a:tcPr/>
                </a:tc>
                <a:tc rowSpan="2">
                  <a:txBody>
                    <a:bodyPr/>
                    <a:lstStyle/>
                    <a:p>
                      <a:pPr algn="ctr">
                        <a:lnSpc>
                          <a:spcPct val="107000"/>
                        </a:lnSpc>
                      </a:pPr>
                      <a:r>
                        <a:rPr lang="en-GB" sz="800">
                          <a:effectLst/>
                        </a:rPr>
                        <a:t>Gerçekleşme Yüzdesi</a:t>
                      </a:r>
                      <a:endParaRPr lang="tr-TR" sz="1000">
                        <a:effectLst/>
                        <a:latin typeface="Times New Roman" panose="02020603050405020304" pitchFamily="18" charset="0"/>
                        <a:ea typeface="Times New Roman" panose="02020603050405020304" pitchFamily="18" charset="0"/>
                      </a:endParaRPr>
                    </a:p>
                  </a:txBody>
                  <a:tcPr marL="54510" marR="32496" marT="39310" marB="0" anchor="ctr"/>
                </a:tc>
                <a:extLst>
                  <a:ext uri="{0D108BD9-81ED-4DB2-BD59-A6C34878D82A}">
                    <a16:rowId xmlns:a16="http://schemas.microsoft.com/office/drawing/2014/main" val="4020969336"/>
                  </a:ext>
                </a:extLst>
              </a:tr>
              <a:tr h="372034">
                <a:tc vMerge="1">
                  <a:txBody>
                    <a:bodyPr/>
                    <a:lstStyle/>
                    <a:p>
                      <a:endParaRPr lang="tr-TR"/>
                    </a:p>
                  </a:txBody>
                  <a:tcPr/>
                </a:tc>
                <a:tc vMerge="1">
                  <a:txBody>
                    <a:bodyPr/>
                    <a:lstStyle/>
                    <a:p>
                      <a:endParaRPr lang="tr-TR"/>
                    </a:p>
                  </a:txBody>
                  <a:tcPr/>
                </a:tc>
                <a:tc vMerge="1">
                  <a:txBody>
                    <a:bodyPr/>
                    <a:lstStyle/>
                    <a:p>
                      <a:endParaRPr lang="tr-TR"/>
                    </a:p>
                  </a:txBody>
                  <a:tcPr/>
                </a:tc>
                <a:tc gridSpan="2">
                  <a:txBody>
                    <a:bodyPr/>
                    <a:lstStyle/>
                    <a:p>
                      <a:pPr>
                        <a:lnSpc>
                          <a:spcPct val="107000"/>
                        </a:lnSpc>
                      </a:pPr>
                      <a:r>
                        <a:rPr lang="en-GB" sz="800">
                          <a:effectLst/>
                        </a:rPr>
                        <a:t>Dış</a:t>
                      </a:r>
                      <a:endParaRPr lang="tr-TR" sz="1000">
                        <a:effectLst/>
                        <a:latin typeface="Times New Roman" panose="02020603050405020304" pitchFamily="18" charset="0"/>
                        <a:ea typeface="Times New Roman" panose="02020603050405020304" pitchFamily="18" charset="0"/>
                      </a:endParaRPr>
                    </a:p>
                  </a:txBody>
                  <a:tcPr marL="54510" marR="32496" marT="39310" marB="0" anchor="ctr"/>
                </a:tc>
                <a:tc hMerge="1">
                  <a:txBody>
                    <a:bodyPr/>
                    <a:lstStyle/>
                    <a:p>
                      <a:endParaRPr lang="tr-TR"/>
                    </a:p>
                  </a:txBody>
                  <a:tcPr/>
                </a:tc>
                <a:tc>
                  <a:txBody>
                    <a:bodyPr/>
                    <a:lstStyle/>
                    <a:p>
                      <a:pPr>
                        <a:lnSpc>
                          <a:spcPct val="107000"/>
                        </a:lnSpc>
                      </a:pPr>
                      <a:r>
                        <a:rPr lang="en-GB" sz="800">
                          <a:effectLst/>
                        </a:rPr>
                        <a:t>Toplam</a:t>
                      </a:r>
                      <a:endParaRPr lang="tr-TR" sz="1000">
                        <a:effectLst/>
                        <a:latin typeface="Times New Roman" panose="02020603050405020304" pitchFamily="18" charset="0"/>
                        <a:ea typeface="Times New Roman" panose="02020603050405020304" pitchFamily="18" charset="0"/>
                      </a:endParaRPr>
                    </a:p>
                  </a:txBody>
                  <a:tcPr marL="54510" marR="32496" marT="39310" marB="0" anchor="ctr"/>
                </a:tc>
                <a:tc>
                  <a:txBody>
                    <a:bodyPr/>
                    <a:lstStyle/>
                    <a:p>
                      <a:pPr>
                        <a:lnSpc>
                          <a:spcPct val="107000"/>
                        </a:lnSpc>
                      </a:pPr>
                      <a:r>
                        <a:rPr lang="en-GB" sz="800">
                          <a:effectLst/>
                        </a:rPr>
                        <a:t>Dış</a:t>
                      </a:r>
                      <a:endParaRPr lang="tr-TR" sz="1000">
                        <a:effectLst/>
                        <a:latin typeface="Times New Roman" panose="02020603050405020304" pitchFamily="18" charset="0"/>
                        <a:ea typeface="Times New Roman" panose="02020603050405020304" pitchFamily="18" charset="0"/>
                      </a:endParaRPr>
                    </a:p>
                  </a:txBody>
                  <a:tcPr marL="54510" marR="32496" marT="39310" marB="0" anchor="ctr"/>
                </a:tc>
                <a:tc>
                  <a:txBody>
                    <a:bodyPr/>
                    <a:lstStyle/>
                    <a:p>
                      <a:pPr>
                        <a:lnSpc>
                          <a:spcPct val="107000"/>
                        </a:lnSpc>
                      </a:pPr>
                      <a:r>
                        <a:rPr lang="en-GB" sz="800">
                          <a:effectLst/>
                        </a:rPr>
                        <a:t>Toplam</a:t>
                      </a:r>
                      <a:endParaRPr lang="tr-TR" sz="1000">
                        <a:effectLst/>
                        <a:latin typeface="Times New Roman" panose="02020603050405020304" pitchFamily="18" charset="0"/>
                        <a:ea typeface="Times New Roman" panose="02020603050405020304" pitchFamily="18" charset="0"/>
                      </a:endParaRPr>
                    </a:p>
                  </a:txBody>
                  <a:tcPr marL="54510" marR="32496" marT="39310" marB="0" anchor="ctr"/>
                </a:tc>
                <a:tc>
                  <a:txBody>
                    <a:bodyPr/>
                    <a:lstStyle/>
                    <a:p>
                      <a:pPr>
                        <a:lnSpc>
                          <a:spcPct val="107000"/>
                        </a:lnSpc>
                      </a:pPr>
                      <a:r>
                        <a:rPr lang="en-GB" sz="800">
                          <a:effectLst/>
                        </a:rPr>
                        <a:t>Dış</a:t>
                      </a:r>
                      <a:endParaRPr lang="tr-TR" sz="1000">
                        <a:effectLst/>
                        <a:latin typeface="Times New Roman" panose="02020603050405020304" pitchFamily="18" charset="0"/>
                        <a:ea typeface="Times New Roman" panose="02020603050405020304" pitchFamily="18" charset="0"/>
                      </a:endParaRPr>
                    </a:p>
                  </a:txBody>
                  <a:tcPr marL="54510" marR="32496" marT="39310" marB="0" anchor="ctr"/>
                </a:tc>
                <a:tc>
                  <a:txBody>
                    <a:bodyPr/>
                    <a:lstStyle/>
                    <a:p>
                      <a:pPr>
                        <a:lnSpc>
                          <a:spcPct val="107000"/>
                        </a:lnSpc>
                      </a:pPr>
                      <a:r>
                        <a:rPr lang="en-GB" sz="800">
                          <a:effectLst/>
                        </a:rPr>
                        <a:t>Toplam</a:t>
                      </a:r>
                      <a:endParaRPr lang="tr-TR" sz="1000">
                        <a:effectLst/>
                        <a:latin typeface="Times New Roman" panose="02020603050405020304" pitchFamily="18" charset="0"/>
                        <a:ea typeface="Times New Roman" panose="02020603050405020304" pitchFamily="18" charset="0"/>
                      </a:endParaRPr>
                    </a:p>
                  </a:txBody>
                  <a:tcPr marL="54510" marR="32496" marT="39310" marB="0" anchor="ctr"/>
                </a:tc>
                <a:tc vMerge="1">
                  <a:txBody>
                    <a:bodyPr/>
                    <a:lstStyle/>
                    <a:p>
                      <a:endParaRPr lang="tr-TR"/>
                    </a:p>
                  </a:txBody>
                  <a:tcPr/>
                </a:tc>
                <a:extLst>
                  <a:ext uri="{0D108BD9-81ED-4DB2-BD59-A6C34878D82A}">
                    <a16:rowId xmlns:a16="http://schemas.microsoft.com/office/drawing/2014/main" val="2270076424"/>
                  </a:ext>
                </a:extLst>
              </a:tr>
              <a:tr h="415469">
                <a:tc>
                  <a:txBody>
                    <a:bodyPr/>
                    <a:lstStyle/>
                    <a:p>
                      <a:pPr algn="ctr">
                        <a:lnSpc>
                          <a:spcPct val="107000"/>
                        </a:lnSpc>
                      </a:pPr>
                      <a:r>
                        <a:rPr lang="en-GB" sz="800">
                          <a:effectLst/>
                        </a:rPr>
                        <a:t>2022</a:t>
                      </a:r>
                      <a:endParaRPr lang="tr-TR" sz="1000">
                        <a:effectLst/>
                        <a:latin typeface="Times New Roman" panose="02020603050405020304" pitchFamily="18" charset="0"/>
                        <a:ea typeface="Times New Roman" panose="02020603050405020304" pitchFamily="18" charset="0"/>
                      </a:endParaRPr>
                    </a:p>
                  </a:txBody>
                  <a:tcPr marL="54510" marR="32496" marT="39310" marB="0" anchor="ctr"/>
                </a:tc>
                <a:tc>
                  <a:txBody>
                    <a:bodyPr/>
                    <a:lstStyle/>
                    <a:p>
                      <a:pPr algn="ctr">
                        <a:lnSpc>
                          <a:spcPct val="107000"/>
                        </a:lnSpc>
                      </a:pPr>
                      <a:r>
                        <a:rPr lang="en-GB" sz="800">
                          <a:effectLst/>
                        </a:rPr>
                        <a:t>0,00 ₺</a:t>
                      </a:r>
                      <a:endParaRPr lang="tr-TR" sz="1000">
                        <a:effectLst/>
                        <a:latin typeface="Times New Roman" panose="02020603050405020304" pitchFamily="18" charset="0"/>
                        <a:ea typeface="Times New Roman" panose="02020603050405020304" pitchFamily="18" charset="0"/>
                      </a:endParaRPr>
                    </a:p>
                  </a:txBody>
                  <a:tcPr marL="54510" marR="32496" marT="39310" marB="0" anchor="ctr"/>
                </a:tc>
                <a:tc>
                  <a:txBody>
                    <a:bodyPr/>
                    <a:lstStyle/>
                    <a:p>
                      <a:pPr algn="ctr">
                        <a:lnSpc>
                          <a:spcPct val="107000"/>
                        </a:lnSpc>
                      </a:pPr>
                      <a:r>
                        <a:rPr lang="en-GB" sz="800">
                          <a:effectLst/>
                        </a:rPr>
                        <a:t>0,00 ₺</a:t>
                      </a:r>
                      <a:endParaRPr lang="tr-TR" sz="1000">
                        <a:effectLst/>
                        <a:latin typeface="Times New Roman" panose="02020603050405020304" pitchFamily="18" charset="0"/>
                        <a:ea typeface="Times New Roman" panose="02020603050405020304" pitchFamily="18" charset="0"/>
                      </a:endParaRPr>
                    </a:p>
                  </a:txBody>
                  <a:tcPr marL="54510" marR="32496" marT="39310" marB="0" anchor="ctr"/>
                </a:tc>
                <a:tc gridSpan="2">
                  <a:txBody>
                    <a:bodyPr/>
                    <a:lstStyle/>
                    <a:p>
                      <a:pPr algn="ctr">
                        <a:lnSpc>
                          <a:spcPct val="107000"/>
                        </a:lnSpc>
                      </a:pPr>
                      <a:r>
                        <a:rPr lang="en-GB" sz="800">
                          <a:effectLst/>
                        </a:rPr>
                        <a:t>-</a:t>
                      </a:r>
                      <a:endParaRPr lang="tr-TR" sz="1000">
                        <a:effectLst/>
                        <a:latin typeface="Times New Roman" panose="02020603050405020304" pitchFamily="18" charset="0"/>
                        <a:ea typeface="Times New Roman" panose="02020603050405020304" pitchFamily="18" charset="0"/>
                      </a:endParaRPr>
                    </a:p>
                  </a:txBody>
                  <a:tcPr marL="54510" marR="32496" marT="39310" marB="0" anchor="ctr"/>
                </a:tc>
                <a:tc hMerge="1">
                  <a:txBody>
                    <a:bodyPr/>
                    <a:lstStyle/>
                    <a:p>
                      <a:endParaRPr lang="tr-TR"/>
                    </a:p>
                  </a:txBody>
                  <a:tcPr/>
                </a:tc>
                <a:tc>
                  <a:txBody>
                    <a:bodyPr/>
                    <a:lstStyle/>
                    <a:p>
                      <a:pPr algn="ctr">
                        <a:lnSpc>
                          <a:spcPct val="107000"/>
                        </a:lnSpc>
                      </a:pPr>
                      <a:r>
                        <a:rPr lang="en-GB" sz="800">
                          <a:effectLst/>
                        </a:rPr>
                        <a:t>0,00 ₺</a:t>
                      </a:r>
                      <a:endParaRPr lang="tr-TR" sz="1000">
                        <a:effectLst/>
                        <a:latin typeface="Times New Roman" panose="02020603050405020304" pitchFamily="18" charset="0"/>
                        <a:ea typeface="Times New Roman" panose="02020603050405020304" pitchFamily="18" charset="0"/>
                      </a:endParaRPr>
                    </a:p>
                  </a:txBody>
                  <a:tcPr marL="54510" marR="32496" marT="39310" marB="0" anchor="ctr"/>
                </a:tc>
                <a:tc>
                  <a:txBody>
                    <a:bodyPr/>
                    <a:lstStyle/>
                    <a:p>
                      <a:pPr algn="ctr">
                        <a:lnSpc>
                          <a:spcPct val="107000"/>
                        </a:lnSpc>
                      </a:pPr>
                      <a:r>
                        <a:rPr lang="en-GB" sz="800">
                          <a:effectLst/>
                        </a:rPr>
                        <a:t>-</a:t>
                      </a:r>
                      <a:endParaRPr lang="tr-TR" sz="1000">
                        <a:effectLst/>
                        <a:latin typeface="Times New Roman" panose="02020603050405020304" pitchFamily="18" charset="0"/>
                        <a:ea typeface="Times New Roman" panose="02020603050405020304" pitchFamily="18" charset="0"/>
                      </a:endParaRPr>
                    </a:p>
                  </a:txBody>
                  <a:tcPr marL="54510" marR="32496" marT="39310" marB="0" anchor="ctr"/>
                </a:tc>
                <a:tc>
                  <a:txBody>
                    <a:bodyPr/>
                    <a:lstStyle/>
                    <a:p>
                      <a:pPr algn="ctr">
                        <a:lnSpc>
                          <a:spcPct val="107000"/>
                        </a:lnSpc>
                      </a:pPr>
                      <a:r>
                        <a:rPr lang="en-GB" sz="800">
                          <a:effectLst/>
                        </a:rPr>
                        <a:t>0,00 ₺</a:t>
                      </a:r>
                      <a:endParaRPr lang="tr-TR" sz="1000">
                        <a:effectLst/>
                        <a:latin typeface="Times New Roman" panose="02020603050405020304" pitchFamily="18" charset="0"/>
                        <a:ea typeface="Times New Roman" panose="02020603050405020304" pitchFamily="18" charset="0"/>
                      </a:endParaRPr>
                    </a:p>
                  </a:txBody>
                  <a:tcPr marL="54510" marR="32496" marT="39310" marB="0" anchor="ctr"/>
                </a:tc>
                <a:tc>
                  <a:txBody>
                    <a:bodyPr/>
                    <a:lstStyle/>
                    <a:p>
                      <a:pPr algn="ctr">
                        <a:lnSpc>
                          <a:spcPct val="107000"/>
                        </a:lnSpc>
                      </a:pPr>
                      <a:r>
                        <a:rPr lang="en-GB" sz="800">
                          <a:effectLst/>
                        </a:rPr>
                        <a:t>-</a:t>
                      </a:r>
                      <a:endParaRPr lang="tr-TR" sz="1000">
                        <a:effectLst/>
                        <a:latin typeface="Times New Roman" panose="02020603050405020304" pitchFamily="18" charset="0"/>
                        <a:ea typeface="Times New Roman" panose="02020603050405020304" pitchFamily="18" charset="0"/>
                      </a:endParaRPr>
                    </a:p>
                  </a:txBody>
                  <a:tcPr marL="54510" marR="32496" marT="39310" marB="0" anchor="ctr"/>
                </a:tc>
                <a:tc>
                  <a:txBody>
                    <a:bodyPr/>
                    <a:lstStyle/>
                    <a:p>
                      <a:pPr algn="ctr">
                        <a:lnSpc>
                          <a:spcPct val="107000"/>
                        </a:lnSpc>
                      </a:pPr>
                      <a:r>
                        <a:rPr lang="en-GB" sz="800">
                          <a:effectLst/>
                        </a:rPr>
                        <a:t>0,00</a:t>
                      </a:r>
                      <a:endParaRPr lang="tr-TR" sz="1000">
                        <a:effectLst/>
                        <a:latin typeface="Times New Roman" panose="02020603050405020304" pitchFamily="18" charset="0"/>
                        <a:ea typeface="Times New Roman" panose="02020603050405020304" pitchFamily="18" charset="0"/>
                      </a:endParaRPr>
                    </a:p>
                  </a:txBody>
                  <a:tcPr marL="54510" marR="32496" marT="39310" marB="0" anchor="ctr"/>
                </a:tc>
                <a:tc>
                  <a:txBody>
                    <a:bodyPr/>
                    <a:lstStyle/>
                    <a:p>
                      <a:pPr algn="ctr">
                        <a:lnSpc>
                          <a:spcPct val="107000"/>
                        </a:lnSpc>
                      </a:pPr>
                      <a:r>
                        <a:rPr lang="en-GB" sz="800">
                          <a:effectLst/>
                        </a:rPr>
                        <a:t>0</a:t>
                      </a:r>
                      <a:endParaRPr lang="tr-TR" sz="1000">
                        <a:effectLst/>
                        <a:latin typeface="Times New Roman" panose="02020603050405020304" pitchFamily="18" charset="0"/>
                        <a:ea typeface="Times New Roman" panose="02020603050405020304" pitchFamily="18" charset="0"/>
                      </a:endParaRPr>
                    </a:p>
                  </a:txBody>
                  <a:tcPr marL="54510" marR="32496" marT="39310" marB="0" anchor="ctr"/>
                </a:tc>
                <a:extLst>
                  <a:ext uri="{0D108BD9-81ED-4DB2-BD59-A6C34878D82A}">
                    <a16:rowId xmlns:a16="http://schemas.microsoft.com/office/drawing/2014/main" val="413124691"/>
                  </a:ext>
                </a:extLst>
              </a:tr>
              <a:tr h="1150930">
                <a:tc gridSpan="11">
                  <a:txBody>
                    <a:bodyPr/>
                    <a:lstStyle/>
                    <a:p>
                      <a:pPr algn="just">
                        <a:lnSpc>
                          <a:spcPct val="150000"/>
                        </a:lnSpc>
                      </a:pPr>
                      <a:r>
                        <a:rPr lang="en-GB" sz="1000" b="0" u="sng" dirty="0" err="1">
                          <a:solidFill>
                            <a:srgbClr val="000000"/>
                          </a:solidFill>
                          <a:effectLst/>
                        </a:rPr>
                        <a:t>Açıklama</a:t>
                      </a:r>
                      <a:r>
                        <a:rPr lang="en-GB" sz="1000" b="0" u="sng" dirty="0">
                          <a:solidFill>
                            <a:srgbClr val="000000"/>
                          </a:solidFill>
                          <a:effectLst/>
                        </a:rPr>
                        <a:t>:</a:t>
                      </a:r>
                      <a:r>
                        <a:rPr lang="en-GB" sz="1000" b="0" dirty="0">
                          <a:solidFill>
                            <a:srgbClr val="000000"/>
                          </a:solidFill>
                          <a:effectLst/>
                        </a:rPr>
                        <a:t> </a:t>
                      </a:r>
                      <a:r>
                        <a:rPr lang="en-GB" sz="1000" b="0" dirty="0" err="1">
                          <a:solidFill>
                            <a:srgbClr val="000000"/>
                          </a:solidFill>
                          <a:effectLst/>
                        </a:rPr>
                        <a:t>İzzet</a:t>
                      </a:r>
                      <a:r>
                        <a:rPr lang="en-GB" sz="1000" b="0" dirty="0">
                          <a:solidFill>
                            <a:srgbClr val="000000"/>
                          </a:solidFill>
                          <a:effectLst/>
                        </a:rPr>
                        <a:t> </a:t>
                      </a:r>
                      <a:r>
                        <a:rPr lang="en-GB" sz="1000" b="0" dirty="0" err="1">
                          <a:solidFill>
                            <a:srgbClr val="000000"/>
                          </a:solidFill>
                          <a:effectLst/>
                        </a:rPr>
                        <a:t>Baysal</a:t>
                      </a:r>
                      <a:r>
                        <a:rPr lang="en-GB" sz="1000" b="0" dirty="0">
                          <a:solidFill>
                            <a:srgbClr val="000000"/>
                          </a:solidFill>
                          <a:effectLst/>
                        </a:rPr>
                        <a:t> </a:t>
                      </a:r>
                      <a:r>
                        <a:rPr lang="en-GB" sz="1000" b="0" dirty="0" err="1">
                          <a:solidFill>
                            <a:srgbClr val="000000"/>
                          </a:solidFill>
                          <a:effectLst/>
                        </a:rPr>
                        <a:t>Kampüsünde</a:t>
                      </a:r>
                      <a:r>
                        <a:rPr lang="en-GB" sz="1000" b="0" dirty="0">
                          <a:solidFill>
                            <a:srgbClr val="000000"/>
                          </a:solidFill>
                          <a:effectLst/>
                        </a:rPr>
                        <a:t> 157 Ada 17, 20, 23, 24, 25, 28, 34, 36, 40, 41, 42,45 </a:t>
                      </a:r>
                      <a:r>
                        <a:rPr lang="en-GB" sz="1000" b="0" dirty="0" err="1">
                          <a:solidFill>
                            <a:srgbClr val="000000"/>
                          </a:solidFill>
                          <a:effectLst/>
                        </a:rPr>
                        <a:t>ve</a:t>
                      </a:r>
                      <a:r>
                        <a:rPr lang="en-GB" sz="1000" b="0" dirty="0">
                          <a:solidFill>
                            <a:srgbClr val="000000"/>
                          </a:solidFill>
                          <a:effectLst/>
                        </a:rPr>
                        <a:t> 158 Ada 16, 23 </a:t>
                      </a:r>
                      <a:r>
                        <a:rPr lang="en-GB" sz="1000" b="0" dirty="0" err="1">
                          <a:solidFill>
                            <a:srgbClr val="000000"/>
                          </a:solidFill>
                          <a:effectLst/>
                        </a:rPr>
                        <a:t>parsel</a:t>
                      </a:r>
                      <a:r>
                        <a:rPr lang="en-GB" sz="1000" b="0" dirty="0">
                          <a:solidFill>
                            <a:srgbClr val="000000"/>
                          </a:solidFill>
                          <a:effectLst/>
                        </a:rPr>
                        <a:t> nolu </a:t>
                      </a:r>
                      <a:r>
                        <a:rPr lang="en-GB" sz="1000" b="0" dirty="0" err="1">
                          <a:solidFill>
                            <a:srgbClr val="000000"/>
                          </a:solidFill>
                          <a:effectLst/>
                        </a:rPr>
                        <a:t>taşınmazların</a:t>
                      </a:r>
                      <a:r>
                        <a:rPr lang="en-GB" sz="1000" b="0" dirty="0">
                          <a:solidFill>
                            <a:srgbClr val="000000"/>
                          </a:solidFill>
                          <a:effectLst/>
                        </a:rPr>
                        <a:t> 2942/4650 </a:t>
                      </a:r>
                      <a:r>
                        <a:rPr lang="en-GB" sz="1000" b="0" dirty="0" err="1">
                          <a:solidFill>
                            <a:srgbClr val="000000"/>
                          </a:solidFill>
                          <a:effectLst/>
                        </a:rPr>
                        <a:t>sayılı</a:t>
                      </a:r>
                      <a:r>
                        <a:rPr lang="en-GB" sz="1000" b="0" dirty="0">
                          <a:solidFill>
                            <a:srgbClr val="000000"/>
                          </a:solidFill>
                          <a:effectLst/>
                        </a:rPr>
                        <a:t> </a:t>
                      </a:r>
                      <a:r>
                        <a:rPr lang="en-GB" sz="1000" b="0" dirty="0" err="1">
                          <a:solidFill>
                            <a:srgbClr val="000000"/>
                          </a:solidFill>
                          <a:effectLst/>
                        </a:rPr>
                        <a:t>Kamulaştırma</a:t>
                      </a:r>
                      <a:r>
                        <a:rPr lang="en-GB" sz="1000" b="0" dirty="0">
                          <a:solidFill>
                            <a:srgbClr val="000000"/>
                          </a:solidFill>
                          <a:effectLst/>
                        </a:rPr>
                        <a:t> </a:t>
                      </a:r>
                      <a:r>
                        <a:rPr lang="en-GB" sz="1000" b="0" dirty="0" err="1">
                          <a:solidFill>
                            <a:srgbClr val="000000"/>
                          </a:solidFill>
                          <a:effectLst/>
                        </a:rPr>
                        <a:t>Kanunu’na</a:t>
                      </a:r>
                      <a:r>
                        <a:rPr lang="en-GB" sz="1000" b="0" dirty="0">
                          <a:solidFill>
                            <a:srgbClr val="000000"/>
                          </a:solidFill>
                          <a:effectLst/>
                        </a:rPr>
                        <a:t> </a:t>
                      </a:r>
                      <a:r>
                        <a:rPr lang="en-GB" sz="1000" b="0" dirty="0" err="1">
                          <a:solidFill>
                            <a:srgbClr val="000000"/>
                          </a:solidFill>
                          <a:effectLst/>
                        </a:rPr>
                        <a:t>göre</a:t>
                      </a:r>
                      <a:r>
                        <a:rPr lang="en-GB" sz="1000" b="0" dirty="0">
                          <a:solidFill>
                            <a:srgbClr val="000000"/>
                          </a:solidFill>
                          <a:effectLst/>
                        </a:rPr>
                        <a:t> </a:t>
                      </a:r>
                      <a:r>
                        <a:rPr lang="en-GB" sz="1000" b="0" dirty="0" err="1">
                          <a:solidFill>
                            <a:srgbClr val="000000"/>
                          </a:solidFill>
                          <a:effectLst/>
                        </a:rPr>
                        <a:t>kamulaştırılabilmesi</a:t>
                      </a:r>
                      <a:r>
                        <a:rPr lang="en-GB" sz="1000" b="0" dirty="0">
                          <a:solidFill>
                            <a:srgbClr val="000000"/>
                          </a:solidFill>
                          <a:effectLst/>
                        </a:rPr>
                        <a:t> </a:t>
                      </a:r>
                      <a:r>
                        <a:rPr lang="en-GB" sz="1000" b="0" dirty="0" err="1">
                          <a:solidFill>
                            <a:srgbClr val="000000"/>
                          </a:solidFill>
                          <a:effectLst/>
                        </a:rPr>
                        <a:t>için</a:t>
                      </a:r>
                      <a:r>
                        <a:rPr lang="en-GB" sz="1000" b="0" dirty="0">
                          <a:solidFill>
                            <a:srgbClr val="000000"/>
                          </a:solidFill>
                          <a:effectLst/>
                        </a:rPr>
                        <a:t> </a:t>
                      </a:r>
                      <a:r>
                        <a:rPr lang="en-GB" sz="1000" b="0" dirty="0" err="1">
                          <a:solidFill>
                            <a:srgbClr val="000000"/>
                          </a:solidFill>
                          <a:effectLst/>
                        </a:rPr>
                        <a:t>yapılacak</a:t>
                      </a:r>
                      <a:r>
                        <a:rPr lang="en-GB" sz="1000" b="0" dirty="0">
                          <a:solidFill>
                            <a:srgbClr val="000000"/>
                          </a:solidFill>
                          <a:effectLst/>
                        </a:rPr>
                        <a:t> </a:t>
                      </a:r>
                      <a:r>
                        <a:rPr lang="en-GB" sz="1000" b="0" dirty="0" err="1">
                          <a:solidFill>
                            <a:srgbClr val="000000"/>
                          </a:solidFill>
                          <a:effectLst/>
                        </a:rPr>
                        <a:t>Kıymet</a:t>
                      </a:r>
                      <a:r>
                        <a:rPr lang="en-GB" sz="1000" b="0" dirty="0">
                          <a:solidFill>
                            <a:srgbClr val="000000"/>
                          </a:solidFill>
                          <a:effectLst/>
                        </a:rPr>
                        <a:t> </a:t>
                      </a:r>
                      <a:r>
                        <a:rPr lang="en-GB" sz="1000" b="0" dirty="0" err="1">
                          <a:solidFill>
                            <a:srgbClr val="000000"/>
                          </a:solidFill>
                          <a:effectLst/>
                        </a:rPr>
                        <a:t>Takdiri</a:t>
                      </a:r>
                      <a:r>
                        <a:rPr lang="en-GB" sz="1000" b="0" dirty="0">
                          <a:solidFill>
                            <a:srgbClr val="000000"/>
                          </a:solidFill>
                          <a:effectLst/>
                        </a:rPr>
                        <a:t> </a:t>
                      </a:r>
                      <a:r>
                        <a:rPr lang="en-GB" sz="1000" b="0" dirty="0" err="1">
                          <a:solidFill>
                            <a:srgbClr val="000000"/>
                          </a:solidFill>
                          <a:effectLst/>
                        </a:rPr>
                        <a:t>çalışmaları</a:t>
                      </a:r>
                      <a:r>
                        <a:rPr lang="en-GB" sz="1000" b="0" dirty="0">
                          <a:solidFill>
                            <a:srgbClr val="000000"/>
                          </a:solidFill>
                          <a:effectLst/>
                        </a:rPr>
                        <a:t> </a:t>
                      </a:r>
                      <a:r>
                        <a:rPr lang="en-GB" sz="1000" b="0" dirty="0" err="1">
                          <a:solidFill>
                            <a:srgbClr val="000000"/>
                          </a:solidFill>
                          <a:effectLst/>
                        </a:rPr>
                        <a:t>ile</a:t>
                      </a:r>
                      <a:r>
                        <a:rPr lang="en-GB" sz="1000" b="0" dirty="0">
                          <a:solidFill>
                            <a:srgbClr val="000000"/>
                          </a:solidFill>
                          <a:effectLst/>
                        </a:rPr>
                        <a:t> </a:t>
                      </a:r>
                      <a:r>
                        <a:rPr lang="en-GB" sz="1000" b="0" dirty="0" err="1">
                          <a:solidFill>
                            <a:srgbClr val="000000"/>
                          </a:solidFill>
                          <a:effectLst/>
                        </a:rPr>
                        <a:t>ilgili</a:t>
                      </a:r>
                      <a:r>
                        <a:rPr lang="en-GB" sz="1000" b="0" dirty="0">
                          <a:solidFill>
                            <a:srgbClr val="000000"/>
                          </a:solidFill>
                          <a:effectLst/>
                        </a:rPr>
                        <a:t> </a:t>
                      </a:r>
                      <a:r>
                        <a:rPr lang="en-GB" sz="1000" b="0" dirty="0" err="1">
                          <a:solidFill>
                            <a:srgbClr val="000000"/>
                          </a:solidFill>
                          <a:effectLst/>
                        </a:rPr>
                        <a:t>kuruluşlara</a:t>
                      </a:r>
                      <a:r>
                        <a:rPr lang="en-GB" sz="1000" b="0" dirty="0">
                          <a:solidFill>
                            <a:srgbClr val="000000"/>
                          </a:solidFill>
                          <a:effectLst/>
                        </a:rPr>
                        <a:t> </a:t>
                      </a:r>
                      <a:r>
                        <a:rPr lang="en-GB" sz="1000" b="0" dirty="0" err="1">
                          <a:solidFill>
                            <a:srgbClr val="000000"/>
                          </a:solidFill>
                          <a:effectLst/>
                        </a:rPr>
                        <a:t>yazılar</a:t>
                      </a:r>
                      <a:r>
                        <a:rPr lang="en-GB" sz="1000" b="0" dirty="0">
                          <a:solidFill>
                            <a:srgbClr val="000000"/>
                          </a:solidFill>
                          <a:effectLst/>
                        </a:rPr>
                        <a:t> </a:t>
                      </a:r>
                      <a:r>
                        <a:rPr lang="en-GB" sz="1000" b="0" dirty="0" err="1">
                          <a:solidFill>
                            <a:srgbClr val="000000"/>
                          </a:solidFill>
                          <a:effectLst/>
                        </a:rPr>
                        <a:t>yazılmış</a:t>
                      </a:r>
                      <a:r>
                        <a:rPr lang="en-GB" sz="1000" b="0" dirty="0">
                          <a:solidFill>
                            <a:srgbClr val="000000"/>
                          </a:solidFill>
                          <a:effectLst/>
                        </a:rPr>
                        <a:t> </a:t>
                      </a:r>
                      <a:r>
                        <a:rPr lang="en-GB" sz="1000" b="0" dirty="0" err="1">
                          <a:solidFill>
                            <a:srgbClr val="000000"/>
                          </a:solidFill>
                          <a:effectLst/>
                        </a:rPr>
                        <a:t>olup</a:t>
                      </a:r>
                      <a:r>
                        <a:rPr lang="en-GB" sz="1000" b="0" dirty="0">
                          <a:solidFill>
                            <a:srgbClr val="000000"/>
                          </a:solidFill>
                          <a:effectLst/>
                        </a:rPr>
                        <a:t> </a:t>
                      </a:r>
                      <a:r>
                        <a:rPr lang="en-GB" sz="1000" b="0" dirty="0" err="1">
                          <a:solidFill>
                            <a:srgbClr val="000000"/>
                          </a:solidFill>
                          <a:effectLst/>
                        </a:rPr>
                        <a:t>ödenek</a:t>
                      </a:r>
                      <a:r>
                        <a:rPr lang="en-GB" sz="1000" b="0" dirty="0">
                          <a:solidFill>
                            <a:srgbClr val="000000"/>
                          </a:solidFill>
                          <a:effectLst/>
                        </a:rPr>
                        <a:t> </a:t>
                      </a:r>
                      <a:r>
                        <a:rPr lang="en-GB" sz="1000" b="0" dirty="0" err="1">
                          <a:solidFill>
                            <a:srgbClr val="000000"/>
                          </a:solidFill>
                          <a:effectLst/>
                        </a:rPr>
                        <a:t>olmadığından</a:t>
                      </a:r>
                      <a:r>
                        <a:rPr lang="en-GB" sz="1000" b="0" dirty="0">
                          <a:solidFill>
                            <a:srgbClr val="000000"/>
                          </a:solidFill>
                          <a:effectLst/>
                        </a:rPr>
                        <a:t> </a:t>
                      </a:r>
                      <a:r>
                        <a:rPr lang="en-GB" sz="1000" b="0" dirty="0" err="1">
                          <a:solidFill>
                            <a:srgbClr val="000000"/>
                          </a:solidFill>
                          <a:effectLst/>
                        </a:rPr>
                        <a:t>kamulaştırma</a:t>
                      </a:r>
                      <a:r>
                        <a:rPr lang="en-GB" sz="1000" b="0" dirty="0">
                          <a:solidFill>
                            <a:srgbClr val="000000"/>
                          </a:solidFill>
                          <a:effectLst/>
                        </a:rPr>
                        <a:t> </a:t>
                      </a:r>
                      <a:r>
                        <a:rPr lang="en-GB" sz="1000" b="0" dirty="0" err="1">
                          <a:solidFill>
                            <a:srgbClr val="000000"/>
                          </a:solidFill>
                          <a:effectLst/>
                        </a:rPr>
                        <a:t>yapılamamıştır</a:t>
                      </a:r>
                      <a:r>
                        <a:rPr lang="en-GB" sz="1000" b="0" dirty="0">
                          <a:solidFill>
                            <a:srgbClr val="000000"/>
                          </a:solidFill>
                          <a:effectLst/>
                        </a:rPr>
                        <a:t>.</a:t>
                      </a:r>
                      <a:endParaRPr lang="tr-TR" sz="1000" b="0" dirty="0">
                        <a:effectLst/>
                        <a:latin typeface="Times New Roman" panose="02020603050405020304" pitchFamily="18" charset="0"/>
                        <a:ea typeface="Times New Roman" panose="02020603050405020304" pitchFamily="18" charset="0"/>
                      </a:endParaRPr>
                    </a:p>
                  </a:txBody>
                  <a:tcPr marL="54510" marR="32496" marT="39310" marB="0" anchor="ctr">
                    <a:solidFill>
                      <a:srgbClr val="ECF0F3"/>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61450141"/>
                  </a:ext>
                </a:extLst>
              </a:tr>
            </a:tbl>
          </a:graphicData>
        </a:graphic>
      </p:graphicFrame>
      <p:graphicFrame>
        <p:nvGraphicFramePr>
          <p:cNvPr id="7" name="Tablo 6">
            <a:extLst>
              <a:ext uri="{FF2B5EF4-FFF2-40B4-BE49-F238E27FC236}">
                <a16:creationId xmlns:a16="http://schemas.microsoft.com/office/drawing/2014/main" id="{DF08B45C-A8CE-4AAE-A0DE-BC29EAA6EC21}"/>
              </a:ext>
            </a:extLst>
          </p:cNvPr>
          <p:cNvGraphicFramePr>
            <a:graphicFrameLocks noGrp="1"/>
          </p:cNvGraphicFramePr>
          <p:nvPr>
            <p:extLst>
              <p:ext uri="{D42A27DB-BD31-4B8C-83A1-F6EECF244321}">
                <p14:modId xmlns:p14="http://schemas.microsoft.com/office/powerpoint/2010/main" val="1267938920"/>
              </p:ext>
            </p:extLst>
          </p:nvPr>
        </p:nvGraphicFramePr>
        <p:xfrm>
          <a:off x="5918418" y="4954140"/>
          <a:ext cx="6109970" cy="1585595"/>
        </p:xfrm>
        <a:graphic>
          <a:graphicData uri="http://schemas.openxmlformats.org/drawingml/2006/table">
            <a:tbl>
              <a:tblPr firstRow="1" firstCol="1" bandRow="1">
                <a:tableStyleId>{7DF18680-E054-41AD-8BC1-D1AEF772440D}</a:tableStyleId>
              </a:tblPr>
              <a:tblGrid>
                <a:gridCol w="4134485">
                  <a:extLst>
                    <a:ext uri="{9D8B030D-6E8A-4147-A177-3AD203B41FA5}">
                      <a16:colId xmlns:a16="http://schemas.microsoft.com/office/drawing/2014/main" val="1603219182"/>
                    </a:ext>
                  </a:extLst>
                </a:gridCol>
                <a:gridCol w="1975485">
                  <a:extLst>
                    <a:ext uri="{9D8B030D-6E8A-4147-A177-3AD203B41FA5}">
                      <a16:colId xmlns:a16="http://schemas.microsoft.com/office/drawing/2014/main" val="1134567669"/>
                    </a:ext>
                  </a:extLst>
                </a:gridCol>
              </a:tblGrid>
              <a:tr h="276860">
                <a:tc gridSpan="2">
                  <a:txBody>
                    <a:bodyPr/>
                    <a:lstStyle/>
                    <a:p>
                      <a:pPr algn="ctr"/>
                      <a:r>
                        <a:rPr lang="tr-TR" sz="1200" b="0" dirty="0">
                          <a:solidFill>
                            <a:srgbClr val="000000"/>
                          </a:solidFill>
                          <a:effectLst/>
                        </a:rPr>
                        <a:t>06. SERMAYE GİDERLERİ</a:t>
                      </a:r>
                      <a:endParaRPr lang="tr-TR" sz="1200" b="0" dirty="0">
                        <a:effectLst/>
                        <a:latin typeface="Times New Roman" panose="02020603050405020304" pitchFamily="18" charset="0"/>
                        <a:ea typeface="Times New Roman" panose="02020603050405020304" pitchFamily="18" charset="0"/>
                      </a:endParaRPr>
                    </a:p>
                  </a:txBody>
                  <a:tcPr marL="44450" marR="44450" marT="0" marB="0" anchor="ctr"/>
                </a:tc>
                <a:tc hMerge="1">
                  <a:txBody>
                    <a:bodyPr/>
                    <a:lstStyle/>
                    <a:p>
                      <a:endParaRPr lang="tr-TR"/>
                    </a:p>
                  </a:txBody>
                  <a:tcPr/>
                </a:tc>
                <a:extLst>
                  <a:ext uri="{0D108BD9-81ED-4DB2-BD59-A6C34878D82A}">
                    <a16:rowId xmlns:a16="http://schemas.microsoft.com/office/drawing/2014/main" val="596419656"/>
                  </a:ext>
                </a:extLst>
              </a:tr>
              <a:tr h="256540">
                <a:tc gridSpan="2">
                  <a:txBody>
                    <a:bodyPr/>
                    <a:lstStyle/>
                    <a:p>
                      <a:pPr algn="ctr"/>
                      <a:r>
                        <a:rPr lang="tr-TR" sz="1200" b="0" dirty="0">
                          <a:solidFill>
                            <a:srgbClr val="000000"/>
                          </a:solidFill>
                          <a:effectLst/>
                        </a:rPr>
                        <a:t>06.4 GAYRİMENKUL ALIMLARI VE KAMULAŞTIRMASI</a:t>
                      </a:r>
                      <a:endParaRPr lang="tr-TR" sz="1200" b="0" dirty="0">
                        <a:effectLst/>
                        <a:latin typeface="Times New Roman" panose="02020603050405020304" pitchFamily="18" charset="0"/>
                        <a:ea typeface="Times New Roman" panose="02020603050405020304" pitchFamily="18" charset="0"/>
                      </a:endParaRPr>
                    </a:p>
                  </a:txBody>
                  <a:tcPr marL="44450" marR="44450" marT="0" marB="0" anchor="ctr"/>
                </a:tc>
                <a:tc hMerge="1">
                  <a:txBody>
                    <a:bodyPr/>
                    <a:lstStyle/>
                    <a:p>
                      <a:endParaRPr lang="tr-TR"/>
                    </a:p>
                  </a:txBody>
                  <a:tcPr/>
                </a:tc>
                <a:extLst>
                  <a:ext uri="{0D108BD9-81ED-4DB2-BD59-A6C34878D82A}">
                    <a16:rowId xmlns:a16="http://schemas.microsoft.com/office/drawing/2014/main" val="1927164090"/>
                  </a:ext>
                </a:extLst>
              </a:tr>
              <a:tr h="250825">
                <a:tc gridSpan="2">
                  <a:txBody>
                    <a:bodyPr/>
                    <a:lstStyle/>
                    <a:p>
                      <a:pPr algn="ctr"/>
                      <a:r>
                        <a:rPr lang="tr-TR" sz="1200" b="0" dirty="0">
                          <a:solidFill>
                            <a:srgbClr val="000000"/>
                          </a:solidFill>
                          <a:effectLst/>
                        </a:rPr>
                        <a:t>(Yükseköğretim Kurumları Kamulaştırma )</a:t>
                      </a:r>
                      <a:endParaRPr lang="tr-TR" sz="1200" b="0" dirty="0">
                        <a:effectLst/>
                        <a:latin typeface="Times New Roman" panose="02020603050405020304" pitchFamily="18" charset="0"/>
                        <a:ea typeface="Times New Roman" panose="02020603050405020304" pitchFamily="18" charset="0"/>
                      </a:endParaRPr>
                    </a:p>
                  </a:txBody>
                  <a:tcPr marL="44450" marR="44450" marT="0" marB="0" anchor="ctr"/>
                </a:tc>
                <a:tc hMerge="1">
                  <a:txBody>
                    <a:bodyPr/>
                    <a:lstStyle/>
                    <a:p>
                      <a:endParaRPr lang="tr-TR"/>
                    </a:p>
                  </a:txBody>
                  <a:tcPr/>
                </a:tc>
                <a:extLst>
                  <a:ext uri="{0D108BD9-81ED-4DB2-BD59-A6C34878D82A}">
                    <a16:rowId xmlns:a16="http://schemas.microsoft.com/office/drawing/2014/main" val="765617221"/>
                  </a:ext>
                </a:extLst>
              </a:tr>
              <a:tr h="276225">
                <a:tc>
                  <a:txBody>
                    <a:bodyPr/>
                    <a:lstStyle/>
                    <a:p>
                      <a:pPr algn="ctr"/>
                      <a:r>
                        <a:rPr lang="tr-TR" sz="1200" b="1" dirty="0">
                          <a:solidFill>
                            <a:srgbClr val="000000"/>
                          </a:solidFill>
                          <a:effectLst/>
                        </a:rPr>
                        <a:t>HARCAMALAR</a:t>
                      </a:r>
                      <a:endParaRPr lang="tr-TR" sz="1200" b="1" dirty="0">
                        <a:effectLst/>
                        <a:latin typeface="Times New Roman" panose="02020603050405020304" pitchFamily="18" charset="0"/>
                        <a:ea typeface="Times New Roman" panose="02020603050405020304" pitchFamily="18" charset="0"/>
                      </a:endParaRPr>
                    </a:p>
                  </a:txBody>
                  <a:tcPr marL="44450" marR="44450" marT="0" marB="0" anchor="ctr">
                    <a:solidFill>
                      <a:srgbClr val="D6E0E7"/>
                    </a:solidFill>
                  </a:tcPr>
                </a:tc>
                <a:tc>
                  <a:txBody>
                    <a:bodyPr/>
                    <a:lstStyle/>
                    <a:p>
                      <a:pPr algn="ctr"/>
                      <a:r>
                        <a:rPr lang="tr-TR" sz="1200" b="1" dirty="0">
                          <a:solidFill>
                            <a:srgbClr val="000000"/>
                          </a:solidFill>
                          <a:effectLst/>
                        </a:rPr>
                        <a:t>HARCAMA MİKTARI</a:t>
                      </a:r>
                      <a:endParaRPr lang="tr-TR" sz="1200" b="1" dirty="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1063463898"/>
                  </a:ext>
                </a:extLst>
              </a:tr>
              <a:tr h="269240">
                <a:tc>
                  <a:txBody>
                    <a:bodyPr/>
                    <a:lstStyle/>
                    <a:p>
                      <a:r>
                        <a:rPr lang="tr-TR" sz="1200" b="0" dirty="0">
                          <a:solidFill>
                            <a:srgbClr val="000000"/>
                          </a:solidFill>
                          <a:effectLst/>
                        </a:rPr>
                        <a:t>2022 mali yılında kamulaştırma işlemi yapılmamıştır.</a:t>
                      </a:r>
                      <a:endParaRPr lang="tr-TR" sz="1200" b="0" dirty="0">
                        <a:effectLst/>
                        <a:latin typeface="Times New Roman" panose="02020603050405020304" pitchFamily="18" charset="0"/>
                        <a:ea typeface="Times New Roman" panose="02020603050405020304" pitchFamily="18" charset="0"/>
                      </a:endParaRPr>
                    </a:p>
                  </a:txBody>
                  <a:tcPr marL="44450" marR="44450" marT="0" marB="0" anchor="ctr">
                    <a:solidFill>
                      <a:srgbClr val="ECF0F3"/>
                    </a:solidFill>
                  </a:tcPr>
                </a:tc>
                <a:tc>
                  <a:txBody>
                    <a:bodyPr/>
                    <a:lstStyle/>
                    <a:p>
                      <a:pPr algn="ctr"/>
                      <a:r>
                        <a:rPr lang="tr-TR" sz="1200" b="0">
                          <a:solidFill>
                            <a:srgbClr val="000000"/>
                          </a:solidFill>
                          <a:effectLst/>
                        </a:rPr>
                        <a:t>₺0,00</a:t>
                      </a:r>
                      <a:endParaRPr lang="tr-TR" sz="1200" b="0">
                        <a:effectLst/>
                        <a:latin typeface="Times New Roman" panose="02020603050405020304" pitchFamily="18" charset="0"/>
                        <a:ea typeface="Times New Roman" panose="02020603050405020304" pitchFamily="18" charset="0"/>
                      </a:endParaRPr>
                    </a:p>
                  </a:txBody>
                  <a:tcPr marL="44450" marR="44450" marT="0" marB="0" anchor="ctr"/>
                </a:tc>
                <a:extLst>
                  <a:ext uri="{0D108BD9-81ED-4DB2-BD59-A6C34878D82A}">
                    <a16:rowId xmlns:a16="http://schemas.microsoft.com/office/drawing/2014/main" val="3736428989"/>
                  </a:ext>
                </a:extLst>
              </a:tr>
              <a:tr h="255905">
                <a:tc>
                  <a:txBody>
                    <a:bodyPr/>
                    <a:lstStyle/>
                    <a:p>
                      <a:pPr algn="ctr"/>
                      <a:r>
                        <a:rPr lang="tr-TR" sz="1200" b="1" dirty="0">
                          <a:solidFill>
                            <a:srgbClr val="000000"/>
                          </a:solidFill>
                          <a:effectLst/>
                        </a:rPr>
                        <a:t>06.4 TOPLAM</a:t>
                      </a:r>
                      <a:endParaRPr lang="tr-TR" sz="1200" b="1" dirty="0">
                        <a:effectLst/>
                        <a:latin typeface="Times New Roman" panose="02020603050405020304" pitchFamily="18" charset="0"/>
                        <a:ea typeface="Times New Roman" panose="02020603050405020304" pitchFamily="18" charset="0"/>
                      </a:endParaRPr>
                    </a:p>
                  </a:txBody>
                  <a:tcPr marL="44450" marR="44450" marT="0" marB="0" anchor="ctr">
                    <a:solidFill>
                      <a:srgbClr val="77A2BB"/>
                    </a:solidFill>
                  </a:tcPr>
                </a:tc>
                <a:tc>
                  <a:txBody>
                    <a:bodyPr/>
                    <a:lstStyle/>
                    <a:p>
                      <a:pPr algn="ctr"/>
                      <a:r>
                        <a:rPr lang="tr-TR" sz="1200" b="1" dirty="0">
                          <a:solidFill>
                            <a:srgbClr val="000000"/>
                          </a:solidFill>
                          <a:effectLst/>
                        </a:rPr>
                        <a:t>₺0,00</a:t>
                      </a:r>
                      <a:endParaRPr lang="tr-TR" sz="1200" b="1" dirty="0">
                        <a:effectLst/>
                        <a:latin typeface="Times New Roman" panose="02020603050405020304" pitchFamily="18" charset="0"/>
                        <a:ea typeface="Times New Roman" panose="02020603050405020304" pitchFamily="18" charset="0"/>
                      </a:endParaRPr>
                    </a:p>
                  </a:txBody>
                  <a:tcPr marL="44450" marR="44450" marT="0" marB="0" anchor="ctr">
                    <a:solidFill>
                      <a:srgbClr val="77A2BB"/>
                    </a:solidFill>
                  </a:tcPr>
                </a:tc>
                <a:extLst>
                  <a:ext uri="{0D108BD9-81ED-4DB2-BD59-A6C34878D82A}">
                    <a16:rowId xmlns:a16="http://schemas.microsoft.com/office/drawing/2014/main" val="4128335390"/>
                  </a:ext>
                </a:extLst>
              </a:tr>
            </a:tbl>
          </a:graphicData>
        </a:graphic>
      </p:graphicFrame>
    </p:spTree>
    <p:extLst>
      <p:ext uri="{BB962C8B-B14F-4D97-AF65-F5344CB8AC3E}">
        <p14:creationId xmlns:p14="http://schemas.microsoft.com/office/powerpoint/2010/main" val="14471620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4867A7D-A36B-4D0E-995A-1E280A0FC9E6}"/>
              </a:ext>
            </a:extLst>
          </p:cNvPr>
          <p:cNvSpPr>
            <a:spLocks noGrp="1"/>
          </p:cNvSpPr>
          <p:nvPr>
            <p:ph type="title"/>
          </p:nvPr>
        </p:nvSpPr>
        <p:spPr>
          <a:xfrm>
            <a:off x="880280" y="126242"/>
            <a:ext cx="9601200" cy="487907"/>
          </a:xfrm>
        </p:spPr>
        <p:txBody>
          <a:bodyPr/>
          <a:lstStyle/>
          <a:p>
            <a:r>
              <a:rPr lang="tr-TR" sz="1800" b="1" dirty="0">
                <a:effectLst/>
                <a:latin typeface="Times New Roman" panose="02020603050405020304" pitchFamily="18" charset="0"/>
                <a:ea typeface="Times New Roman" panose="02020603050405020304" pitchFamily="18" charset="0"/>
              </a:rPr>
              <a:t>SERMAYE GİDERLERİ HARCAMA TABLOSU</a:t>
            </a:r>
            <a:endParaRPr lang="tr-TR" dirty="0"/>
          </a:p>
        </p:txBody>
      </p:sp>
      <p:graphicFrame>
        <p:nvGraphicFramePr>
          <p:cNvPr id="6" name="İçerik Yer Tutucusu 5">
            <a:extLst>
              <a:ext uri="{FF2B5EF4-FFF2-40B4-BE49-F238E27FC236}">
                <a16:creationId xmlns:a16="http://schemas.microsoft.com/office/drawing/2014/main" id="{05875358-46D6-47F7-A87D-BEEBC4BBB965}"/>
              </a:ext>
            </a:extLst>
          </p:cNvPr>
          <p:cNvGraphicFramePr>
            <a:graphicFrameLocks noGrp="1"/>
          </p:cNvGraphicFramePr>
          <p:nvPr>
            <p:ph idx="1"/>
            <p:extLst>
              <p:ext uri="{D42A27DB-BD31-4B8C-83A1-F6EECF244321}">
                <p14:modId xmlns:p14="http://schemas.microsoft.com/office/powerpoint/2010/main" val="3629360030"/>
              </p:ext>
            </p:extLst>
          </p:nvPr>
        </p:nvGraphicFramePr>
        <p:xfrm>
          <a:off x="880279" y="509381"/>
          <a:ext cx="11047863" cy="5839237"/>
        </p:xfrm>
        <a:graphic>
          <a:graphicData uri="http://schemas.openxmlformats.org/drawingml/2006/table">
            <a:tbl>
              <a:tblPr firstRow="1" firstCol="1" bandRow="1"/>
              <a:tblGrid>
                <a:gridCol w="2967680">
                  <a:extLst>
                    <a:ext uri="{9D8B030D-6E8A-4147-A177-3AD203B41FA5}">
                      <a16:colId xmlns:a16="http://schemas.microsoft.com/office/drawing/2014/main" val="1323701983"/>
                    </a:ext>
                  </a:extLst>
                </a:gridCol>
                <a:gridCol w="1233095">
                  <a:extLst>
                    <a:ext uri="{9D8B030D-6E8A-4147-A177-3AD203B41FA5}">
                      <a16:colId xmlns:a16="http://schemas.microsoft.com/office/drawing/2014/main" val="2404289529"/>
                    </a:ext>
                  </a:extLst>
                </a:gridCol>
                <a:gridCol w="1137875">
                  <a:extLst>
                    <a:ext uri="{9D8B030D-6E8A-4147-A177-3AD203B41FA5}">
                      <a16:colId xmlns:a16="http://schemas.microsoft.com/office/drawing/2014/main" val="1726450590"/>
                    </a:ext>
                  </a:extLst>
                </a:gridCol>
                <a:gridCol w="1233095">
                  <a:extLst>
                    <a:ext uri="{9D8B030D-6E8A-4147-A177-3AD203B41FA5}">
                      <a16:colId xmlns:a16="http://schemas.microsoft.com/office/drawing/2014/main" val="3704128125"/>
                    </a:ext>
                  </a:extLst>
                </a:gridCol>
                <a:gridCol w="1383860">
                  <a:extLst>
                    <a:ext uri="{9D8B030D-6E8A-4147-A177-3AD203B41FA5}">
                      <a16:colId xmlns:a16="http://schemas.microsoft.com/office/drawing/2014/main" val="4013059353"/>
                    </a:ext>
                  </a:extLst>
                </a:gridCol>
                <a:gridCol w="1506851">
                  <a:extLst>
                    <a:ext uri="{9D8B030D-6E8A-4147-A177-3AD203B41FA5}">
                      <a16:colId xmlns:a16="http://schemas.microsoft.com/office/drawing/2014/main" val="2290009105"/>
                    </a:ext>
                  </a:extLst>
                </a:gridCol>
                <a:gridCol w="1585407">
                  <a:extLst>
                    <a:ext uri="{9D8B030D-6E8A-4147-A177-3AD203B41FA5}">
                      <a16:colId xmlns:a16="http://schemas.microsoft.com/office/drawing/2014/main" val="4244928477"/>
                    </a:ext>
                  </a:extLst>
                </a:gridCol>
              </a:tblGrid>
              <a:tr h="509713">
                <a:tc gridSpan="7">
                  <a:txBody>
                    <a:bodyPr/>
                    <a:lstStyle/>
                    <a:p>
                      <a:pPr algn="ctr"/>
                      <a:r>
                        <a:rPr lang="tr-TR" sz="1200" b="1" dirty="0">
                          <a:solidFill>
                            <a:srgbClr val="000000"/>
                          </a:solidFill>
                          <a:effectLst/>
                          <a:latin typeface="Times New Roman" panose="02020603050405020304" pitchFamily="18" charset="0"/>
                          <a:ea typeface="Times New Roman" panose="02020603050405020304" pitchFamily="18" charset="0"/>
                        </a:rPr>
                        <a:t>YAPI İŞLERİ VE TEKNİK DAİRE BAŞKANLIĞI 2022 YILI YATIRIM HARCAMALARI</a:t>
                      </a:r>
                      <a:endParaRPr lang="tr-TR" sz="1200" dirty="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171092346"/>
                  </a:ext>
                </a:extLst>
              </a:tr>
              <a:tr h="433433">
                <a:tc>
                  <a:txBody>
                    <a:bodyPr/>
                    <a:lstStyle/>
                    <a:p>
                      <a:pPr algn="ctr"/>
                      <a:r>
                        <a:rPr lang="tr-TR" sz="1200" dirty="0">
                          <a:solidFill>
                            <a:srgbClr val="000000"/>
                          </a:solidFill>
                          <a:effectLst/>
                          <a:latin typeface="Times New Roman" panose="02020603050405020304" pitchFamily="18" charset="0"/>
                          <a:ea typeface="Times New Roman" panose="02020603050405020304" pitchFamily="18" charset="0"/>
                        </a:rPr>
                        <a:t>PROGRAM ADI</a:t>
                      </a:r>
                      <a:endParaRPr lang="tr-TR" sz="1200" dirty="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r>
                        <a:rPr lang="tr-TR" sz="1200" b="1">
                          <a:solidFill>
                            <a:srgbClr val="000000"/>
                          </a:solidFill>
                          <a:effectLst/>
                          <a:latin typeface="Times New Roman" panose="02020603050405020304" pitchFamily="18" charset="0"/>
                          <a:ea typeface="Times New Roman" panose="02020603050405020304" pitchFamily="18" charset="0"/>
                        </a:rPr>
                        <a:t>KBÖ</a:t>
                      </a:r>
                      <a:endParaRPr lang="tr-TR" sz="120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r>
                        <a:rPr lang="tr-TR" sz="1200" b="1">
                          <a:solidFill>
                            <a:srgbClr val="000000"/>
                          </a:solidFill>
                          <a:effectLst/>
                          <a:latin typeface="Times New Roman" panose="02020603050405020304" pitchFamily="18" charset="0"/>
                          <a:ea typeface="Times New Roman" panose="02020603050405020304" pitchFamily="18" charset="0"/>
                        </a:rPr>
                        <a:t>EKLENEN</a:t>
                      </a:r>
                      <a:endParaRPr lang="tr-TR" sz="120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r>
                        <a:rPr lang="tr-TR" sz="1200" b="1">
                          <a:solidFill>
                            <a:srgbClr val="000000"/>
                          </a:solidFill>
                          <a:effectLst/>
                          <a:latin typeface="Times New Roman" panose="02020603050405020304" pitchFamily="18" charset="0"/>
                          <a:ea typeface="Times New Roman" panose="02020603050405020304" pitchFamily="18" charset="0"/>
                        </a:rPr>
                        <a:t>DÜŞÜLEN</a:t>
                      </a:r>
                      <a:endParaRPr lang="tr-TR" sz="120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r>
                        <a:rPr lang="tr-TR" sz="1200" b="1">
                          <a:solidFill>
                            <a:srgbClr val="000000"/>
                          </a:solidFill>
                          <a:effectLst/>
                          <a:latin typeface="Times New Roman" panose="02020603050405020304" pitchFamily="18" charset="0"/>
                          <a:ea typeface="Times New Roman" panose="02020603050405020304" pitchFamily="18" charset="0"/>
                        </a:rPr>
                        <a:t>REVİZE ÖDENEK </a:t>
                      </a:r>
                      <a:endParaRPr lang="tr-TR" sz="120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r>
                        <a:rPr lang="tr-TR" sz="1200" b="1">
                          <a:solidFill>
                            <a:srgbClr val="000000"/>
                          </a:solidFill>
                          <a:effectLst/>
                          <a:latin typeface="Times New Roman" panose="02020603050405020304" pitchFamily="18" charset="0"/>
                          <a:ea typeface="Times New Roman" panose="02020603050405020304" pitchFamily="18" charset="0"/>
                        </a:rPr>
                        <a:t>2022 YILI HARCAMASI</a:t>
                      </a:r>
                      <a:endParaRPr lang="tr-TR" sz="120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r>
                        <a:rPr lang="tr-TR" sz="1200" b="1">
                          <a:solidFill>
                            <a:srgbClr val="000000"/>
                          </a:solidFill>
                          <a:effectLst/>
                          <a:latin typeface="Times New Roman" panose="02020603050405020304" pitchFamily="18" charset="0"/>
                          <a:ea typeface="Times New Roman" panose="02020603050405020304" pitchFamily="18" charset="0"/>
                        </a:rPr>
                        <a:t>KALAN/BLOKE ÖDENEK</a:t>
                      </a:r>
                      <a:endParaRPr lang="tr-TR" sz="120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2315758417"/>
                  </a:ext>
                </a:extLst>
              </a:tr>
              <a:tr h="581714">
                <a:tc>
                  <a:txBody>
                    <a:bodyPr/>
                    <a:lstStyle/>
                    <a:p>
                      <a:r>
                        <a:rPr lang="tr-TR" sz="1200" b="1" dirty="0">
                          <a:effectLst/>
                          <a:latin typeface="Times New Roman" panose="02020603050405020304" pitchFamily="18" charset="0"/>
                          <a:ea typeface="Times New Roman" panose="02020603050405020304" pitchFamily="18" charset="0"/>
                        </a:rPr>
                        <a:t>06.7 - DİŞ HEKİMLİĞİ BÜYÜK ONARIM</a:t>
                      </a:r>
                      <a:endParaRPr lang="tr-TR" sz="1200" dirty="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rPr>
                        <a:t>₺100.000,00</a:t>
                      </a:r>
                      <a:endParaRPr lang="tr-TR" sz="120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rPr>
                        <a:t>₺350.000,00</a:t>
                      </a:r>
                      <a:endParaRPr lang="tr-TR" sz="120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rPr>
                        <a:t>₺0,00</a:t>
                      </a:r>
                      <a:endParaRPr lang="tr-TR" sz="120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rPr>
                        <a:t>₺450.000,00</a:t>
                      </a:r>
                      <a:endParaRPr lang="tr-TR" sz="120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rPr>
                        <a:t>₺434.644,72</a:t>
                      </a:r>
                      <a:endParaRPr lang="tr-TR" sz="120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rPr>
                        <a:t>₺15.355,28</a:t>
                      </a:r>
                      <a:endParaRPr lang="tr-TR" sz="120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4156267"/>
                  </a:ext>
                </a:extLst>
              </a:tr>
              <a:tr h="590268">
                <a:tc>
                  <a:txBody>
                    <a:bodyPr/>
                    <a:lstStyle/>
                    <a:p>
                      <a:r>
                        <a:rPr lang="tr-TR" sz="1200" b="1" dirty="0">
                          <a:effectLst/>
                          <a:latin typeface="Times New Roman" panose="02020603050405020304" pitchFamily="18" charset="0"/>
                          <a:ea typeface="Times New Roman" panose="02020603050405020304" pitchFamily="18" charset="0"/>
                        </a:rPr>
                        <a:t>06.7 - EĞİTİM SEKTÖRÜ BÜYÜK ONARIM                                              </a:t>
                      </a:r>
                      <a:endParaRPr lang="tr-TR" sz="1200" dirty="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rPr>
                        <a:t>₺990.000,00</a:t>
                      </a:r>
                      <a:endParaRPr lang="tr-TR" sz="120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rPr>
                        <a:t>₺3.314.000,00</a:t>
                      </a:r>
                      <a:endParaRPr lang="tr-TR" sz="120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rPr>
                        <a:t>₺0,00</a:t>
                      </a:r>
                      <a:endParaRPr lang="tr-TR" sz="120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rPr>
                        <a:t>₺4.304.000,00</a:t>
                      </a:r>
                      <a:endParaRPr lang="tr-TR" sz="120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rPr>
                        <a:t>₺4.303.987,27</a:t>
                      </a:r>
                      <a:endParaRPr lang="tr-TR" sz="120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rPr>
                        <a:t>₺12,73</a:t>
                      </a:r>
                      <a:endParaRPr lang="tr-TR" sz="120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9488098"/>
                  </a:ext>
                </a:extLst>
              </a:tr>
              <a:tr h="410622">
                <a:tc>
                  <a:txBody>
                    <a:bodyPr/>
                    <a:lstStyle/>
                    <a:p>
                      <a:r>
                        <a:rPr lang="tr-TR" sz="1200" b="1" dirty="0">
                          <a:effectLst/>
                          <a:latin typeface="Times New Roman" panose="02020603050405020304" pitchFamily="18" charset="0"/>
                          <a:ea typeface="Times New Roman" panose="02020603050405020304" pitchFamily="18" charset="0"/>
                        </a:rPr>
                        <a:t>06.7 - SOSYAL GÜVENLİK VE SOSYAL YARDIM HİZMETLERİ                                              </a:t>
                      </a:r>
                      <a:endParaRPr lang="tr-TR" sz="1200" dirty="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rPr>
                        <a:t>₺10.000,00</a:t>
                      </a:r>
                      <a:endParaRPr lang="tr-TR" sz="120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rPr>
                        <a:t>₺0,00</a:t>
                      </a:r>
                      <a:endParaRPr lang="tr-TR" sz="120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rPr>
                        <a:t>₺0,00</a:t>
                      </a:r>
                      <a:endParaRPr lang="tr-TR" sz="120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rPr>
                        <a:t>₺10.000,00</a:t>
                      </a:r>
                      <a:endParaRPr lang="tr-TR" sz="120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rPr>
                        <a:t>₺0,00</a:t>
                      </a:r>
                      <a:endParaRPr lang="tr-TR" sz="120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rPr>
                        <a:t>₺10.000,00</a:t>
                      </a:r>
                      <a:endParaRPr lang="tr-TR" sz="120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0124472"/>
                  </a:ext>
                </a:extLst>
              </a:tr>
              <a:tr h="617357">
                <a:tc>
                  <a:txBody>
                    <a:bodyPr/>
                    <a:lstStyle/>
                    <a:p>
                      <a:r>
                        <a:rPr lang="tr-TR" sz="1200" b="1" dirty="0">
                          <a:effectLst/>
                          <a:latin typeface="Times New Roman" panose="02020603050405020304" pitchFamily="18" charset="0"/>
                          <a:ea typeface="Times New Roman" panose="02020603050405020304" pitchFamily="18" charset="0"/>
                        </a:rPr>
                        <a:t>06.5 - ÇEŞİTLİ ÜNİTELERİN ETÜT PROJESİ                                                                        </a:t>
                      </a:r>
                      <a:endParaRPr lang="tr-TR" sz="1200" dirty="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rPr>
                        <a:t>₺200.000,00</a:t>
                      </a:r>
                      <a:endParaRPr lang="tr-TR" sz="120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rPr>
                        <a:t>₺0,00</a:t>
                      </a:r>
                      <a:endParaRPr lang="tr-TR" sz="120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rPr>
                        <a:t>₺200.000,00</a:t>
                      </a:r>
                      <a:endParaRPr lang="tr-TR" sz="120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rPr>
                        <a:t>₺0,00</a:t>
                      </a:r>
                      <a:endParaRPr lang="tr-TR" sz="120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rPr>
                        <a:t>₺0,00</a:t>
                      </a:r>
                      <a:endParaRPr lang="tr-TR" sz="120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rPr>
                        <a:t>₺0,00</a:t>
                      </a:r>
                      <a:endParaRPr lang="tr-TR" sz="120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4353888"/>
                  </a:ext>
                </a:extLst>
              </a:tr>
              <a:tr h="595971">
                <a:tc>
                  <a:txBody>
                    <a:bodyPr/>
                    <a:lstStyle/>
                    <a:p>
                      <a:r>
                        <a:rPr lang="tr-TR" sz="1200" b="1" dirty="0">
                          <a:effectLst/>
                          <a:latin typeface="Times New Roman" panose="02020603050405020304" pitchFamily="18" charset="0"/>
                          <a:ea typeface="Times New Roman" panose="02020603050405020304" pitchFamily="18" charset="0"/>
                        </a:rPr>
                        <a:t>06.5 - KAMPÜS ALTYAPISI</a:t>
                      </a:r>
                      <a:endParaRPr lang="tr-TR" sz="1200" dirty="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rPr>
                        <a:t>₺3.950.000,00</a:t>
                      </a:r>
                      <a:endParaRPr lang="tr-TR" sz="120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rPr>
                        <a:t>₺5.456.000,00</a:t>
                      </a:r>
                      <a:endParaRPr lang="tr-TR" sz="120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rPr>
                        <a:t>₺0,00</a:t>
                      </a:r>
                      <a:endParaRPr lang="tr-TR" sz="120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rPr>
                        <a:t>₺9.406.000,00</a:t>
                      </a:r>
                      <a:endParaRPr lang="tr-TR" sz="120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rPr>
                        <a:t>₺9.405.999,76</a:t>
                      </a:r>
                      <a:endParaRPr lang="tr-TR" sz="120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rPr>
                        <a:t>₺0,24</a:t>
                      </a:r>
                      <a:endParaRPr lang="tr-TR" sz="120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6167256"/>
                  </a:ext>
                </a:extLst>
              </a:tr>
              <a:tr h="503297">
                <a:tc>
                  <a:txBody>
                    <a:bodyPr/>
                    <a:lstStyle/>
                    <a:p>
                      <a:r>
                        <a:rPr lang="tr-TR" sz="1200" b="1" dirty="0">
                          <a:effectLst/>
                          <a:latin typeface="Times New Roman" panose="02020603050405020304" pitchFamily="18" charset="0"/>
                          <a:ea typeface="Times New Roman" panose="02020603050405020304" pitchFamily="18" charset="0"/>
                        </a:rPr>
                        <a:t>06.5 - MERKEZİ DERSLİK                                                                </a:t>
                      </a:r>
                      <a:endParaRPr lang="tr-TR" sz="1200" dirty="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rPr>
                        <a:t>₺18.000.000,00</a:t>
                      </a:r>
                      <a:endParaRPr lang="tr-TR" sz="120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rPr>
                        <a:t>₺0,00</a:t>
                      </a:r>
                      <a:endParaRPr lang="tr-TR" sz="120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rPr>
                        <a:t>₺15.115.000,00</a:t>
                      </a:r>
                      <a:endParaRPr lang="tr-TR" sz="120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rPr>
                        <a:t>₺2.885.000,00</a:t>
                      </a:r>
                      <a:endParaRPr lang="tr-TR" sz="120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rPr>
                        <a:t>₺2.883.836,60</a:t>
                      </a:r>
                      <a:endParaRPr lang="tr-TR" sz="120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rPr>
                        <a:t>₺1.163,40</a:t>
                      </a:r>
                      <a:endParaRPr lang="tr-TR" sz="120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6373408"/>
                  </a:ext>
                </a:extLst>
              </a:tr>
              <a:tr h="591694">
                <a:tc>
                  <a:txBody>
                    <a:bodyPr/>
                    <a:lstStyle/>
                    <a:p>
                      <a:r>
                        <a:rPr lang="tr-TR" sz="1200" b="1" dirty="0">
                          <a:effectLst/>
                          <a:latin typeface="Times New Roman" panose="02020603050405020304" pitchFamily="18" charset="0"/>
                          <a:ea typeface="Times New Roman" panose="02020603050405020304" pitchFamily="18" charset="0"/>
                        </a:rPr>
                        <a:t>06.5 -  AÇIK VE KAPALI SPOR TESİSLERİ                                              </a:t>
                      </a:r>
                      <a:endParaRPr lang="tr-TR" sz="1200" dirty="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rPr>
                        <a:t>₺500.000,00</a:t>
                      </a:r>
                      <a:endParaRPr lang="tr-TR" sz="120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rPr>
                        <a:t>₺0,00</a:t>
                      </a:r>
                      <a:endParaRPr lang="tr-TR" sz="120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rPr>
                        <a:t>₺499.000,00</a:t>
                      </a:r>
                      <a:endParaRPr lang="tr-TR" sz="120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rPr>
                        <a:t>₺1.000,00</a:t>
                      </a:r>
                      <a:endParaRPr lang="tr-TR" sz="120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rPr>
                        <a:t>₺0,00</a:t>
                      </a:r>
                      <a:endParaRPr lang="tr-TR" sz="120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rPr>
                        <a:t>₺1.000,00</a:t>
                      </a:r>
                      <a:endParaRPr lang="tr-TR" sz="120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2845572"/>
                  </a:ext>
                </a:extLst>
              </a:tr>
              <a:tr h="499019">
                <a:tc>
                  <a:txBody>
                    <a:bodyPr/>
                    <a:lstStyle/>
                    <a:p>
                      <a:r>
                        <a:rPr lang="tr-TR" sz="1200" b="1" dirty="0">
                          <a:effectLst/>
                          <a:latin typeface="Times New Roman" panose="02020603050405020304" pitchFamily="18" charset="0"/>
                          <a:ea typeface="Times New Roman" panose="02020603050405020304" pitchFamily="18" charset="0"/>
                        </a:rPr>
                        <a:t>06.4   -  KAMULAŞTIRMA</a:t>
                      </a:r>
                      <a:endParaRPr lang="tr-TR" sz="1200" dirty="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rPr>
                        <a:t>₺0,00</a:t>
                      </a:r>
                      <a:endParaRPr lang="tr-TR" sz="120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rPr>
                        <a:t>₺0,00</a:t>
                      </a:r>
                      <a:endParaRPr lang="tr-TR" sz="120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dirty="0">
                          <a:solidFill>
                            <a:srgbClr val="000000"/>
                          </a:solidFill>
                          <a:effectLst/>
                          <a:latin typeface="Times New Roman" panose="02020603050405020304" pitchFamily="18" charset="0"/>
                          <a:ea typeface="Times New Roman" panose="02020603050405020304" pitchFamily="18" charset="0"/>
                        </a:rPr>
                        <a:t>₺0,00</a:t>
                      </a:r>
                      <a:endParaRPr lang="tr-TR" sz="1200" dirty="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dirty="0">
                          <a:solidFill>
                            <a:srgbClr val="000000"/>
                          </a:solidFill>
                          <a:effectLst/>
                          <a:latin typeface="Times New Roman" panose="02020603050405020304" pitchFamily="18" charset="0"/>
                          <a:ea typeface="Times New Roman" panose="02020603050405020304" pitchFamily="18" charset="0"/>
                        </a:rPr>
                        <a:t>₺0,00</a:t>
                      </a:r>
                      <a:endParaRPr lang="tr-TR" sz="1200" dirty="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dirty="0">
                          <a:solidFill>
                            <a:srgbClr val="000000"/>
                          </a:solidFill>
                          <a:effectLst/>
                          <a:latin typeface="Times New Roman" panose="02020603050405020304" pitchFamily="18" charset="0"/>
                          <a:ea typeface="Times New Roman" panose="02020603050405020304" pitchFamily="18" charset="0"/>
                        </a:rPr>
                        <a:t>₺0,00</a:t>
                      </a:r>
                      <a:endParaRPr lang="tr-TR" sz="1200" dirty="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dirty="0">
                          <a:solidFill>
                            <a:srgbClr val="000000"/>
                          </a:solidFill>
                          <a:effectLst/>
                          <a:latin typeface="Times New Roman" panose="02020603050405020304" pitchFamily="18" charset="0"/>
                          <a:ea typeface="Times New Roman" panose="02020603050405020304" pitchFamily="18" charset="0"/>
                        </a:rPr>
                        <a:t>₺0,00</a:t>
                      </a:r>
                      <a:endParaRPr lang="tr-TR" sz="1200" dirty="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7210195"/>
                  </a:ext>
                </a:extLst>
              </a:tr>
              <a:tr h="506149">
                <a:tc>
                  <a:txBody>
                    <a:bodyPr/>
                    <a:lstStyle/>
                    <a:p>
                      <a:r>
                        <a:rPr lang="tr-TR" sz="1200" b="1" dirty="0">
                          <a:solidFill>
                            <a:srgbClr val="000000"/>
                          </a:solidFill>
                          <a:effectLst/>
                          <a:latin typeface="Times New Roman" panose="02020603050405020304" pitchFamily="18" charset="0"/>
                          <a:ea typeface="Times New Roman" panose="02020603050405020304" pitchFamily="18" charset="0"/>
                        </a:rPr>
                        <a:t>TOPLAM</a:t>
                      </a:r>
                      <a:endParaRPr lang="tr-TR" sz="1200" dirty="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r>
                        <a:rPr lang="tr-TR" sz="1200" b="1" dirty="0">
                          <a:solidFill>
                            <a:srgbClr val="000000"/>
                          </a:solidFill>
                          <a:effectLst/>
                          <a:latin typeface="Times New Roman" panose="02020603050405020304" pitchFamily="18" charset="0"/>
                          <a:ea typeface="Times New Roman" panose="02020603050405020304" pitchFamily="18" charset="0"/>
                        </a:rPr>
                        <a:t>₺23.750.000,00</a:t>
                      </a:r>
                      <a:endParaRPr lang="tr-TR" sz="1200" dirty="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r>
                        <a:rPr lang="tr-TR" sz="1200" b="1" dirty="0">
                          <a:solidFill>
                            <a:srgbClr val="000000"/>
                          </a:solidFill>
                          <a:effectLst/>
                          <a:latin typeface="Times New Roman" panose="02020603050405020304" pitchFamily="18" charset="0"/>
                          <a:ea typeface="Times New Roman" panose="02020603050405020304" pitchFamily="18" charset="0"/>
                        </a:rPr>
                        <a:t>₺9.120.000,00</a:t>
                      </a:r>
                      <a:endParaRPr lang="tr-TR" sz="1200" dirty="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r>
                        <a:rPr lang="tr-TR" sz="1200" b="1" dirty="0">
                          <a:solidFill>
                            <a:srgbClr val="000000"/>
                          </a:solidFill>
                          <a:effectLst/>
                          <a:latin typeface="Times New Roman" panose="02020603050405020304" pitchFamily="18" charset="0"/>
                          <a:ea typeface="Times New Roman" panose="02020603050405020304" pitchFamily="18" charset="0"/>
                        </a:rPr>
                        <a:t>₺15.814.000,00</a:t>
                      </a:r>
                      <a:endParaRPr lang="tr-TR" sz="1200" dirty="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r>
                        <a:rPr lang="tr-TR" sz="1200" b="1">
                          <a:solidFill>
                            <a:srgbClr val="000000"/>
                          </a:solidFill>
                          <a:effectLst/>
                          <a:latin typeface="Times New Roman" panose="02020603050405020304" pitchFamily="18" charset="0"/>
                          <a:ea typeface="Times New Roman" panose="02020603050405020304" pitchFamily="18" charset="0"/>
                        </a:rPr>
                        <a:t>₺17.056.000,00</a:t>
                      </a:r>
                      <a:endParaRPr lang="tr-TR" sz="120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r>
                        <a:rPr lang="tr-TR" sz="1200" b="1" dirty="0">
                          <a:solidFill>
                            <a:srgbClr val="000000"/>
                          </a:solidFill>
                          <a:effectLst/>
                          <a:latin typeface="Times New Roman" panose="02020603050405020304" pitchFamily="18" charset="0"/>
                          <a:ea typeface="Times New Roman" panose="02020603050405020304" pitchFamily="18" charset="0"/>
                        </a:rPr>
                        <a:t>₺17.028.468,35</a:t>
                      </a:r>
                      <a:endParaRPr lang="tr-TR" sz="1200" dirty="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algn="ctr"/>
                      <a:r>
                        <a:rPr lang="tr-TR" sz="1200" b="1" dirty="0">
                          <a:solidFill>
                            <a:srgbClr val="000000"/>
                          </a:solidFill>
                          <a:effectLst/>
                          <a:latin typeface="Times New Roman" panose="02020603050405020304" pitchFamily="18" charset="0"/>
                          <a:ea typeface="Times New Roman" panose="02020603050405020304" pitchFamily="18" charset="0"/>
                        </a:rPr>
                        <a:t>₺27.531,65</a:t>
                      </a:r>
                      <a:endParaRPr lang="tr-TR" sz="1200" dirty="0">
                        <a:effectLst/>
                        <a:latin typeface="Times New Roman" panose="02020603050405020304" pitchFamily="18" charset="0"/>
                        <a:ea typeface="Times New Roman" panose="02020603050405020304" pitchFamily="18" charset="0"/>
                      </a:endParaRPr>
                    </a:p>
                  </a:txBody>
                  <a:tcPr marL="30607" marR="3060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988258712"/>
                  </a:ext>
                </a:extLst>
              </a:tr>
            </a:tbl>
          </a:graphicData>
        </a:graphic>
      </p:graphicFrame>
    </p:spTree>
    <p:extLst>
      <p:ext uri="{BB962C8B-B14F-4D97-AF65-F5344CB8AC3E}">
        <p14:creationId xmlns:p14="http://schemas.microsoft.com/office/powerpoint/2010/main" val="5822843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6D67C21-22E1-4337-B94E-70DCC2AA556F}"/>
              </a:ext>
            </a:extLst>
          </p:cNvPr>
          <p:cNvSpPr>
            <a:spLocks noGrp="1"/>
          </p:cNvSpPr>
          <p:nvPr>
            <p:ph type="title"/>
          </p:nvPr>
        </p:nvSpPr>
        <p:spPr>
          <a:xfrm>
            <a:off x="784746" y="98946"/>
            <a:ext cx="9601200" cy="678976"/>
          </a:xfrm>
        </p:spPr>
        <p:txBody>
          <a:bodyPr>
            <a:noAutofit/>
          </a:bodyPr>
          <a:lstStyle/>
          <a:p>
            <a:pPr algn="ctr"/>
            <a:r>
              <a:rPr lang="tr-TR" sz="2800" b="1" dirty="0">
                <a:solidFill>
                  <a:schemeClr val="accent2">
                    <a:lumMod val="50000"/>
                  </a:schemeClr>
                </a:solidFill>
                <a:latin typeface="Times New Roman" pitchFamily="18" charset="0"/>
                <a:cs typeface="Times New Roman" pitchFamily="18" charset="0"/>
              </a:rPr>
              <a:t>BAĞIŞ YOLU İLE YAPILAN YATIRIMLAR</a:t>
            </a:r>
            <a:br>
              <a:rPr lang="tr-TR" sz="2800" b="1" dirty="0">
                <a:solidFill>
                  <a:schemeClr val="accent2">
                    <a:lumMod val="50000"/>
                  </a:schemeClr>
                </a:solidFill>
                <a:latin typeface="Times New Roman" pitchFamily="18" charset="0"/>
                <a:cs typeface="Times New Roman" pitchFamily="18" charset="0"/>
              </a:rPr>
            </a:br>
            <a:endParaRPr lang="tr-TR" sz="2800" dirty="0"/>
          </a:p>
        </p:txBody>
      </p:sp>
      <p:sp>
        <p:nvSpPr>
          <p:cNvPr id="3" name="İçerik Yer Tutucusu 2">
            <a:extLst>
              <a:ext uri="{FF2B5EF4-FFF2-40B4-BE49-F238E27FC236}">
                <a16:creationId xmlns:a16="http://schemas.microsoft.com/office/drawing/2014/main" id="{3B33F1EA-069E-498A-B97B-B6F8CD5C1E58}"/>
              </a:ext>
            </a:extLst>
          </p:cNvPr>
          <p:cNvSpPr>
            <a:spLocks noGrp="1"/>
          </p:cNvSpPr>
          <p:nvPr>
            <p:ph idx="1"/>
          </p:nvPr>
        </p:nvSpPr>
        <p:spPr>
          <a:xfrm>
            <a:off x="832749" y="608731"/>
            <a:ext cx="11061511" cy="1329607"/>
          </a:xfrm>
        </p:spPr>
        <p:txBody>
          <a:bodyPr>
            <a:normAutofit/>
          </a:bodyPr>
          <a:lstStyle/>
          <a:p>
            <a:pPr marL="0" indent="0" algn="just">
              <a:buNone/>
            </a:pPr>
            <a:r>
              <a:rPr lang="tr-TR" b="0" i="0" dirty="0">
                <a:effectLst/>
                <a:latin typeface="Times New Roman" panose="02020603050405020304" pitchFamily="18" charset="0"/>
                <a:ea typeface="Times New Roman" panose="02020603050405020304" pitchFamily="18" charset="0"/>
                <a:cs typeface="Times New Roman" panose="02020603050405020304" pitchFamily="18" charset="0"/>
              </a:rPr>
              <a:t>Yatırım programında yer alan projelerimize ek olarak Bağışçıları tarafından yaptırılan ve inşaatı devam etmekte olan Gölköy Kampüste Hukuk Fakültesi, İlahiyat Fakültesi Ek Bina, Mengen İlçemizde </a:t>
            </a:r>
            <a:r>
              <a:rPr lang="en-GB" b="0" i="0" dirty="0">
                <a:effectLst/>
                <a:latin typeface="Times New Roman" panose="02020603050405020304" pitchFamily="18" charset="0"/>
                <a:ea typeface="Times New Roman" panose="02020603050405020304" pitchFamily="18" charset="0"/>
                <a:cs typeface="Times New Roman" panose="02020603050405020304" pitchFamily="18" charset="0"/>
              </a:rPr>
              <a:t>Mengen </a:t>
            </a:r>
            <a:r>
              <a:rPr lang="en-GB" b="0" i="0" dirty="0" err="1">
                <a:effectLst/>
                <a:latin typeface="Times New Roman" panose="02020603050405020304" pitchFamily="18" charset="0"/>
                <a:ea typeface="Times New Roman" panose="02020603050405020304" pitchFamily="18" charset="0"/>
                <a:cs typeface="Times New Roman" panose="02020603050405020304" pitchFamily="18" charset="0"/>
              </a:rPr>
              <a:t>İzzet</a:t>
            </a:r>
            <a:r>
              <a:rPr lang="en-GB" b="0" i="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b="0" i="0" dirty="0" err="1">
                <a:effectLst/>
                <a:latin typeface="Times New Roman" panose="02020603050405020304" pitchFamily="18" charset="0"/>
                <a:ea typeface="Times New Roman" panose="02020603050405020304" pitchFamily="18" charset="0"/>
                <a:cs typeface="Times New Roman" panose="02020603050405020304" pitchFamily="18" charset="0"/>
              </a:rPr>
              <a:t>Baysal</a:t>
            </a:r>
            <a:r>
              <a:rPr lang="en-GB" b="0" i="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b="0" i="0" dirty="0" err="1">
                <a:effectLst/>
                <a:latin typeface="Times New Roman" panose="02020603050405020304" pitchFamily="18" charset="0"/>
                <a:ea typeface="Times New Roman" panose="02020603050405020304" pitchFamily="18" charset="0"/>
                <a:cs typeface="Times New Roman" panose="02020603050405020304" pitchFamily="18" charset="0"/>
              </a:rPr>
              <a:t>Aşçılık</a:t>
            </a:r>
            <a:r>
              <a:rPr lang="en-GB" b="0" i="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b="0" i="0" dirty="0" err="1">
                <a:effectLst/>
                <a:latin typeface="Times New Roman" panose="02020603050405020304" pitchFamily="18" charset="0"/>
                <a:ea typeface="Times New Roman" panose="02020603050405020304" pitchFamily="18" charset="0"/>
                <a:cs typeface="Times New Roman" panose="02020603050405020304" pitchFamily="18" charset="0"/>
              </a:rPr>
              <a:t>ve</a:t>
            </a:r>
            <a:r>
              <a:rPr lang="en-GB" b="0" i="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b="0" i="0" dirty="0" err="1">
                <a:effectLst/>
                <a:latin typeface="Times New Roman" panose="02020603050405020304" pitchFamily="18" charset="0"/>
                <a:ea typeface="Times New Roman" panose="02020603050405020304" pitchFamily="18" charset="0"/>
                <a:cs typeface="Times New Roman" panose="02020603050405020304" pitchFamily="18" charset="0"/>
              </a:rPr>
              <a:t>Gastronomi</a:t>
            </a:r>
            <a:r>
              <a:rPr lang="en-GB" b="0" i="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b="0" i="0" dirty="0" err="1">
                <a:effectLst/>
                <a:latin typeface="Times New Roman" panose="02020603050405020304" pitchFamily="18" charset="0"/>
                <a:ea typeface="Times New Roman" panose="02020603050405020304" pitchFamily="18" charset="0"/>
                <a:cs typeface="Times New Roman" panose="02020603050405020304" pitchFamily="18" charset="0"/>
              </a:rPr>
              <a:t>Kampüsü</a:t>
            </a:r>
            <a:r>
              <a:rPr lang="en-GB" b="0" i="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b="0" i="0" dirty="0">
                <a:effectLst/>
                <a:latin typeface="Times New Roman" panose="02020603050405020304" pitchFamily="18" charset="0"/>
                <a:ea typeface="Times New Roman" panose="02020603050405020304" pitchFamily="18" charset="0"/>
                <a:cs typeface="Times New Roman" panose="02020603050405020304" pitchFamily="18" charset="0"/>
              </a:rPr>
              <a:t>ve Gerede İlçemizde Gerede Uygulamalı Bilimler Fakültesi 2. Etap projeleri yer almaktadır. Projelere ait harcama ve işlemler bağışçısı tarafından yürütülmektedir. </a:t>
            </a:r>
            <a:endParaRPr lang="tr-TR" b="1" i="1"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tr-TR" dirty="0"/>
          </a:p>
        </p:txBody>
      </p:sp>
      <p:graphicFrame>
        <p:nvGraphicFramePr>
          <p:cNvPr id="6" name="Nesne 5">
            <a:extLst>
              <a:ext uri="{FF2B5EF4-FFF2-40B4-BE49-F238E27FC236}">
                <a16:creationId xmlns:a16="http://schemas.microsoft.com/office/drawing/2014/main" id="{12C188E9-AF99-4E55-813A-6F1E229996C6}"/>
              </a:ext>
            </a:extLst>
          </p:cNvPr>
          <p:cNvGraphicFramePr>
            <a:graphicFrameLocks noChangeAspect="1"/>
          </p:cNvGraphicFramePr>
          <p:nvPr>
            <p:extLst>
              <p:ext uri="{D42A27DB-BD31-4B8C-83A1-F6EECF244321}">
                <p14:modId xmlns:p14="http://schemas.microsoft.com/office/powerpoint/2010/main" val="2436378868"/>
              </p:ext>
            </p:extLst>
          </p:nvPr>
        </p:nvGraphicFramePr>
        <p:xfrm>
          <a:off x="1091821" y="1938338"/>
          <a:ext cx="10754435" cy="4121268"/>
        </p:xfrm>
        <a:graphic>
          <a:graphicData uri="http://schemas.openxmlformats.org/presentationml/2006/ole">
            <mc:AlternateContent xmlns:mc="http://schemas.openxmlformats.org/markup-compatibility/2006">
              <mc:Choice xmlns:v="urn:schemas-microsoft-com:vml" Requires="v">
                <p:oleObj name="Worksheet" r:id="rId2" imgW="12477879" imgH="4572000" progId="Excel.Sheet.12">
                  <p:embed/>
                </p:oleObj>
              </mc:Choice>
              <mc:Fallback>
                <p:oleObj name="Worksheet" r:id="rId2" imgW="12477879" imgH="4572000" progId="Excel.Sheet.12">
                  <p:embed/>
                  <p:pic>
                    <p:nvPicPr>
                      <p:cNvPr id="0" name=""/>
                      <p:cNvPicPr/>
                      <p:nvPr/>
                    </p:nvPicPr>
                    <p:blipFill>
                      <a:blip r:embed="rId3"/>
                      <a:stretch>
                        <a:fillRect/>
                      </a:stretch>
                    </p:blipFill>
                    <p:spPr>
                      <a:xfrm>
                        <a:off x="1091821" y="1938338"/>
                        <a:ext cx="10754435" cy="4121268"/>
                      </a:xfrm>
                      <a:prstGeom prst="rect">
                        <a:avLst/>
                      </a:prstGeom>
                    </p:spPr>
                  </p:pic>
                </p:oleObj>
              </mc:Fallback>
            </mc:AlternateContent>
          </a:graphicData>
        </a:graphic>
      </p:graphicFrame>
      <p:sp>
        <p:nvSpPr>
          <p:cNvPr id="7" name="Metin kutusu 6">
            <a:extLst>
              <a:ext uri="{FF2B5EF4-FFF2-40B4-BE49-F238E27FC236}">
                <a16:creationId xmlns:a16="http://schemas.microsoft.com/office/drawing/2014/main" id="{2907F794-2DAE-4703-AB67-8779221448C5}"/>
              </a:ext>
            </a:extLst>
          </p:cNvPr>
          <p:cNvSpPr txBox="1"/>
          <p:nvPr/>
        </p:nvSpPr>
        <p:spPr>
          <a:xfrm>
            <a:off x="764272" y="6059606"/>
            <a:ext cx="11263929" cy="369332"/>
          </a:xfrm>
          <a:prstGeom prst="rect">
            <a:avLst/>
          </a:prstGeom>
          <a:noFill/>
        </p:spPr>
        <p:txBody>
          <a:bodyPr wrap="square" rtlCol="0">
            <a:spAutoFit/>
          </a:bodyPr>
          <a:lstStyle/>
          <a:p>
            <a:pPr algn="just"/>
            <a:r>
              <a:rPr lang="tr-TR" dirty="0">
                <a:solidFill>
                  <a:srgbClr val="FF0000"/>
                </a:solidFill>
                <a:latin typeface="Times New Roman" panose="02020603050405020304" pitchFamily="18" charset="0"/>
                <a:cs typeface="Times New Roman" panose="02020603050405020304" pitchFamily="18" charset="0"/>
              </a:rPr>
              <a:t>* Bağış Yatırımlarının </a:t>
            </a:r>
            <a:r>
              <a:rPr lang="tr-TR" i="1" dirty="0">
                <a:solidFill>
                  <a:srgbClr val="0070C0"/>
                </a:solidFill>
                <a:latin typeface="Times New Roman" panose="02020603050405020304" pitchFamily="18" charset="0"/>
                <a:cs typeface="Times New Roman" panose="02020603050405020304" pitchFamily="18" charset="0"/>
              </a:rPr>
              <a:t>kontrollük hizmetlerinin çoğu </a:t>
            </a:r>
            <a:r>
              <a:rPr lang="tr-TR" dirty="0">
                <a:solidFill>
                  <a:srgbClr val="FF0000"/>
                </a:solidFill>
                <a:latin typeface="Times New Roman" panose="02020603050405020304" pitchFamily="18" charset="0"/>
                <a:cs typeface="Times New Roman" panose="02020603050405020304" pitchFamily="18" charset="0"/>
              </a:rPr>
              <a:t>Yapı İşleri ve Teknik Daire Başkanlığınca yürütülmektedir.</a:t>
            </a:r>
          </a:p>
        </p:txBody>
      </p:sp>
    </p:spTree>
    <p:extLst>
      <p:ext uri="{BB962C8B-B14F-4D97-AF65-F5344CB8AC3E}">
        <p14:creationId xmlns:p14="http://schemas.microsoft.com/office/powerpoint/2010/main" val="27961131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874C562-2102-4424-93BA-CFA78004DA62}"/>
              </a:ext>
            </a:extLst>
          </p:cNvPr>
          <p:cNvSpPr>
            <a:spLocks noGrp="1"/>
          </p:cNvSpPr>
          <p:nvPr>
            <p:ph type="title"/>
          </p:nvPr>
        </p:nvSpPr>
        <p:spPr>
          <a:xfrm>
            <a:off x="975814" y="139889"/>
            <a:ext cx="10897737" cy="460612"/>
          </a:xfrm>
        </p:spPr>
        <p:txBody>
          <a:bodyPr>
            <a:noAutofit/>
          </a:bodyPr>
          <a:lstStyle/>
          <a:p>
            <a:pPr algn="ctr"/>
            <a:r>
              <a:rPr lang="en-GB" sz="1800" b="1" cap="small" spc="25" dirty="0">
                <a:solidFill>
                  <a:schemeClr val="tx1"/>
                </a:solidFill>
                <a:effectLst/>
              </a:rPr>
              <a:t>MENGEN YENİ KAMPÜS</a:t>
            </a:r>
            <a:br>
              <a:rPr lang="tr-TR" sz="1800" dirty="0">
                <a:effectLst/>
              </a:rPr>
            </a:br>
            <a:endParaRPr lang="tr-TR" sz="1800" dirty="0"/>
          </a:p>
        </p:txBody>
      </p:sp>
      <p:sp>
        <p:nvSpPr>
          <p:cNvPr id="3" name="İçerik Yer Tutucusu 2">
            <a:extLst>
              <a:ext uri="{FF2B5EF4-FFF2-40B4-BE49-F238E27FC236}">
                <a16:creationId xmlns:a16="http://schemas.microsoft.com/office/drawing/2014/main" id="{23374A08-FF0D-4AFF-867E-E8E9D20B55AE}"/>
              </a:ext>
            </a:extLst>
          </p:cNvPr>
          <p:cNvSpPr>
            <a:spLocks noGrp="1"/>
          </p:cNvSpPr>
          <p:nvPr>
            <p:ph idx="1"/>
          </p:nvPr>
        </p:nvSpPr>
        <p:spPr>
          <a:xfrm>
            <a:off x="757451" y="600501"/>
            <a:ext cx="11307170" cy="900753"/>
          </a:xfrm>
        </p:spPr>
        <p:txBody>
          <a:bodyPr/>
          <a:lstStyle/>
          <a:p>
            <a:pPr marL="0" indent="0" algn="just">
              <a:buNone/>
            </a:pPr>
            <a:r>
              <a:rPr lang="en-GB" sz="1800" dirty="0">
                <a:effectLst/>
                <a:latin typeface="Times New Roman" panose="02020603050405020304" pitchFamily="18" charset="0"/>
                <a:ea typeface="Times New Roman" panose="02020603050405020304" pitchFamily="18" charset="0"/>
              </a:rPr>
              <a:t>Mengen </a:t>
            </a:r>
            <a:r>
              <a:rPr lang="en-GB" sz="1800" dirty="0" err="1">
                <a:effectLst/>
                <a:latin typeface="Times New Roman" panose="02020603050405020304" pitchFamily="18" charset="0"/>
                <a:ea typeface="Times New Roman" panose="02020603050405020304" pitchFamily="18" charset="0"/>
              </a:rPr>
              <a:t>İzzet</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Baysal</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Aşçilik</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Ve</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Gastronomi</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Eğitim</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Kampüsü</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geçici</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kabulü</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yapılarak</a:t>
            </a:r>
            <a:r>
              <a:rPr lang="en-GB" sz="1800" dirty="0">
                <a:effectLst/>
                <a:latin typeface="Times New Roman" panose="02020603050405020304" pitchFamily="18" charset="0"/>
                <a:ea typeface="Times New Roman" panose="02020603050405020304" pitchFamily="18" charset="0"/>
              </a:rPr>
              <a:t> 14.05.2022 </a:t>
            </a:r>
            <a:r>
              <a:rPr lang="en-GB" sz="1800" dirty="0" err="1">
                <a:effectLst/>
                <a:latin typeface="Times New Roman" panose="02020603050405020304" pitchFamily="18" charset="0"/>
                <a:ea typeface="Times New Roman" panose="02020603050405020304" pitchFamily="18" charset="0"/>
              </a:rPr>
              <a:t>tarihinde</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imzalanan</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devir</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teslim</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tutanağı</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ile</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Bolu</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Abant</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İzzet</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Baysal</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Üniversitesine</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devredilmiştir</a:t>
            </a:r>
            <a:r>
              <a:rPr lang="en-GB" sz="1800" dirty="0">
                <a:effectLst/>
                <a:latin typeface="Times New Roman" panose="02020603050405020304" pitchFamily="18" charset="0"/>
                <a:ea typeface="Times New Roman" panose="02020603050405020304" pitchFamily="18" charset="0"/>
              </a:rPr>
              <a:t>.</a:t>
            </a:r>
            <a:r>
              <a:rPr lang="en-GB" sz="1800" kern="1200" dirty="0">
                <a:solidFill>
                  <a:srgbClr val="000000"/>
                </a:solidFill>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Ekim</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ayı</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itibariyle</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geçici</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kabul</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eksiklikleri</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tamamlanmıştır</a:t>
            </a:r>
            <a:r>
              <a:rPr lang="en-GB" sz="1800" dirty="0">
                <a:effectLst/>
                <a:latin typeface="Times New Roman" panose="02020603050405020304" pitchFamily="18" charset="0"/>
                <a:ea typeface="Times New Roman" panose="02020603050405020304" pitchFamily="18" charset="0"/>
              </a:rPr>
              <a:t>. Cari </a:t>
            </a:r>
            <a:r>
              <a:rPr lang="en-GB" sz="1800" dirty="0" err="1">
                <a:effectLst/>
                <a:latin typeface="Times New Roman" panose="02020603050405020304" pitchFamily="18" charset="0"/>
                <a:ea typeface="Times New Roman" panose="02020603050405020304" pitchFamily="18" charset="0"/>
              </a:rPr>
              <a:t>yıl</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fiyatlarıyla</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proje</a:t>
            </a:r>
            <a:r>
              <a:rPr lang="en-GB" sz="1800" dirty="0">
                <a:effectLst/>
                <a:latin typeface="Times New Roman" panose="02020603050405020304" pitchFamily="18" charset="0"/>
                <a:ea typeface="Times New Roman" panose="02020603050405020304" pitchFamily="18" charset="0"/>
              </a:rPr>
              <a:t> maliyet </a:t>
            </a:r>
            <a:r>
              <a:rPr lang="en-GB" sz="1800" dirty="0" err="1">
                <a:effectLst/>
                <a:latin typeface="Times New Roman" panose="02020603050405020304" pitchFamily="18" charset="0"/>
                <a:ea typeface="Times New Roman" panose="02020603050405020304" pitchFamily="18" charset="0"/>
              </a:rPr>
              <a:t>bedeli</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toplam</a:t>
            </a:r>
            <a:r>
              <a:rPr lang="en-GB" sz="1800" dirty="0">
                <a:effectLst/>
                <a:latin typeface="Times New Roman" panose="02020603050405020304" pitchFamily="18" charset="0"/>
                <a:ea typeface="Times New Roman" panose="02020603050405020304" pitchFamily="18" charset="0"/>
              </a:rPr>
              <a:t> 27.591.129,69 </a:t>
            </a:r>
            <a:r>
              <a:rPr lang="en-GB" sz="1800" dirty="0" err="1">
                <a:effectLst/>
                <a:latin typeface="Times New Roman" panose="02020603050405020304" pitchFamily="18" charset="0"/>
                <a:ea typeface="Times New Roman" panose="02020603050405020304" pitchFamily="18" charset="0"/>
              </a:rPr>
              <a:t>TL’dir</a:t>
            </a:r>
            <a:r>
              <a:rPr lang="en-GB" sz="1800" dirty="0">
                <a:effectLst/>
                <a:latin typeface="Times New Roman" panose="02020603050405020304" pitchFamily="18" charset="0"/>
                <a:ea typeface="Times New Roman" panose="02020603050405020304" pitchFamily="18" charset="0"/>
              </a:rPr>
              <a:t>.</a:t>
            </a:r>
            <a:endParaRPr lang="tr-TR" dirty="0"/>
          </a:p>
        </p:txBody>
      </p:sp>
      <p:pic>
        <p:nvPicPr>
          <p:cNvPr id="15370" name="Picture 10">
            <a:extLst>
              <a:ext uri="{FF2B5EF4-FFF2-40B4-BE49-F238E27FC236}">
                <a16:creationId xmlns:a16="http://schemas.microsoft.com/office/drawing/2014/main" id="{A37E7C55-BC64-46C2-BCEF-2FF9A34937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007" y="1534683"/>
            <a:ext cx="3843906" cy="220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Resim 11" descr="çayır, dağ, açık hava, doğa içeren bir resim&#10;&#10;Açıklama otomatik olarak oluşturuldu">
            <a:extLst>
              <a:ext uri="{FF2B5EF4-FFF2-40B4-BE49-F238E27FC236}">
                <a16:creationId xmlns:a16="http://schemas.microsoft.com/office/drawing/2014/main" id="{A41F0D31-B592-4E13-8EED-A9291F6BFB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8981" y="1520411"/>
            <a:ext cx="3719558" cy="2215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Metin kutusu 17">
            <a:extLst>
              <a:ext uri="{FF2B5EF4-FFF2-40B4-BE49-F238E27FC236}">
                <a16:creationId xmlns:a16="http://schemas.microsoft.com/office/drawing/2014/main" id="{0626C1D6-D8F8-42B1-98DF-CF521FF3AD92}"/>
              </a:ext>
            </a:extLst>
          </p:cNvPr>
          <p:cNvSpPr txBox="1"/>
          <p:nvPr/>
        </p:nvSpPr>
        <p:spPr>
          <a:xfrm>
            <a:off x="757451" y="3620791"/>
            <a:ext cx="11116099" cy="923330"/>
          </a:xfrm>
          <a:prstGeom prst="rect">
            <a:avLst/>
          </a:prstGeom>
          <a:noFill/>
        </p:spPr>
        <p:txBody>
          <a:bodyPr wrap="square">
            <a:spAutoFit/>
          </a:bodyPr>
          <a:lstStyle/>
          <a:p>
            <a:pPr algn="ctr"/>
            <a:r>
              <a:rPr lang="en-GB" b="1" cap="small" spc="25" dirty="0">
                <a:effectLst/>
              </a:rPr>
              <a:t>HUKUK FAKÜLTESİ</a:t>
            </a:r>
            <a:endParaRPr lang="tr-TR" dirty="0">
              <a:effectLst/>
            </a:endParaRPr>
          </a:p>
          <a:p>
            <a:pPr algn="just"/>
            <a:r>
              <a:rPr lang="tr-TR" sz="1800" dirty="0">
                <a:effectLst/>
                <a:latin typeface="Times New Roman" panose="02020603050405020304" pitchFamily="18" charset="0"/>
                <a:ea typeface="Times New Roman" panose="02020603050405020304" pitchFamily="18" charset="0"/>
              </a:rPr>
              <a:t>	Elektrik ve mekanik tesisat imalatları, merdiven parapet mermerleri, saten alçı, boya tamiratları, paslanmaz korkuluk imalatları, çatı </a:t>
            </a:r>
            <a:r>
              <a:rPr lang="tr-TR" sz="1800" dirty="0" err="1">
                <a:effectLst/>
                <a:latin typeface="Times New Roman" panose="02020603050405020304" pitchFamily="18" charset="0"/>
                <a:ea typeface="Times New Roman" panose="02020603050405020304" pitchFamily="18" charset="0"/>
              </a:rPr>
              <a:t>kompazit</a:t>
            </a:r>
            <a:r>
              <a:rPr lang="tr-TR" sz="1800" dirty="0">
                <a:effectLst/>
                <a:latin typeface="Times New Roman" panose="02020603050405020304" pitchFamily="18" charset="0"/>
                <a:ea typeface="Times New Roman" panose="02020603050405020304" pitchFamily="18" charset="0"/>
              </a:rPr>
              <a:t> kaplama imalatları devam ediyor. Geçici kabule hazır hale getirilmektedir.</a:t>
            </a:r>
          </a:p>
        </p:txBody>
      </p:sp>
      <p:pic>
        <p:nvPicPr>
          <p:cNvPr id="15372" name="Resim 4" descr="bina, gök, açık hava, cadde içeren bir resim&#10;&#10;Açıklama otomatik olarak oluşturuldu">
            <a:extLst>
              <a:ext uri="{FF2B5EF4-FFF2-40B4-BE49-F238E27FC236}">
                <a16:creationId xmlns:a16="http://schemas.microsoft.com/office/drawing/2014/main" id="{AB2CC75C-479C-4DEE-BD1F-FBF8E03C00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02555" y="4619626"/>
            <a:ext cx="2905984" cy="2182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FC67A5F6-2ABD-49D3-831F-71FB7E909FE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2881"/>
          <a:stretch/>
        </p:blipFill>
        <p:spPr bwMode="auto">
          <a:xfrm>
            <a:off x="1111007" y="4703697"/>
            <a:ext cx="3716335" cy="19265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838002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ECE80FA-9DA8-41F2-87A6-6C4E955BA24C}"/>
              </a:ext>
            </a:extLst>
          </p:cNvPr>
          <p:cNvSpPr>
            <a:spLocks noGrp="1"/>
          </p:cNvSpPr>
          <p:nvPr>
            <p:ph type="title"/>
          </p:nvPr>
        </p:nvSpPr>
        <p:spPr>
          <a:xfrm>
            <a:off x="852986" y="18197"/>
            <a:ext cx="11339014" cy="493594"/>
          </a:xfrm>
        </p:spPr>
        <p:txBody>
          <a:bodyPr>
            <a:normAutofit fontScale="90000"/>
          </a:bodyPr>
          <a:lstStyle/>
          <a:p>
            <a:pPr algn="ctr"/>
            <a:r>
              <a:rPr lang="tr-TR" sz="2000" b="1" dirty="0">
                <a:solidFill>
                  <a:schemeClr val="tx1"/>
                </a:solidFill>
                <a:effectLst/>
                <a:latin typeface="Times New Roman" panose="02020603050405020304" pitchFamily="18" charset="0"/>
                <a:cs typeface="Times New Roman" panose="02020603050405020304" pitchFamily="18" charset="0"/>
              </a:rPr>
              <a:t>İLAHİYAT FAKÜLTESİ EK BİNA</a:t>
            </a:r>
            <a:br>
              <a:rPr lang="tr-TR" dirty="0">
                <a:solidFill>
                  <a:schemeClr val="tx1"/>
                </a:solidFill>
                <a:effectLst/>
                <a:latin typeface="Times New Roman" panose="02020603050405020304" pitchFamily="18" charset="0"/>
                <a:cs typeface="Times New Roman" panose="02020603050405020304" pitchFamily="18" charset="0"/>
              </a:rPr>
            </a:br>
            <a:r>
              <a:rPr lang="tr-TR"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dirty="0">
              <a:solidFill>
                <a:schemeClr val="tx1"/>
              </a:solidFill>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3CD447C3-FD95-4CA1-9619-67724FB4E2F6}"/>
              </a:ext>
            </a:extLst>
          </p:cNvPr>
          <p:cNvSpPr>
            <a:spLocks noGrp="1"/>
          </p:cNvSpPr>
          <p:nvPr>
            <p:ph idx="1"/>
          </p:nvPr>
        </p:nvSpPr>
        <p:spPr>
          <a:xfrm>
            <a:off x="852985" y="416041"/>
            <a:ext cx="10486029" cy="989463"/>
          </a:xfrm>
        </p:spPr>
        <p:txBody>
          <a:bodyPr/>
          <a:lstStyle/>
          <a:p>
            <a:pPr marL="0" indent="0">
              <a:buNone/>
            </a:pPr>
            <a:r>
              <a:rPr lang="tr-TR" sz="2000" dirty="0">
                <a:effectLst/>
                <a:latin typeface="Times New Roman" panose="02020603050405020304" pitchFamily="18" charset="0"/>
                <a:ea typeface="Times New Roman" panose="02020603050405020304" pitchFamily="18" charset="0"/>
              </a:rPr>
              <a:t>Uygulama Projesi çizimi ve yaklaşık maliyet çalışmaları tamamlanmıştır. Bağışçısı olan BOLİV tarafından yüklenici belirleme aşamasındadır.</a:t>
            </a:r>
            <a:br>
              <a:rPr lang="tr-TR" sz="2000" dirty="0">
                <a:effectLst/>
                <a:latin typeface="Times New Roman" panose="02020603050405020304" pitchFamily="18" charset="0"/>
                <a:ea typeface="Times New Roman" panose="02020603050405020304" pitchFamily="18" charset="0"/>
              </a:rPr>
            </a:br>
            <a:endParaRPr lang="tr-TR" dirty="0"/>
          </a:p>
        </p:txBody>
      </p:sp>
      <p:pic>
        <p:nvPicPr>
          <p:cNvPr id="16386" name="Picture 2">
            <a:extLst>
              <a:ext uri="{FF2B5EF4-FFF2-40B4-BE49-F238E27FC236}">
                <a16:creationId xmlns:a16="http://schemas.microsoft.com/office/drawing/2014/main" id="{5337ED00-9BAF-434E-B25B-7EC1707D16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5842" y="1434659"/>
            <a:ext cx="307340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Resim 4">
            <a:extLst>
              <a:ext uri="{FF2B5EF4-FFF2-40B4-BE49-F238E27FC236}">
                <a16:creationId xmlns:a16="http://schemas.microsoft.com/office/drawing/2014/main" id="{D9C205A9-AA46-4AA8-BD59-60AE858803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0902" y="1017230"/>
            <a:ext cx="2632075"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etin kutusu 8">
            <a:extLst>
              <a:ext uri="{FF2B5EF4-FFF2-40B4-BE49-F238E27FC236}">
                <a16:creationId xmlns:a16="http://schemas.microsoft.com/office/drawing/2014/main" id="{011C8B32-AA84-44C5-834A-D4AC2DDA2D05}"/>
              </a:ext>
            </a:extLst>
          </p:cNvPr>
          <p:cNvSpPr txBox="1"/>
          <p:nvPr/>
        </p:nvSpPr>
        <p:spPr>
          <a:xfrm>
            <a:off x="2548197" y="3308490"/>
            <a:ext cx="6971564" cy="369332"/>
          </a:xfrm>
          <a:prstGeom prst="rect">
            <a:avLst/>
          </a:prstGeom>
          <a:noFill/>
        </p:spPr>
        <p:txBody>
          <a:bodyPr wrap="square">
            <a:spAutoFit/>
          </a:bodyPr>
          <a:lstStyle/>
          <a:p>
            <a:r>
              <a:rPr lang="tr-TR" sz="1800" b="1" dirty="0">
                <a:latin typeface="Times New Roman" panose="02020603050405020304" pitchFamily="18" charset="0"/>
                <a:cs typeface="Times New Roman" panose="02020603050405020304" pitchFamily="18" charset="0"/>
              </a:rPr>
              <a:t>GEREDE UYGULAMALI BİLİMLER FAKÜLTESİ 2. ETAP</a:t>
            </a:r>
          </a:p>
        </p:txBody>
      </p:sp>
      <p:pic>
        <p:nvPicPr>
          <p:cNvPr id="10" name="Resim 9" descr="açık hava, bina, gök, resmi bina içeren bir resim&#10;&#10;Açıklama otomatik olarak oluşturuldu">
            <a:extLst>
              <a:ext uri="{FF2B5EF4-FFF2-40B4-BE49-F238E27FC236}">
                <a16:creationId xmlns:a16="http://schemas.microsoft.com/office/drawing/2014/main" id="{D877BFF1-91C6-4270-892A-FEEABD0D90D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301" b="10072"/>
          <a:stretch/>
        </p:blipFill>
        <p:spPr>
          <a:xfrm>
            <a:off x="7270241" y="4190332"/>
            <a:ext cx="3333713" cy="2425519"/>
          </a:xfrm>
          <a:prstGeom prst="rect">
            <a:avLst/>
          </a:prstGeom>
        </p:spPr>
      </p:pic>
      <p:sp>
        <p:nvSpPr>
          <p:cNvPr id="12" name="Metin kutusu 11">
            <a:extLst>
              <a:ext uri="{FF2B5EF4-FFF2-40B4-BE49-F238E27FC236}">
                <a16:creationId xmlns:a16="http://schemas.microsoft.com/office/drawing/2014/main" id="{86E9AF0E-6719-45B1-9AA9-8665981FFF26}"/>
              </a:ext>
            </a:extLst>
          </p:cNvPr>
          <p:cNvSpPr txBox="1"/>
          <p:nvPr/>
        </p:nvSpPr>
        <p:spPr>
          <a:xfrm>
            <a:off x="852985" y="3602649"/>
            <a:ext cx="10911385" cy="458074"/>
          </a:xfrm>
          <a:prstGeom prst="rect">
            <a:avLst/>
          </a:prstGeom>
          <a:noFill/>
        </p:spPr>
        <p:txBody>
          <a:bodyPr wrap="square">
            <a:spAutoFit/>
          </a:bodyPr>
          <a:lstStyle/>
          <a:p>
            <a:pPr algn="just">
              <a:lnSpc>
                <a:spcPct val="150000"/>
              </a:lnSpc>
            </a:pPr>
            <a:r>
              <a:rPr lang="tr-TR" sz="1800" dirty="0">
                <a:latin typeface="Times New Roman" panose="02020603050405020304" pitchFamily="18" charset="0"/>
                <a:ea typeface="Times New Roman" panose="02020603050405020304" pitchFamily="18" charset="0"/>
              </a:rPr>
              <a:t>İhale sözleşmesi f</a:t>
            </a:r>
            <a:r>
              <a:rPr lang="tr-TR" sz="1800" dirty="0">
                <a:effectLst/>
                <a:latin typeface="Times New Roman" panose="02020603050405020304" pitchFamily="18" charset="0"/>
                <a:ea typeface="Times New Roman" panose="02020603050405020304" pitchFamily="18" charset="0"/>
              </a:rPr>
              <a:t>esih edildi. Yüklenici tarafından dava söz konusu olmuştur.</a:t>
            </a:r>
          </a:p>
        </p:txBody>
      </p:sp>
      <p:pic>
        <p:nvPicPr>
          <p:cNvPr id="13" name="Resim 12">
            <a:extLst>
              <a:ext uri="{FF2B5EF4-FFF2-40B4-BE49-F238E27FC236}">
                <a16:creationId xmlns:a16="http://schemas.microsoft.com/office/drawing/2014/main" id="{F9317347-27B0-44F8-851C-4334D3B222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32090" y="4199660"/>
            <a:ext cx="3333713" cy="21241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617320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D868099-6145-4BC0-A5EA-74BEF1776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9FEFBE6F-8735-4DE4-B3E9-89ED764E87C4}"/>
              </a:ext>
            </a:extLst>
          </p:cNvPr>
          <p:cNvSpPr>
            <a:spLocks noGrp="1"/>
          </p:cNvSpPr>
          <p:nvPr>
            <p:ph type="title"/>
          </p:nvPr>
        </p:nvSpPr>
        <p:spPr>
          <a:xfrm>
            <a:off x="533950" y="194233"/>
            <a:ext cx="6915534" cy="525867"/>
          </a:xfrm>
        </p:spPr>
        <p:txBody>
          <a:bodyPr anchor="b">
            <a:normAutofit/>
          </a:bodyPr>
          <a:lstStyle/>
          <a:p>
            <a:r>
              <a:rPr lang="tr-TR" sz="2800" b="1" kern="0" dirty="0">
                <a:effectLst/>
                <a:latin typeface="Times New Roman" panose="02020603050405020304" pitchFamily="18" charset="0"/>
                <a:ea typeface="Times New Roman" panose="02020603050405020304" pitchFamily="18" charset="0"/>
              </a:rPr>
              <a:t>5-3- DİĞER HİZMETLER </a:t>
            </a:r>
            <a:endParaRPr lang="tr-TR" sz="2800" dirty="0"/>
          </a:p>
        </p:txBody>
      </p:sp>
      <p:pic>
        <p:nvPicPr>
          <p:cNvPr id="7" name="Resim 6" descr="iç mekan içeren bir resim&#10;&#10;Açıklama otomatik olarak oluşturuldu">
            <a:extLst>
              <a:ext uri="{FF2B5EF4-FFF2-40B4-BE49-F238E27FC236}">
                <a16:creationId xmlns:a16="http://schemas.microsoft.com/office/drawing/2014/main" id="{EE2596A7-4F93-4CC9-8B13-03AAA0FFBC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6036" y="1135452"/>
            <a:ext cx="3537867" cy="3546734"/>
          </a:xfrm>
          <a:prstGeom prst="rect">
            <a:avLst/>
          </a:prstGeom>
        </p:spPr>
      </p:pic>
      <p:sp>
        <p:nvSpPr>
          <p:cNvPr id="3" name="İçerik Yer Tutucusu 2">
            <a:extLst>
              <a:ext uri="{FF2B5EF4-FFF2-40B4-BE49-F238E27FC236}">
                <a16:creationId xmlns:a16="http://schemas.microsoft.com/office/drawing/2014/main" id="{CC5314BE-B583-45B2-A1DC-06A83B4E2679}"/>
              </a:ext>
            </a:extLst>
          </p:cNvPr>
          <p:cNvSpPr>
            <a:spLocks noGrp="1"/>
          </p:cNvSpPr>
          <p:nvPr>
            <p:ph idx="1"/>
          </p:nvPr>
        </p:nvSpPr>
        <p:spPr>
          <a:xfrm>
            <a:off x="248097" y="914333"/>
            <a:ext cx="7487239" cy="5390933"/>
          </a:xfrm>
        </p:spPr>
        <p:txBody>
          <a:bodyPr>
            <a:normAutofit lnSpcReduction="10000"/>
          </a:bodyPr>
          <a:lstStyle/>
          <a:p>
            <a:pPr marL="0" indent="0" algn="just">
              <a:spcBef>
                <a:spcPts val="1200"/>
              </a:spcBef>
              <a:spcAft>
                <a:spcPts val="300"/>
              </a:spcAft>
              <a:buNone/>
              <a:tabLst>
                <a:tab pos="226695" algn="l"/>
              </a:tabLst>
            </a:pPr>
            <a:r>
              <a:rPr lang="tr-TR" sz="2400" b="1" kern="0" dirty="0">
                <a:effectLst/>
                <a:latin typeface="Times New Roman" panose="02020603050405020304" pitchFamily="18" charset="0"/>
                <a:ea typeface="Times New Roman" panose="02020603050405020304" pitchFamily="18" charset="0"/>
              </a:rPr>
              <a:t> Park ve Bahçeler</a:t>
            </a:r>
          </a:p>
          <a:p>
            <a:pPr marL="0" lvl="0" indent="0" algn="just">
              <a:buNone/>
            </a:pPr>
            <a:r>
              <a:rPr lang="en-GB" sz="2400" dirty="0" err="1">
                <a:effectLst/>
                <a:latin typeface="Times New Roman" panose="02020603050405020304" pitchFamily="18" charset="0"/>
                <a:ea typeface="Times New Roman" panose="02020603050405020304" pitchFamily="18" charset="0"/>
              </a:rPr>
              <a:t>Üniversitemiz</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Yönetim</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Kurulunun</a:t>
            </a:r>
            <a:r>
              <a:rPr lang="en-GB" sz="2400" dirty="0">
                <a:effectLst/>
                <a:latin typeface="Times New Roman" panose="02020603050405020304" pitchFamily="18" charset="0"/>
                <a:ea typeface="Times New Roman" panose="02020603050405020304" pitchFamily="18" charset="0"/>
              </a:rPr>
              <a:t> 2022/129 </a:t>
            </a:r>
            <a:r>
              <a:rPr lang="en-GB" sz="2400" dirty="0" err="1">
                <a:effectLst/>
                <a:latin typeface="Times New Roman" panose="02020603050405020304" pitchFamily="18" charset="0"/>
                <a:ea typeface="Times New Roman" panose="02020603050405020304" pitchFamily="18" charset="0"/>
              </a:rPr>
              <a:t>Karar</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Numarası</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ile</a:t>
            </a:r>
            <a:r>
              <a:rPr lang="en-GB" sz="2400" dirty="0">
                <a:effectLst/>
                <a:latin typeface="Times New Roman" panose="02020603050405020304" pitchFamily="18" charset="0"/>
                <a:ea typeface="Times New Roman" panose="02020603050405020304" pitchFamily="18" charset="0"/>
              </a:rPr>
              <a:t> “</a:t>
            </a:r>
            <a:r>
              <a:rPr lang="tr-TR" sz="2400" dirty="0">
                <a:effectLst/>
                <a:latin typeface="Times New Roman" panose="02020603050405020304" pitchFamily="18" charset="0"/>
                <a:ea typeface="Batang" panose="02030600000101010101" pitchFamily="18" charset="-127"/>
              </a:rPr>
              <a:t>Üniversitemizde zaruri bir ihtiyaç olan kampüs alanlarında çevre düzenlemesi yaptırmak, yeşil alanlar oluşturmak, ağaçlandırma çalışmalarını yürütmek ve mevcut yeşil alanların sulama ve bakımını yaptırmak üzere Proje ve Peyzaj Süreçleri, Fidanlık/Zirai Süreçler, Sulama Faaliyetleri, Kar Küreme ve Park ve Bahçe, Yol, Rögar Temizliği, Park ve Bahçe Ekipmanları ve Kaldırım Planlama, Fidanlık, Çevre Düzenleme ve Peyzaj proje Çevre Düzenleme ve Temizleme Süreçleri, Sıfır Atık ve </a:t>
            </a:r>
            <a:r>
              <a:rPr lang="tr-TR" sz="2400" dirty="0" err="1">
                <a:effectLst/>
                <a:latin typeface="Times New Roman" panose="02020603050405020304" pitchFamily="18" charset="0"/>
                <a:ea typeface="Batang" panose="02030600000101010101" pitchFamily="18" charset="-127"/>
              </a:rPr>
              <a:t>Kompostlama</a:t>
            </a:r>
            <a:r>
              <a:rPr lang="tr-TR" sz="2400" dirty="0">
                <a:effectLst/>
                <a:latin typeface="Times New Roman" panose="02020603050405020304" pitchFamily="18" charset="0"/>
                <a:ea typeface="Batang" panose="02030600000101010101" pitchFamily="18" charset="-127"/>
              </a:rPr>
              <a:t> Süreçleri gibi faaliyetleri yürütmek üzere; Yapı İşleri ve Teknik Daire Başkanlığına faaliyet gösteren mevcut şube müdürlüklerine ek olarak </a:t>
            </a:r>
            <a:r>
              <a:rPr lang="tr-TR" sz="2400" b="1" dirty="0">
                <a:effectLst/>
                <a:latin typeface="Times New Roman" panose="02020603050405020304" pitchFamily="18" charset="0"/>
                <a:ea typeface="Batang" panose="02030600000101010101" pitchFamily="18" charset="-127"/>
              </a:rPr>
              <a:t>Park Bahçe ve Çevre Yönetimi Şube Müdürlüğü </a:t>
            </a:r>
            <a:r>
              <a:rPr lang="en-GB" sz="2400" dirty="0" err="1">
                <a:effectLst/>
                <a:latin typeface="Times New Roman" panose="02020603050405020304" pitchFamily="18" charset="0"/>
                <a:ea typeface="Batang" panose="02030600000101010101" pitchFamily="18" charset="-127"/>
              </a:rPr>
              <a:t>kurulmuştur</a:t>
            </a:r>
            <a:r>
              <a:rPr lang="en-GB" sz="2400" dirty="0">
                <a:effectLst/>
                <a:latin typeface="Times New Roman" panose="02020603050405020304" pitchFamily="18" charset="0"/>
                <a:ea typeface="Batang" panose="02030600000101010101" pitchFamily="18" charset="-127"/>
              </a:rPr>
              <a:t>.</a:t>
            </a:r>
            <a:r>
              <a:rPr lang="en-GB" sz="2400" b="1" dirty="0">
                <a:effectLst/>
                <a:latin typeface="Times New Roman" panose="02020603050405020304" pitchFamily="18" charset="0"/>
                <a:ea typeface="Batang" panose="02030600000101010101" pitchFamily="18" charset="-127"/>
              </a:rPr>
              <a:t> </a:t>
            </a:r>
            <a:endParaRPr lang="tr-TR" sz="2400" dirty="0">
              <a:effectLst/>
              <a:latin typeface="Times New Roman" panose="02020603050405020304" pitchFamily="18" charset="0"/>
              <a:ea typeface="Times New Roman" panose="02020603050405020304" pitchFamily="18" charset="0"/>
            </a:endParaRPr>
          </a:p>
          <a:p>
            <a:endParaRPr lang="tr-TR" sz="1200" dirty="0"/>
          </a:p>
        </p:txBody>
      </p:sp>
      <p:sp>
        <p:nvSpPr>
          <p:cNvPr id="14" name="Freeform 6">
            <a:extLst>
              <a:ext uri="{FF2B5EF4-FFF2-40B4-BE49-F238E27FC236}">
                <a16:creationId xmlns:a16="http://schemas.microsoft.com/office/drawing/2014/main" id="{CC1026F7-DECB-49B4-A565-518BBA445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1336657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CB82423-80B3-46F6-9E1C-162A7E9B536C}"/>
              </a:ext>
            </a:extLst>
          </p:cNvPr>
          <p:cNvSpPr>
            <a:spLocks noGrp="1"/>
          </p:cNvSpPr>
          <p:nvPr>
            <p:ph type="title"/>
          </p:nvPr>
        </p:nvSpPr>
        <p:spPr>
          <a:xfrm>
            <a:off x="934871" y="214114"/>
            <a:ext cx="9601200" cy="550161"/>
          </a:xfrm>
        </p:spPr>
        <p:txBody>
          <a:bodyPr>
            <a:normAutofit/>
          </a:bodyPr>
          <a:lstStyle/>
          <a:p>
            <a:r>
              <a:rPr lang="tr-TR" sz="2400" b="1" kern="0" dirty="0">
                <a:effectLst/>
                <a:latin typeface="Times New Roman" panose="02020603050405020304" pitchFamily="18" charset="0"/>
                <a:ea typeface="Times New Roman" panose="02020603050405020304" pitchFamily="18" charset="0"/>
              </a:rPr>
              <a:t>Park ve Bahçeler</a:t>
            </a:r>
            <a:endParaRPr lang="tr-TR" sz="2400" dirty="0"/>
          </a:p>
        </p:txBody>
      </p:sp>
      <p:sp>
        <p:nvSpPr>
          <p:cNvPr id="3" name="İçerik Yer Tutucusu 2">
            <a:extLst>
              <a:ext uri="{FF2B5EF4-FFF2-40B4-BE49-F238E27FC236}">
                <a16:creationId xmlns:a16="http://schemas.microsoft.com/office/drawing/2014/main" id="{A8BD4BCC-3701-41BA-A5D6-CBB11A01E971}"/>
              </a:ext>
            </a:extLst>
          </p:cNvPr>
          <p:cNvSpPr>
            <a:spLocks noGrp="1"/>
          </p:cNvSpPr>
          <p:nvPr>
            <p:ph idx="1"/>
          </p:nvPr>
        </p:nvSpPr>
        <p:spPr>
          <a:xfrm>
            <a:off x="934870" y="607324"/>
            <a:ext cx="10965977" cy="6036561"/>
          </a:xfrm>
        </p:spPr>
        <p:txBody>
          <a:bodyPr>
            <a:normAutofit fontScale="85000" lnSpcReduction="10000"/>
          </a:bodyPr>
          <a:lstStyle/>
          <a:p>
            <a:pPr marL="342900" lvl="0" indent="-342900" algn="just">
              <a:lnSpc>
                <a:spcPct val="150000"/>
              </a:lnSpc>
              <a:spcAft>
                <a:spcPts val="800"/>
              </a:spcAft>
              <a:buSzPts val="1200"/>
              <a:buFont typeface="Symbol" panose="05050102010706020507" pitchFamily="18" charset="2"/>
              <a:buChar char=""/>
            </a:pPr>
            <a:r>
              <a:rPr lang="tr-TR" sz="1800" dirty="0">
                <a:latin typeface="Times New Roman" panose="02020603050405020304" pitchFamily="18" charset="0"/>
              </a:rPr>
              <a:t>Cumhurbaşkanlığı İnsan Kaynakları Ofisi’nin koordinatörlüğünde ve Bolu Abant İzzet Baysal Üniversitesi (BAİBÜ) ev sahipliğinde düzenlenen Batı Karadeniz Kariyer Fuarına (BATIKAF) hazırlık aşamasında Gölköy Kampüsü refüjlerde ve döner kavşaklarda </a:t>
            </a:r>
            <a:r>
              <a:rPr lang="tr-TR" sz="1800" dirty="0" err="1">
                <a:latin typeface="Times New Roman" panose="02020603050405020304" pitchFamily="18" charset="0"/>
              </a:rPr>
              <a:t>bitkilendirme</a:t>
            </a:r>
            <a:r>
              <a:rPr lang="tr-TR" sz="1800" dirty="0">
                <a:latin typeface="Times New Roman" panose="02020603050405020304" pitchFamily="18" charset="0"/>
              </a:rPr>
              <a:t> çalışmaları yapıldı.</a:t>
            </a:r>
          </a:p>
          <a:p>
            <a:pPr marL="342900" lvl="0" indent="-342900" algn="just">
              <a:lnSpc>
                <a:spcPct val="150000"/>
              </a:lnSpc>
              <a:spcAft>
                <a:spcPts val="750"/>
              </a:spcAft>
              <a:buSzPts val="1200"/>
              <a:buFont typeface="Symbol" panose="05050102010706020507" pitchFamily="18" charset="2"/>
              <a:buChar char=""/>
            </a:pPr>
            <a:r>
              <a:rPr lang="tr-TR" sz="1800" dirty="0">
                <a:latin typeface="Times New Roman" panose="02020603050405020304" pitchFamily="18" charset="0"/>
              </a:rPr>
              <a:t>Diş Hekimliği Fakültesi’nin hasta girişi önündeki arazide yapılan fidan dikim etkinliğinde 300 adet fidanın öğrenciler, akademik ve idari personelin katılımıyla dikimi gerçekleştirildi.</a:t>
            </a:r>
          </a:p>
          <a:p>
            <a:pPr marL="342900" lvl="0" indent="-342900" algn="just">
              <a:lnSpc>
                <a:spcPct val="150000"/>
              </a:lnSpc>
              <a:spcAft>
                <a:spcPts val="750"/>
              </a:spcAft>
              <a:buSzPts val="1200"/>
              <a:buFont typeface="Symbol" panose="05050102010706020507" pitchFamily="18" charset="2"/>
              <a:buChar char=""/>
            </a:pPr>
            <a:r>
              <a:rPr lang="tr-TR" sz="1800" dirty="0" err="1">
                <a:latin typeface="Times New Roman" panose="02020603050405020304" pitchFamily="18" charset="0"/>
              </a:rPr>
              <a:t>Üniversimiz</a:t>
            </a:r>
            <a:r>
              <a:rPr lang="tr-TR" sz="1800" dirty="0">
                <a:latin typeface="Times New Roman" panose="02020603050405020304" pitchFamily="18" charset="0"/>
              </a:rPr>
              <a:t> Gölköy Kampüsünde bulunan büyük hayırsever merhum </a:t>
            </a:r>
            <a:r>
              <a:rPr lang="tr-TR" sz="1800" dirty="0" err="1">
                <a:latin typeface="Times New Roman" panose="02020603050405020304" pitchFamily="18" charset="0"/>
              </a:rPr>
              <a:t>İzzzet</a:t>
            </a:r>
            <a:r>
              <a:rPr lang="tr-TR" sz="1800" dirty="0">
                <a:latin typeface="Times New Roman" panose="02020603050405020304" pitchFamily="18" charset="0"/>
              </a:rPr>
              <a:t> Baysal’ın Anıt Mezarı haftalık bakım ve temizliği ile çiçeklendirme çalışmaları yapıldı.</a:t>
            </a:r>
          </a:p>
          <a:p>
            <a:pPr marL="342900" lvl="0" indent="-342900" algn="just">
              <a:lnSpc>
                <a:spcPct val="150000"/>
              </a:lnSpc>
              <a:spcAft>
                <a:spcPts val="800"/>
              </a:spcAft>
              <a:buSzPts val="1200"/>
              <a:buFont typeface="Symbol" panose="05050102010706020507" pitchFamily="18" charset="2"/>
              <a:buChar char=""/>
            </a:pPr>
            <a:r>
              <a:rPr lang="tr-TR" sz="1800" dirty="0">
                <a:solidFill>
                  <a:srgbClr val="222222"/>
                </a:solidFill>
                <a:effectLst/>
                <a:latin typeface="Times New Roman" panose="02020603050405020304" pitchFamily="18" charset="0"/>
                <a:ea typeface="Times New Roman" panose="02020603050405020304" pitchFamily="18" charset="0"/>
              </a:rPr>
              <a:t> </a:t>
            </a:r>
            <a:r>
              <a:rPr lang="tr-TR" sz="1800" dirty="0">
                <a:effectLst/>
                <a:latin typeface="Times New Roman" panose="02020603050405020304" pitchFamily="18" charset="0"/>
                <a:ea typeface="Times New Roman" panose="02020603050405020304" pitchFamily="18" charset="0"/>
              </a:rPr>
              <a:t>İzzet Baysal Kampüste çimlendirme, ağaç dikimi, sulama vb. çeşitli peyzaj uygulamaları yapıldı.</a:t>
            </a:r>
          </a:p>
          <a:p>
            <a:pPr marL="342900" lvl="0" indent="-342900" algn="just">
              <a:lnSpc>
                <a:spcPct val="150000"/>
              </a:lnSpc>
              <a:spcAft>
                <a:spcPts val="800"/>
              </a:spcAft>
              <a:buSzPts val="1200"/>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Tüm bahçe süreçleri rektörlük bünyesinde kurulan ekip ile Mayıs-Ekim ayları arası görevli ekip ile süreç devam etmiştir.</a:t>
            </a:r>
          </a:p>
          <a:p>
            <a:pPr marL="342900" lvl="0" indent="-342900" algn="just">
              <a:lnSpc>
                <a:spcPct val="150000"/>
              </a:lnSpc>
              <a:spcAft>
                <a:spcPts val="800"/>
              </a:spcAft>
              <a:buSzPts val="1200"/>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Üniversitemiz Gölköy yerleşkesinde bulunan 189.829,00 m</a:t>
            </a:r>
            <a:r>
              <a:rPr lang="tr-TR" sz="1800" baseline="30000" dirty="0">
                <a:effectLst/>
                <a:latin typeface="Times New Roman" panose="02020603050405020304" pitchFamily="18" charset="0"/>
                <a:ea typeface="Times New Roman" panose="02020603050405020304" pitchFamily="18" charset="0"/>
              </a:rPr>
              <a:t>2</a:t>
            </a:r>
            <a:r>
              <a:rPr lang="tr-TR" sz="1800" dirty="0">
                <a:effectLst/>
                <a:latin typeface="Times New Roman" panose="02020603050405020304" pitchFamily="18" charset="0"/>
                <a:ea typeface="Times New Roman" panose="02020603050405020304" pitchFamily="18" charset="0"/>
              </a:rPr>
              <a:t> çim biçme işlemleri yapıldı.</a:t>
            </a:r>
          </a:p>
          <a:p>
            <a:pPr marL="342900" lvl="0" indent="-342900" algn="just">
              <a:lnSpc>
                <a:spcPct val="150000"/>
              </a:lnSpc>
              <a:spcAft>
                <a:spcPts val="800"/>
              </a:spcAft>
              <a:buSzPts val="1200"/>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Kampüs içi bitkisel düzenleme, bakım ve budama işleri için işçi koordinasyonları sağlandı.</a:t>
            </a:r>
          </a:p>
          <a:p>
            <a:pPr marL="342900" lvl="0" indent="-342900" algn="just">
              <a:lnSpc>
                <a:spcPct val="150000"/>
              </a:lnSpc>
              <a:spcAft>
                <a:spcPts val="800"/>
              </a:spcAft>
              <a:buSzPts val="1200"/>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Gölköy kampüsü alanı içerisinde otopark ve yollarda bulunan mazgal ve giderlerin periyodik temizlikleri yapıldı. </a:t>
            </a:r>
          </a:p>
          <a:p>
            <a:endParaRPr lang="tr-TR" dirty="0"/>
          </a:p>
        </p:txBody>
      </p:sp>
    </p:spTree>
    <p:extLst>
      <p:ext uri="{BB962C8B-B14F-4D97-AF65-F5344CB8AC3E}">
        <p14:creationId xmlns:p14="http://schemas.microsoft.com/office/powerpoint/2010/main" val="3381051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2B08276-A89D-4B56-BFE9-E06A88D2111D}"/>
              </a:ext>
            </a:extLst>
          </p:cNvPr>
          <p:cNvSpPr>
            <a:spLocks noGrp="1"/>
          </p:cNvSpPr>
          <p:nvPr>
            <p:ph type="title"/>
          </p:nvPr>
        </p:nvSpPr>
        <p:spPr>
          <a:xfrm>
            <a:off x="975815" y="98946"/>
            <a:ext cx="9601200" cy="651681"/>
          </a:xfrm>
        </p:spPr>
        <p:txBody>
          <a:bodyPr>
            <a:normAutofit/>
          </a:bodyPr>
          <a:lstStyle/>
          <a:p>
            <a:r>
              <a:rPr lang="en-GB" sz="2400" b="1" i="0" dirty="0" err="1">
                <a:effectLst/>
                <a:latin typeface="Times New Roman" panose="02020603050405020304" pitchFamily="18" charset="0"/>
                <a:ea typeface="Times New Roman" panose="02020603050405020304" pitchFamily="18" charset="0"/>
              </a:rPr>
              <a:t>Etüd</a:t>
            </a:r>
            <a:r>
              <a:rPr lang="en-GB" sz="2400" b="1" i="0" dirty="0">
                <a:effectLst/>
                <a:latin typeface="Times New Roman" panose="02020603050405020304" pitchFamily="18" charset="0"/>
                <a:ea typeface="Times New Roman" panose="02020603050405020304" pitchFamily="18" charset="0"/>
              </a:rPr>
              <a:t> </a:t>
            </a:r>
            <a:r>
              <a:rPr lang="en-GB" sz="2400" b="1" i="0" dirty="0" err="1">
                <a:effectLst/>
                <a:latin typeface="Times New Roman" panose="02020603050405020304" pitchFamily="18" charset="0"/>
                <a:ea typeface="Times New Roman" panose="02020603050405020304" pitchFamily="18" charset="0"/>
              </a:rPr>
              <a:t>ve</a:t>
            </a:r>
            <a:r>
              <a:rPr lang="en-GB" sz="2400" b="1" i="0" dirty="0">
                <a:effectLst/>
                <a:latin typeface="Times New Roman" panose="02020603050405020304" pitchFamily="18" charset="0"/>
                <a:ea typeface="Times New Roman" panose="02020603050405020304" pitchFamily="18" charset="0"/>
              </a:rPr>
              <a:t> </a:t>
            </a:r>
            <a:r>
              <a:rPr lang="en-GB" sz="2400" b="1" i="0" dirty="0" err="1">
                <a:effectLst/>
                <a:latin typeface="Times New Roman" panose="02020603050405020304" pitchFamily="18" charset="0"/>
                <a:ea typeface="Times New Roman" panose="02020603050405020304" pitchFamily="18" charset="0"/>
              </a:rPr>
              <a:t>Proje</a:t>
            </a:r>
            <a:r>
              <a:rPr lang="en-GB" sz="2400" b="1" i="0" dirty="0">
                <a:effectLst/>
                <a:latin typeface="Times New Roman" panose="02020603050405020304" pitchFamily="18" charset="0"/>
                <a:ea typeface="Times New Roman" panose="02020603050405020304" pitchFamily="18" charset="0"/>
              </a:rPr>
              <a:t> </a:t>
            </a:r>
            <a:r>
              <a:rPr lang="en-GB" sz="2400" b="1" i="0" dirty="0" err="1">
                <a:effectLst/>
                <a:latin typeface="Times New Roman" panose="02020603050405020304" pitchFamily="18" charset="0"/>
                <a:ea typeface="Times New Roman" panose="02020603050405020304" pitchFamily="18" charset="0"/>
              </a:rPr>
              <a:t>İşleri</a:t>
            </a:r>
            <a:r>
              <a:rPr lang="en-GB" sz="2400" b="1" i="0" dirty="0">
                <a:effectLst/>
                <a:latin typeface="Times New Roman" panose="02020603050405020304" pitchFamily="18" charset="0"/>
                <a:ea typeface="Times New Roman" panose="02020603050405020304" pitchFamily="18" charset="0"/>
              </a:rPr>
              <a:t> </a:t>
            </a:r>
            <a:endParaRPr lang="tr-TR" sz="2400" dirty="0"/>
          </a:p>
        </p:txBody>
      </p:sp>
      <p:sp>
        <p:nvSpPr>
          <p:cNvPr id="3" name="İçerik Yer Tutucusu 2">
            <a:extLst>
              <a:ext uri="{FF2B5EF4-FFF2-40B4-BE49-F238E27FC236}">
                <a16:creationId xmlns:a16="http://schemas.microsoft.com/office/drawing/2014/main" id="{8197909A-9B8D-43D3-8A48-36225340C650}"/>
              </a:ext>
            </a:extLst>
          </p:cNvPr>
          <p:cNvSpPr>
            <a:spLocks noGrp="1"/>
          </p:cNvSpPr>
          <p:nvPr>
            <p:ph idx="1"/>
          </p:nvPr>
        </p:nvSpPr>
        <p:spPr>
          <a:xfrm>
            <a:off x="975815" y="593676"/>
            <a:ext cx="10240370" cy="5670645"/>
          </a:xfrm>
        </p:spPr>
        <p:txBody>
          <a:bodyPr>
            <a:normAutofit lnSpcReduction="10000"/>
          </a:bodyPr>
          <a:lstStyle/>
          <a:p>
            <a:pPr marL="342900" lvl="0" indent="-342900" algn="just">
              <a:lnSpc>
                <a:spcPct val="150000"/>
              </a:lnSpc>
              <a:spcAft>
                <a:spcPts val="1000"/>
              </a:spcAft>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Uluslararası Öğrenci Merkezi Binası tasarım yarışması düzenlendi ve sonuçlandı.</a:t>
            </a:r>
          </a:p>
          <a:p>
            <a:pPr marL="342900" lvl="0" indent="-342900" algn="just">
              <a:lnSpc>
                <a:spcPct val="150000"/>
              </a:lnSpc>
              <a:spcAft>
                <a:spcPts val="1000"/>
              </a:spcAft>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BAİBÜ Gölköy Kampüsündeki tüm çim alanlarla ilgili sulama alanlarının yerleşim planında haritalandırıldı ve metrekare hesapları yapıldı.</a:t>
            </a:r>
          </a:p>
          <a:p>
            <a:pPr marL="342900" lvl="0" indent="-342900" algn="just">
              <a:lnSpc>
                <a:spcPct val="150000"/>
              </a:lnSpc>
              <a:spcAft>
                <a:spcPts val="1000"/>
              </a:spcAft>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Üniversitemiz içinde faaliyet gösteren tüzel kişiliklere ihale yoluyla verilen yerlere ait gerekli plan ve metrekare hesabı yapılarak teslim edildi.</a:t>
            </a:r>
          </a:p>
          <a:p>
            <a:pPr marL="342900" lvl="0" indent="-342900" algn="just">
              <a:lnSpc>
                <a:spcPct val="150000"/>
              </a:lnSpc>
              <a:spcAft>
                <a:spcPts val="1000"/>
              </a:spcAft>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Kongre Merkezi Binası VIP odanın iç mimari tasarımı yapıldı.</a:t>
            </a:r>
          </a:p>
          <a:p>
            <a:pPr marL="342900" lvl="0" indent="-342900" algn="just">
              <a:lnSpc>
                <a:spcPct val="150000"/>
              </a:lnSpc>
              <a:spcAft>
                <a:spcPts val="1000"/>
              </a:spcAft>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Diş Hekimliği Fakültesi iç avlusunda yapılacak olan oturma sistemi ve peyzaj tasarımları yapıldı.</a:t>
            </a:r>
          </a:p>
          <a:p>
            <a:pPr marL="342900" lvl="0" indent="-342900" algn="just">
              <a:lnSpc>
                <a:spcPct val="150000"/>
              </a:lnSpc>
              <a:spcAft>
                <a:spcPts val="1000"/>
              </a:spcAft>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Üniversitemiz binalarında yapılacak onarımlara ait mimari çizimler gerçekleştirildi ve uygulanan onarımlar mimari projelere tatbik edildi.</a:t>
            </a:r>
          </a:p>
          <a:p>
            <a:pPr marL="342900" lvl="0" indent="-342900" algn="just">
              <a:lnSpc>
                <a:spcPct val="150000"/>
              </a:lnSpc>
              <a:spcAft>
                <a:spcPts val="1000"/>
              </a:spcAft>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Üniversite binaları, otopark alanları ve </a:t>
            </a:r>
            <a:r>
              <a:rPr lang="tr-TR" sz="1800" dirty="0" err="1">
                <a:effectLst/>
                <a:latin typeface="Times New Roman" panose="02020603050405020304" pitchFamily="18" charset="0"/>
                <a:ea typeface="Times New Roman" panose="02020603050405020304" pitchFamily="18" charset="0"/>
              </a:rPr>
              <a:t>metrkare</a:t>
            </a:r>
            <a:r>
              <a:rPr lang="tr-TR" sz="1800" dirty="0">
                <a:effectLst/>
                <a:latin typeface="Times New Roman" panose="02020603050405020304" pitchFamily="18" charset="0"/>
                <a:ea typeface="Times New Roman" panose="02020603050405020304" pitchFamily="18" charset="0"/>
              </a:rPr>
              <a:t> bilgileri ile belediye otobüs durak alanları güncellendi. </a:t>
            </a:r>
          </a:p>
          <a:p>
            <a:endParaRPr lang="tr-TR" dirty="0"/>
          </a:p>
        </p:txBody>
      </p:sp>
    </p:spTree>
    <p:extLst>
      <p:ext uri="{BB962C8B-B14F-4D97-AF65-F5344CB8AC3E}">
        <p14:creationId xmlns:p14="http://schemas.microsoft.com/office/powerpoint/2010/main" val="42045719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EB6B2F-B103-4C03-9FA2-747B469EF666}"/>
              </a:ext>
            </a:extLst>
          </p:cNvPr>
          <p:cNvSpPr>
            <a:spLocks noGrp="1"/>
          </p:cNvSpPr>
          <p:nvPr>
            <p:ph type="title"/>
          </p:nvPr>
        </p:nvSpPr>
        <p:spPr>
          <a:xfrm>
            <a:off x="962167" y="0"/>
            <a:ext cx="9601200" cy="764275"/>
          </a:xfrm>
        </p:spPr>
        <p:txBody>
          <a:bodyPr>
            <a:normAutofit/>
          </a:bodyPr>
          <a:lstStyle/>
          <a:p>
            <a:r>
              <a:rPr lang="en-GB" sz="2400" b="1" i="0" dirty="0" err="1">
                <a:effectLst/>
                <a:latin typeface="Times New Roman" panose="02020603050405020304" pitchFamily="18" charset="0"/>
                <a:ea typeface="Times New Roman" panose="02020603050405020304" pitchFamily="18" charset="0"/>
                <a:cs typeface="Times New Roman" panose="02020603050405020304" pitchFamily="18" charset="0"/>
              </a:rPr>
              <a:t>Yatırım</a:t>
            </a:r>
            <a:r>
              <a:rPr lang="en-GB" sz="2400" b="1" i="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b="1" i="0" dirty="0" err="1">
                <a:effectLst/>
                <a:latin typeface="Times New Roman" panose="02020603050405020304" pitchFamily="18" charset="0"/>
                <a:ea typeface="Times New Roman" panose="02020603050405020304" pitchFamily="18" charset="0"/>
                <a:cs typeface="Times New Roman" panose="02020603050405020304" pitchFamily="18" charset="0"/>
              </a:rPr>
              <a:t>Bütçe</a:t>
            </a:r>
            <a:r>
              <a:rPr lang="en-GB" sz="2400" b="1" i="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b="1" i="0" dirty="0" err="1">
                <a:effectLst/>
                <a:latin typeface="Times New Roman" panose="02020603050405020304" pitchFamily="18" charset="0"/>
                <a:ea typeface="Times New Roman" panose="02020603050405020304" pitchFamily="18" charset="0"/>
                <a:cs typeface="Times New Roman" panose="02020603050405020304" pitchFamily="18" charset="0"/>
              </a:rPr>
              <a:t>Planlama</a:t>
            </a:r>
            <a:r>
              <a:rPr lang="en-GB" sz="2400" b="1" i="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b="1" i="0" dirty="0" err="1">
                <a:effectLst/>
                <a:latin typeface="Times New Roman" panose="02020603050405020304" pitchFamily="18" charset="0"/>
                <a:ea typeface="Times New Roman" panose="02020603050405020304" pitchFamily="18" charset="0"/>
                <a:cs typeface="Times New Roman" panose="02020603050405020304" pitchFamily="18" charset="0"/>
              </a:rPr>
              <a:t>ve</a:t>
            </a:r>
            <a:r>
              <a:rPr lang="en-GB" sz="2400" b="1" i="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b="1" i="0" dirty="0" err="1">
                <a:effectLst/>
                <a:latin typeface="Times New Roman" panose="02020603050405020304" pitchFamily="18" charset="0"/>
                <a:ea typeface="Times New Roman" panose="02020603050405020304" pitchFamily="18" charset="0"/>
                <a:cs typeface="Times New Roman" panose="02020603050405020304" pitchFamily="18" charset="0"/>
              </a:rPr>
              <a:t>Raporlama</a:t>
            </a:r>
            <a:br>
              <a:rPr lang="tr-TR" sz="2400" b="1" i="1"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CDBE0D3B-61BC-421C-8C6A-740327686DC2}"/>
              </a:ext>
            </a:extLst>
          </p:cNvPr>
          <p:cNvSpPr>
            <a:spLocks noGrp="1"/>
          </p:cNvSpPr>
          <p:nvPr>
            <p:ph idx="1"/>
          </p:nvPr>
        </p:nvSpPr>
        <p:spPr>
          <a:xfrm>
            <a:off x="989700" y="504968"/>
            <a:ext cx="10240133" cy="5948418"/>
          </a:xfrm>
        </p:spPr>
        <p:txBody>
          <a:bodyPr>
            <a:normAutofit fontScale="62500" lnSpcReduction="20000"/>
          </a:bodyPr>
          <a:lstStyle/>
          <a:p>
            <a:pPr marL="342900" lvl="0" indent="-342900" algn="just">
              <a:lnSpc>
                <a:spcPct val="150000"/>
              </a:lnSpc>
              <a:spcAft>
                <a:spcPts val="800"/>
              </a:spcAft>
              <a:buFont typeface="Symbol" panose="05050102010706020507" pitchFamily="18" charset="2"/>
              <a:buChar char=""/>
            </a:pPr>
            <a:r>
              <a:rPr lang="tr-TR" sz="1800" dirty="0">
                <a:effectLst/>
                <a:latin typeface="Times New Roman" panose="02020603050405020304" pitchFamily="18" charset="0"/>
                <a:ea typeface="Calibri" panose="020F0502020204030204" pitchFamily="34" charset="0"/>
              </a:rPr>
              <a:t>5018</a:t>
            </a:r>
            <a:r>
              <a:rPr lang="tr-TR" sz="1800" dirty="0">
                <a:solidFill>
                  <a:srgbClr val="FF0000"/>
                </a:solidFill>
                <a:effectLst/>
                <a:latin typeface="Times New Roman" panose="02020603050405020304" pitchFamily="18" charset="0"/>
                <a:ea typeface="Calibri" panose="020F0502020204030204" pitchFamily="34" charset="0"/>
              </a:rPr>
              <a:t> </a:t>
            </a:r>
            <a:r>
              <a:rPr lang="tr-TR" sz="1800" dirty="0">
                <a:effectLst/>
                <a:latin typeface="Times New Roman" panose="02020603050405020304" pitchFamily="18" charset="0"/>
                <a:ea typeface="Calibri" panose="020F0502020204030204" pitchFamily="34" charset="0"/>
              </a:rPr>
              <a:t>Sayılı Kamu Mali Yönetimi ve Kontrol Kanununa istinaden Başkanlığımıza ait tüm işlemlerin yürütülmesi, Bütçe planlama-raporlama ile ilgili tüm işlemler, ödenek kontrolü, ödenek kaydı vb. işler ve bu işlemlere ilişkin Strateji Geliştirme Daire Başkanlığı ile koordineli olarak yapıldı.</a:t>
            </a:r>
            <a:endParaRPr lang="tr-TR" sz="1800" dirty="0">
              <a:effectLst/>
              <a:latin typeface="Times New Roman" panose="02020603050405020304" pitchFamily="18" charset="0"/>
              <a:ea typeface="Times New Roman" panose="02020603050405020304" pitchFamily="18" charset="0"/>
            </a:endParaRPr>
          </a:p>
          <a:p>
            <a:pPr marL="342900" marR="172720" lvl="0" indent="-342900" algn="just">
              <a:lnSpc>
                <a:spcPct val="150000"/>
              </a:lnSpc>
              <a:spcAft>
                <a:spcPts val="800"/>
              </a:spcAft>
              <a:buFont typeface="Symbol" panose="05050102010706020507" pitchFamily="18" charset="2"/>
              <a:buChar char=""/>
            </a:pPr>
            <a:r>
              <a:rPr lang="tr-TR" sz="1800" dirty="0">
                <a:effectLst/>
                <a:latin typeface="Times New Roman" panose="02020603050405020304" pitchFamily="18" charset="0"/>
                <a:ea typeface="Calibri" panose="020F0502020204030204" pitchFamily="34" charset="0"/>
              </a:rPr>
              <a:t>Üniversitemiz yatırım ödeneklerinin proje bazlı takibini sağlanarak istatistiki bilgiler Başkanlık ve Rektörlük Makamına paylaşıldı. </a:t>
            </a:r>
            <a:endParaRPr lang="tr-TR" sz="1800" dirty="0">
              <a:effectLst/>
              <a:latin typeface="Times New Roman" panose="02020603050405020304" pitchFamily="18" charset="0"/>
              <a:ea typeface="Times New Roman" panose="02020603050405020304" pitchFamily="18" charset="0"/>
            </a:endParaRPr>
          </a:p>
          <a:p>
            <a:pPr marL="342900" marR="172720" lvl="0" indent="-342900" algn="just">
              <a:lnSpc>
                <a:spcPct val="150000"/>
              </a:lnSpc>
              <a:spcAft>
                <a:spcPts val="800"/>
              </a:spcAft>
              <a:buFont typeface="Symbol" panose="05050102010706020507" pitchFamily="18" charset="2"/>
              <a:buChar char=""/>
            </a:pPr>
            <a:r>
              <a:rPr lang="tr-TR" sz="1800" dirty="0">
                <a:effectLst/>
                <a:latin typeface="Times New Roman" panose="02020603050405020304" pitchFamily="18" charset="0"/>
                <a:ea typeface="Calibri" panose="020F0502020204030204" pitchFamily="34" charset="0"/>
              </a:rPr>
              <a:t>Ödeme evraklarının zamanında Strateji Geliştirme Daire Başkanlığına verilip süresi içerisinde ödenmesinin gerçekleştirilmesini sağlamak amacıyla 12 aylık serbestlik halinde gelen bütçe ödeneklerini zamanında planlaması sağlandı.</a:t>
            </a:r>
            <a:endParaRPr lang="tr-TR" sz="1800" dirty="0">
              <a:effectLst/>
              <a:latin typeface="Times New Roman" panose="02020603050405020304" pitchFamily="18" charset="0"/>
              <a:ea typeface="Times New Roman" panose="02020603050405020304" pitchFamily="18" charset="0"/>
            </a:endParaRPr>
          </a:p>
          <a:p>
            <a:pPr marL="342900" marR="172720" lvl="0" indent="-342900" algn="just">
              <a:lnSpc>
                <a:spcPct val="150000"/>
              </a:lnSpc>
              <a:spcAft>
                <a:spcPts val="800"/>
              </a:spcAft>
              <a:buFont typeface="Symbol" panose="05050102010706020507" pitchFamily="18" charset="2"/>
              <a:buChar char=""/>
            </a:pPr>
            <a:r>
              <a:rPr lang="tr-TR" sz="1800" dirty="0">
                <a:effectLst/>
                <a:latin typeface="Times New Roman" panose="02020603050405020304" pitchFamily="18" charset="0"/>
                <a:ea typeface="Calibri" panose="020F0502020204030204" pitchFamily="34" charset="0"/>
              </a:rPr>
              <a:t>Bütçe harcamalarının takibi, devam eden işlerin aktarma-tenkis vb. bütçe ile ilgili her türlü işlerin takibi MYS (Mali Yönetim Sistemi) ve E-Bütçe (Bütçe Yönetim Enformasyon Sistemi) sistemleri kullanılarak gerçekleştirildi.</a:t>
            </a:r>
            <a:endParaRPr lang="tr-TR" sz="1800" dirty="0">
              <a:effectLst/>
              <a:latin typeface="Times New Roman" panose="02020603050405020304" pitchFamily="18" charset="0"/>
              <a:ea typeface="Times New Roman" panose="02020603050405020304" pitchFamily="18" charset="0"/>
            </a:endParaRPr>
          </a:p>
          <a:p>
            <a:pPr marL="342900" marR="172720" lvl="0" indent="-342900" algn="just">
              <a:lnSpc>
                <a:spcPct val="150000"/>
              </a:lnSpc>
              <a:spcAft>
                <a:spcPts val="800"/>
              </a:spcAft>
              <a:buFont typeface="Symbol" panose="05050102010706020507" pitchFamily="18" charset="2"/>
              <a:buChar char=""/>
            </a:pPr>
            <a:r>
              <a:rPr lang="tr-TR" sz="1800" dirty="0">
                <a:effectLst/>
                <a:latin typeface="Times New Roman" panose="02020603050405020304" pitchFamily="18" charset="0"/>
                <a:ea typeface="Calibri" panose="020F0502020204030204" pitchFamily="34" charset="0"/>
              </a:rPr>
              <a:t>Valilik İl Koordinasyon Kurul toplantıları için Ocak, Nisan, Temmuz, Ekim aylarında 3’er aylık dönemler halinde Yatırım Projeleri İzleme Formu düzenlenerek İLYAS (İl Yatırım Takip Sistemi)’ne veri girişleri sağlandı. Valilik İl Planlama ve Koordinasyon Müdürlüğü’ne bildirildi.</a:t>
            </a:r>
            <a:endParaRPr lang="tr-TR" sz="1800" dirty="0">
              <a:effectLst/>
              <a:latin typeface="Times New Roman" panose="02020603050405020304" pitchFamily="18" charset="0"/>
              <a:ea typeface="Times New Roman" panose="02020603050405020304" pitchFamily="18" charset="0"/>
            </a:endParaRPr>
          </a:p>
          <a:p>
            <a:pPr marL="342900" marR="172720" lvl="0" indent="-342900" algn="just">
              <a:lnSpc>
                <a:spcPct val="150000"/>
              </a:lnSpc>
              <a:spcAft>
                <a:spcPts val="800"/>
              </a:spcAft>
              <a:buFont typeface="Symbol" panose="05050102010706020507" pitchFamily="18" charset="2"/>
              <a:buChar char=""/>
            </a:pPr>
            <a:r>
              <a:rPr lang="tr-TR" sz="1800" dirty="0">
                <a:effectLst/>
                <a:latin typeface="Times New Roman" panose="02020603050405020304" pitchFamily="18" charset="0"/>
                <a:ea typeface="Calibri" panose="020F0502020204030204" pitchFamily="34" charset="0"/>
              </a:rPr>
              <a:t>Daire Başkanlığımız tarafından yürütülen yatırım projelerinin üçer aylık yatırım gerçekleşme verilerini Etüt Proje ve Planlama Şube Müdürlüğü, Yapım İşleri Şube Müdürlüğü ve Bakım Onarım Şube Müdürlüğünden alınan verileri konsolide ederek Ocak, Nisan, Temmuz ve Ekim aylarında </a:t>
            </a:r>
            <a:r>
              <a:rPr lang="tr-TR" sz="1800" dirty="0" err="1">
                <a:effectLst/>
                <a:latin typeface="Times New Roman" panose="02020603050405020304" pitchFamily="18" charset="0"/>
                <a:ea typeface="Calibri" panose="020F0502020204030204" pitchFamily="34" charset="0"/>
              </a:rPr>
              <a:t>Ka</a:t>
            </a:r>
            <a:r>
              <a:rPr lang="tr-TR" sz="1800" dirty="0">
                <a:effectLst/>
                <a:latin typeface="Times New Roman" panose="02020603050405020304" pitchFamily="18" charset="0"/>
                <a:ea typeface="Calibri" panose="020F0502020204030204" pitchFamily="34" charset="0"/>
              </a:rPr>
              <a:t>-Ya (Kamu Yatırımları Bilgi Sistemi) sistemine girişleri yapıldı.</a:t>
            </a:r>
            <a:endParaRPr lang="tr-TR" sz="1800" dirty="0">
              <a:effectLst/>
              <a:latin typeface="Times New Roman" panose="02020603050405020304" pitchFamily="18" charset="0"/>
              <a:ea typeface="Times New Roman" panose="02020603050405020304" pitchFamily="18" charset="0"/>
            </a:endParaRPr>
          </a:p>
          <a:p>
            <a:pPr marL="342900" marR="172720" lvl="0" indent="-342900" algn="just">
              <a:lnSpc>
                <a:spcPct val="150000"/>
              </a:lnSpc>
              <a:spcAft>
                <a:spcPts val="800"/>
              </a:spcAft>
              <a:buFont typeface="Symbol" panose="05050102010706020507" pitchFamily="18" charset="2"/>
              <a:buChar char=""/>
            </a:pPr>
            <a:r>
              <a:rPr lang="tr-TR" sz="1800" dirty="0">
                <a:effectLst/>
                <a:latin typeface="Times New Roman" panose="02020603050405020304" pitchFamily="18" charset="0"/>
                <a:ea typeface="Calibri" panose="020F0502020204030204" pitchFamily="34" charset="0"/>
              </a:rPr>
              <a:t>Bütçe ile ilgili tüm işlemler, planlama, bütçe teklifleri, ödenek kontrolü, ödenek kaydı, Strateji Geliştirme Daire Başkanlığında aylık ödenek ve harcama icmalleri alınıp teyidi, 4734 22/d-21/f ve %10 limit ödenek kontrolü işlemlerine ait yazışmaları yapıldı.</a:t>
            </a:r>
            <a:endParaRPr lang="tr-TR" sz="1800" dirty="0">
              <a:effectLst/>
              <a:latin typeface="Times New Roman" panose="02020603050405020304" pitchFamily="18" charset="0"/>
              <a:ea typeface="Times New Roman" panose="02020603050405020304" pitchFamily="18" charset="0"/>
            </a:endParaRPr>
          </a:p>
          <a:p>
            <a:pPr marL="342900" marR="172720" lvl="0" indent="-342900" algn="just">
              <a:lnSpc>
                <a:spcPct val="150000"/>
              </a:lnSpc>
              <a:spcAft>
                <a:spcPts val="800"/>
              </a:spcAft>
              <a:buFont typeface="Symbol" panose="05050102010706020507" pitchFamily="18" charset="2"/>
              <a:buChar char=""/>
            </a:pPr>
            <a:r>
              <a:rPr lang="tr-TR" sz="1800" dirty="0">
                <a:effectLst/>
                <a:latin typeface="Times New Roman" panose="02020603050405020304" pitchFamily="18" charset="0"/>
                <a:ea typeface="Calibri" panose="020F0502020204030204" pitchFamily="34" charset="0"/>
              </a:rPr>
              <a:t>Yıllık Birim Faaliyet Raporları, Yatırım İzleme ve Değerlendirme Raporları, Kurumsal Mali Beklentiler Raporu, Detay Programları, Program Bütçe Performans Göstergeleri, Stratejik Plan </a:t>
            </a:r>
            <a:r>
              <a:rPr lang="tr-TR" sz="1800" dirty="0" err="1">
                <a:effectLst/>
                <a:latin typeface="Times New Roman" panose="02020603050405020304" pitchFamily="18" charset="0"/>
                <a:ea typeface="Calibri" panose="020F0502020204030204" pitchFamily="34" charset="0"/>
              </a:rPr>
              <a:t>İzeleme</a:t>
            </a:r>
            <a:r>
              <a:rPr lang="tr-TR" sz="1800" dirty="0">
                <a:effectLst/>
                <a:latin typeface="Times New Roman" panose="02020603050405020304" pitchFamily="18" charset="0"/>
                <a:ea typeface="Calibri" panose="020F0502020204030204" pitchFamily="34" charset="0"/>
              </a:rPr>
              <a:t> Raporu, iş akış şemaları, hizmet envanterleri vb. işlemler ve bu işlemlere ait Stratejik Plan Revizyonu ve süreçleri ile takibine ilişkin tüm süreçleri takibini sağlandı.</a:t>
            </a:r>
            <a:endParaRPr lang="tr-TR" sz="1800" dirty="0">
              <a:effectLst/>
              <a:latin typeface="Times New Roman" panose="02020603050405020304" pitchFamily="18" charset="0"/>
              <a:ea typeface="Times New Roman" panose="02020603050405020304" pitchFamily="18" charset="0"/>
            </a:endParaRPr>
          </a:p>
          <a:p>
            <a:pPr marL="342900" marR="172720" lvl="0" indent="-342900" algn="just">
              <a:lnSpc>
                <a:spcPct val="150000"/>
              </a:lnSpc>
              <a:spcAft>
                <a:spcPts val="1000"/>
              </a:spcAft>
              <a:buFont typeface="Symbol" panose="05050102010706020507" pitchFamily="18" charset="2"/>
              <a:buChar char=""/>
            </a:pPr>
            <a:r>
              <a:rPr lang="tr-TR" sz="1800" dirty="0">
                <a:effectLst/>
                <a:latin typeface="Times New Roman" panose="02020603050405020304" pitchFamily="18" charset="0"/>
                <a:ea typeface="Calibri" panose="020F0502020204030204" pitchFamily="34" charset="0"/>
              </a:rPr>
              <a:t>İç Kontrol Standartları Uyum Eylem Planı Hazırlama Grubu Görevliliği dâhilinde gerekli işlemleri yapıldı. </a:t>
            </a:r>
            <a:endParaRPr lang="tr-TR" dirty="0"/>
          </a:p>
        </p:txBody>
      </p:sp>
    </p:spTree>
    <p:extLst>
      <p:ext uri="{BB962C8B-B14F-4D97-AF65-F5344CB8AC3E}">
        <p14:creationId xmlns:p14="http://schemas.microsoft.com/office/powerpoint/2010/main" val="18677784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116158-7000-4273-8DE4-2AFEFA74A218}"/>
              </a:ext>
            </a:extLst>
          </p:cNvPr>
          <p:cNvSpPr>
            <a:spLocks noGrp="1"/>
          </p:cNvSpPr>
          <p:nvPr>
            <p:ph type="title"/>
          </p:nvPr>
        </p:nvSpPr>
        <p:spPr>
          <a:xfrm>
            <a:off x="866632" y="112594"/>
            <a:ext cx="9601200" cy="597090"/>
          </a:xfrm>
        </p:spPr>
        <p:txBody>
          <a:bodyPr>
            <a:noAutofit/>
          </a:bodyPr>
          <a:lstStyle/>
          <a:p>
            <a:r>
              <a:rPr lang="en-GB" sz="2400" b="1" i="0" dirty="0" err="1">
                <a:effectLst/>
                <a:latin typeface="Times New Roman" panose="02020603050405020304" pitchFamily="18" charset="0"/>
                <a:ea typeface="Times New Roman" panose="02020603050405020304" pitchFamily="18" charset="0"/>
                <a:cs typeface="Times New Roman" panose="02020603050405020304" pitchFamily="18" charset="0"/>
              </a:rPr>
              <a:t>Taşınmaz</a:t>
            </a:r>
            <a:r>
              <a:rPr lang="en-GB" sz="2400" b="1" i="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b="1" i="0" dirty="0" err="1">
                <a:effectLst/>
                <a:latin typeface="Times New Roman" panose="02020603050405020304" pitchFamily="18" charset="0"/>
                <a:ea typeface="Times New Roman" panose="02020603050405020304" pitchFamily="18" charset="0"/>
                <a:cs typeface="Times New Roman" panose="02020603050405020304" pitchFamily="18" charset="0"/>
              </a:rPr>
              <a:t>işlemleri</a:t>
            </a:r>
            <a:r>
              <a:rPr lang="en-GB" sz="2400" b="1" i="0"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tr-TR" sz="2400" b="1" i="1"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D83BFD46-5F3E-4F06-9D84-EF2652FF7DA6}"/>
              </a:ext>
            </a:extLst>
          </p:cNvPr>
          <p:cNvSpPr>
            <a:spLocks noGrp="1"/>
          </p:cNvSpPr>
          <p:nvPr>
            <p:ph idx="1"/>
          </p:nvPr>
        </p:nvSpPr>
        <p:spPr>
          <a:xfrm>
            <a:off x="866631" y="709684"/>
            <a:ext cx="10965977" cy="5743702"/>
          </a:xfrm>
        </p:spPr>
        <p:txBody>
          <a:bodyPr>
            <a:normAutofit fontScale="70000" lnSpcReduction="20000"/>
          </a:bodyPr>
          <a:lstStyle/>
          <a:p>
            <a:pPr marL="0" indent="0" algn="just">
              <a:lnSpc>
                <a:spcPct val="150000"/>
              </a:lnSpc>
              <a:buNone/>
            </a:pPr>
            <a:r>
              <a:rPr lang="en-GB" sz="1800" b="1" dirty="0" err="1">
                <a:solidFill>
                  <a:srgbClr val="000000"/>
                </a:solidFill>
                <a:effectLst/>
                <a:latin typeface="Times New Roman" panose="02020603050405020304" pitchFamily="18" charset="0"/>
                <a:ea typeface="Times New Roman" panose="02020603050405020304" pitchFamily="18" charset="0"/>
              </a:rPr>
              <a:t>Tahsis</a:t>
            </a:r>
            <a:r>
              <a:rPr lang="en-GB" sz="1800" b="1" dirty="0">
                <a:solidFill>
                  <a:srgbClr val="000000"/>
                </a:solidFill>
                <a:effectLst/>
                <a:latin typeface="Times New Roman" panose="02020603050405020304" pitchFamily="18" charset="0"/>
                <a:ea typeface="Times New Roman" panose="02020603050405020304" pitchFamily="18" charset="0"/>
              </a:rPr>
              <a:t>:</a:t>
            </a:r>
            <a:r>
              <a:rPr lang="en-GB" sz="1800" dirty="0">
                <a:solidFill>
                  <a:srgbClr val="000000"/>
                </a:solidFill>
                <a:effectLst/>
                <a:latin typeface="Times New Roman" panose="02020603050405020304" pitchFamily="18" charset="0"/>
                <a:ea typeface="Times New Roman" panose="02020603050405020304" pitchFamily="18" charset="0"/>
              </a:rPr>
              <a:t> </a:t>
            </a:r>
            <a:endParaRPr lang="tr-TR" sz="1800" dirty="0">
              <a:effectLst/>
              <a:latin typeface="Times New Roman" panose="02020603050405020304" pitchFamily="18" charset="0"/>
              <a:ea typeface="Times New Roman" panose="02020603050405020304" pitchFamily="18" charset="0"/>
            </a:endParaRPr>
          </a:p>
          <a:p>
            <a:pPr marL="342900" indent="-342900" algn="just">
              <a:lnSpc>
                <a:spcPct val="150000"/>
              </a:lnSpc>
              <a:buFont typeface="Symbol" panose="05050102010706020507" pitchFamily="18" charset="2"/>
              <a:buChar char=""/>
            </a:pPr>
            <a:r>
              <a:rPr lang="tr-TR" sz="1900" dirty="0">
                <a:latin typeface="Times New Roman" panose="02020603050405020304" pitchFamily="18" charset="0"/>
              </a:rPr>
              <a:t>Karaköy 1783, 719, 602, 661 ve 662 nolu </a:t>
            </a:r>
            <a:r>
              <a:rPr lang="tr-TR" sz="1900" dirty="0" err="1">
                <a:latin typeface="Times New Roman" panose="02020603050405020304" pitchFamily="18" charset="0"/>
              </a:rPr>
              <a:t>parselerin</a:t>
            </a:r>
            <a:r>
              <a:rPr lang="tr-TR" sz="1900" dirty="0">
                <a:latin typeface="Times New Roman" panose="02020603050405020304" pitchFamily="18" charset="0"/>
              </a:rPr>
              <a:t> ön tahsisi Çevre ve Şehircilik İl Müdürlüğünün 10.03.2022 tarih ve 3067916/3154606 sayılı olurlarıyla 2 yıl uzatıldı.</a:t>
            </a:r>
          </a:p>
          <a:p>
            <a:pPr marL="342900" indent="-342900" algn="just">
              <a:lnSpc>
                <a:spcPct val="150000"/>
              </a:lnSpc>
              <a:buFont typeface="Symbol" panose="05050102010706020507" pitchFamily="18" charset="2"/>
              <a:buChar char=""/>
            </a:pPr>
            <a:r>
              <a:rPr lang="tr-TR" sz="1900" dirty="0">
                <a:latin typeface="Times New Roman" panose="02020603050405020304" pitchFamily="18" charset="0"/>
              </a:rPr>
              <a:t>Karaköy 1741 nolu parselin ön tahsisi Çevre ve Şehircilik İl Müdürlüğünün 10.03.2022 tarih ve 3067916/3068301 sayılı olurlarıyla 2 yıl uzatıldı.</a:t>
            </a:r>
          </a:p>
          <a:p>
            <a:pPr marL="342900" indent="-342900" algn="just">
              <a:lnSpc>
                <a:spcPct val="150000"/>
              </a:lnSpc>
              <a:buFont typeface="Symbol" panose="05050102010706020507" pitchFamily="18" charset="2"/>
              <a:buChar char=""/>
            </a:pPr>
            <a:r>
              <a:rPr lang="tr-TR" sz="1900" dirty="0">
                <a:latin typeface="Times New Roman" panose="02020603050405020304" pitchFamily="18" charset="0"/>
              </a:rPr>
              <a:t>Karaköy 144/1, 144/138, 144/137 nolu parsellerin ön tahsisi Milli emlak Genel Müdürlüğünün 28.06.2022 tarih ve 3968045 sayılı yazısıyla 2 yıl uzatıldı.</a:t>
            </a:r>
          </a:p>
          <a:p>
            <a:pPr marL="342900" indent="-342900" algn="just">
              <a:lnSpc>
                <a:spcPct val="150000"/>
              </a:lnSpc>
              <a:buFont typeface="Symbol" panose="05050102010706020507" pitchFamily="18" charset="2"/>
              <a:buChar char=""/>
            </a:pPr>
            <a:r>
              <a:rPr lang="tr-TR" sz="1900" dirty="0">
                <a:latin typeface="Times New Roman" panose="02020603050405020304" pitchFamily="18" charset="0"/>
              </a:rPr>
              <a:t>Karaköy 102/9, 102/10, 102/12, 102/13, 102/14, 102/15, 102/16, 102/17 nolu parsellerin Milli Emlak Müdürlüğünün 06.10.2022 tarih ve 4735136 sayılı yazısı ile “İlk Evim Arsa Projesi” kapsamında kullanılmak üzere TOKİ’ye devredildiğimden tahsisi kaldırılmıştır.</a:t>
            </a:r>
          </a:p>
          <a:p>
            <a:pPr marL="0" indent="0" algn="just">
              <a:lnSpc>
                <a:spcPct val="150000"/>
              </a:lnSpc>
              <a:buNone/>
            </a:pPr>
            <a:r>
              <a:rPr lang="en-GB" sz="1800" b="1" dirty="0" err="1">
                <a:solidFill>
                  <a:srgbClr val="000000"/>
                </a:solidFill>
                <a:effectLst/>
                <a:latin typeface="Times New Roman" panose="02020603050405020304" pitchFamily="18" charset="0"/>
                <a:ea typeface="Times New Roman" panose="02020603050405020304" pitchFamily="18" charset="0"/>
              </a:rPr>
              <a:t>Taşınmaz</a:t>
            </a:r>
            <a:r>
              <a:rPr lang="en-GB" sz="1800" b="1" dirty="0">
                <a:solidFill>
                  <a:srgbClr val="000000"/>
                </a:solidFill>
                <a:effectLst/>
                <a:latin typeface="Times New Roman" panose="02020603050405020304" pitchFamily="18" charset="0"/>
                <a:ea typeface="Times New Roman" panose="02020603050405020304" pitchFamily="18" charset="0"/>
              </a:rPr>
              <a:t> </a:t>
            </a:r>
            <a:r>
              <a:rPr lang="en-GB" sz="1800" b="1" dirty="0" err="1">
                <a:solidFill>
                  <a:srgbClr val="000000"/>
                </a:solidFill>
                <a:effectLst/>
                <a:latin typeface="Times New Roman" panose="02020603050405020304" pitchFamily="18" charset="0"/>
                <a:ea typeface="Times New Roman" panose="02020603050405020304" pitchFamily="18" charset="0"/>
              </a:rPr>
              <a:t>Kayıtları</a:t>
            </a:r>
            <a:r>
              <a:rPr lang="en-GB" sz="1800" b="1" dirty="0">
                <a:solidFill>
                  <a:srgbClr val="000000"/>
                </a:solidFill>
                <a:effectLst/>
                <a:latin typeface="Times New Roman" panose="02020603050405020304" pitchFamily="18" charset="0"/>
                <a:ea typeface="Times New Roman" panose="02020603050405020304" pitchFamily="18" charset="0"/>
              </a:rPr>
              <a:t>:</a:t>
            </a:r>
            <a:endParaRPr lang="tr-TR" sz="18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Symbol" panose="05050102010706020507" pitchFamily="18" charset="2"/>
              <a:buChar char=""/>
            </a:pPr>
            <a:r>
              <a:rPr lang="tr-TR" sz="1900" dirty="0">
                <a:latin typeface="Times New Roman" panose="02020603050405020304" pitchFamily="18" charset="0"/>
              </a:rPr>
              <a:t>Kadastro Müdürlüğünce yapılan 3402 sayılı Kadastro Kanununun 22/a maddesi uyarınca Karaköy ve Gölköy’de bulunan taşınmazlarımızın parsel numarası, metrekareleri vs. değişikliğe uğradığından kayıtları yenilenmiştir. </a:t>
            </a:r>
          </a:p>
          <a:p>
            <a:pPr marL="342900" lvl="0" indent="-342900" algn="just">
              <a:lnSpc>
                <a:spcPct val="150000"/>
              </a:lnSpc>
              <a:buFont typeface="Symbol" panose="05050102010706020507" pitchFamily="18" charset="2"/>
              <a:buChar char=""/>
            </a:pPr>
            <a:r>
              <a:rPr lang="tr-TR" sz="1900" dirty="0">
                <a:latin typeface="Times New Roman" panose="02020603050405020304" pitchFamily="18" charset="0"/>
              </a:rPr>
              <a:t>İzzet Baysal Vakfı tarafından Üniversitemize devredilen Mengen Kampüsü binaları kayıt altına alınmıştır.</a:t>
            </a:r>
          </a:p>
          <a:p>
            <a:pPr marL="342900" lvl="0" indent="-342900" algn="just">
              <a:lnSpc>
                <a:spcPct val="150000"/>
              </a:lnSpc>
              <a:spcAft>
                <a:spcPts val="800"/>
              </a:spcAft>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BAİBÜ Çatı Bakım Onarım 2022 İhalesi kapsamında Eğitim Fakültesi Binası değer artırıcı işlem kapsamında kayıt altına alınmıştır.</a:t>
            </a:r>
          </a:p>
          <a:p>
            <a:pPr marL="342900" lvl="0" indent="-342900" algn="just">
              <a:lnSpc>
                <a:spcPct val="150000"/>
              </a:lnSpc>
              <a:spcAft>
                <a:spcPts val="800"/>
              </a:spcAft>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Diş Hekimliği Fakültesi Onarım İşi İhalesi kapsamında Diş Hekimliği Fakültesi Binası değer artırıcı işlem kapsamında kayıt altına alınmıştır.</a:t>
            </a:r>
          </a:p>
          <a:p>
            <a:pPr marL="342900" lvl="0" indent="-342900" algn="just">
              <a:lnSpc>
                <a:spcPct val="150000"/>
              </a:lnSpc>
              <a:spcAft>
                <a:spcPts val="800"/>
              </a:spcAft>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2021 kampüs altyapısı kapsamında yapılan işler kayıt altına alınmıştır.</a:t>
            </a:r>
            <a:endParaRPr lang="tr-TR" dirty="0"/>
          </a:p>
        </p:txBody>
      </p:sp>
    </p:spTree>
    <p:extLst>
      <p:ext uri="{BB962C8B-B14F-4D97-AF65-F5344CB8AC3E}">
        <p14:creationId xmlns:p14="http://schemas.microsoft.com/office/powerpoint/2010/main" val="2155072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CF31BD04-E314-48B7-BA9D-2940C91882FC}"/>
              </a:ext>
            </a:extLst>
          </p:cNvPr>
          <p:cNvSpPr>
            <a:spLocks noGrp="1"/>
          </p:cNvSpPr>
          <p:nvPr>
            <p:ph type="title"/>
          </p:nvPr>
        </p:nvSpPr>
        <p:spPr>
          <a:xfrm>
            <a:off x="1296363" y="1261738"/>
            <a:ext cx="9867331" cy="1304516"/>
          </a:xfrm>
        </p:spPr>
        <p:txBody>
          <a:bodyPr anchor="ctr">
            <a:noAutofit/>
          </a:bodyPr>
          <a:lstStyle/>
          <a:p>
            <a:r>
              <a:rPr lang="tr-TR" sz="2800" b="1" i="0" kern="1400" dirty="0">
                <a:effectLst/>
                <a:latin typeface="Cambria" panose="02040503050406030204" pitchFamily="18" charset="0"/>
                <a:ea typeface="Times New Roman" panose="02020603050405020304" pitchFamily="18" charset="0"/>
                <a:cs typeface="Times New Roman" panose="02020603050405020304" pitchFamily="18" charset="0"/>
              </a:rPr>
              <a:t>I-</a:t>
            </a:r>
            <a:r>
              <a:rPr lang="en-GB" sz="2800" b="1" i="0" kern="1400" dirty="0">
                <a:effectLst/>
                <a:latin typeface="Cambria" panose="02040503050406030204" pitchFamily="18" charset="0"/>
                <a:ea typeface="Times New Roman" panose="02020603050405020304" pitchFamily="18" charset="0"/>
                <a:cs typeface="Times New Roman" panose="02020603050405020304" pitchFamily="18" charset="0"/>
              </a:rPr>
              <a:t>GENEL BİLGİLER</a:t>
            </a:r>
            <a:br>
              <a:rPr lang="tr-TR" sz="2800" b="1" i="0" kern="1400" dirty="0">
                <a:effectLst/>
                <a:latin typeface="Cambria" panose="02040503050406030204" pitchFamily="18" charset="0"/>
                <a:ea typeface="Times New Roman" panose="02020603050405020304" pitchFamily="18" charset="0"/>
                <a:cs typeface="Times New Roman" panose="02020603050405020304" pitchFamily="18" charset="0"/>
              </a:rPr>
            </a:br>
            <a:r>
              <a:rPr lang="en-GB" sz="2800" b="1" i="0" kern="1400" dirty="0">
                <a:effectLst/>
                <a:latin typeface="Cambria" panose="02040503050406030204" pitchFamily="18" charset="0"/>
                <a:ea typeface="Times New Roman" panose="02020603050405020304" pitchFamily="18" charset="0"/>
                <a:cs typeface="Times New Roman" panose="02020603050405020304" pitchFamily="18" charset="0"/>
              </a:rPr>
              <a:t>B. </a:t>
            </a:r>
            <a:r>
              <a:rPr lang="en-GB" sz="2800" b="1" i="0" kern="1400" dirty="0" err="1">
                <a:effectLst/>
                <a:latin typeface="Cambria" panose="02040503050406030204" pitchFamily="18" charset="0"/>
                <a:ea typeface="Times New Roman" panose="02020603050405020304" pitchFamily="18" charset="0"/>
                <a:cs typeface="Times New Roman" panose="02020603050405020304" pitchFamily="18" charset="0"/>
              </a:rPr>
              <a:t>Yetki</a:t>
            </a:r>
            <a:r>
              <a:rPr lang="en-GB" sz="2800" b="1" i="0" kern="1400" dirty="0">
                <a:effectLst/>
                <a:latin typeface="Cambria" panose="02040503050406030204" pitchFamily="18" charset="0"/>
                <a:ea typeface="Times New Roman" panose="02020603050405020304" pitchFamily="18" charset="0"/>
                <a:cs typeface="Times New Roman" panose="02020603050405020304" pitchFamily="18" charset="0"/>
              </a:rPr>
              <a:t>, </a:t>
            </a:r>
            <a:r>
              <a:rPr lang="en-GB" sz="2800" b="1" i="0" kern="1400" dirty="0" err="1">
                <a:effectLst/>
                <a:latin typeface="Cambria" panose="02040503050406030204" pitchFamily="18" charset="0"/>
                <a:ea typeface="Times New Roman" panose="02020603050405020304" pitchFamily="18" charset="0"/>
                <a:cs typeface="Times New Roman" panose="02020603050405020304" pitchFamily="18" charset="0"/>
              </a:rPr>
              <a:t>Görev</a:t>
            </a:r>
            <a:r>
              <a:rPr lang="en-GB" sz="2800" b="1" i="0" kern="1400" dirty="0">
                <a:effectLst/>
                <a:latin typeface="Cambria" panose="02040503050406030204" pitchFamily="18" charset="0"/>
                <a:ea typeface="Times New Roman" panose="02020603050405020304" pitchFamily="18" charset="0"/>
                <a:cs typeface="Times New Roman" panose="02020603050405020304" pitchFamily="18" charset="0"/>
              </a:rPr>
              <a:t> </a:t>
            </a:r>
            <a:r>
              <a:rPr lang="en-GB" sz="2800" b="1" i="0" kern="1400" dirty="0" err="1">
                <a:effectLst/>
                <a:latin typeface="Cambria" panose="02040503050406030204" pitchFamily="18" charset="0"/>
                <a:ea typeface="Times New Roman" panose="02020603050405020304" pitchFamily="18" charset="0"/>
                <a:cs typeface="Times New Roman" panose="02020603050405020304" pitchFamily="18" charset="0"/>
              </a:rPr>
              <a:t>ve</a:t>
            </a:r>
            <a:r>
              <a:rPr lang="en-GB" sz="2800" b="1" i="0" kern="1400" dirty="0">
                <a:effectLst/>
                <a:latin typeface="Cambria" panose="02040503050406030204" pitchFamily="18" charset="0"/>
                <a:ea typeface="Times New Roman" panose="02020603050405020304" pitchFamily="18" charset="0"/>
                <a:cs typeface="Times New Roman" panose="02020603050405020304" pitchFamily="18" charset="0"/>
              </a:rPr>
              <a:t> </a:t>
            </a:r>
            <a:r>
              <a:rPr lang="en-GB" sz="2800" b="1" i="0" kern="1400" dirty="0" err="1">
                <a:effectLst/>
                <a:latin typeface="Cambria" panose="02040503050406030204" pitchFamily="18" charset="0"/>
                <a:ea typeface="Times New Roman" panose="02020603050405020304" pitchFamily="18" charset="0"/>
                <a:cs typeface="Times New Roman" panose="02020603050405020304" pitchFamily="18" charset="0"/>
              </a:rPr>
              <a:t>Sorumluluklar</a:t>
            </a:r>
            <a:br>
              <a:rPr lang="tr-TR" sz="2800" b="1" kern="1400" dirty="0">
                <a:effectLst/>
                <a:latin typeface="Cambria" panose="02040503050406030204" pitchFamily="18" charset="0"/>
                <a:ea typeface="Times New Roman" panose="02020603050405020304" pitchFamily="18" charset="0"/>
                <a:cs typeface="Times New Roman" panose="02020603050405020304" pitchFamily="18" charset="0"/>
              </a:rPr>
            </a:br>
            <a:r>
              <a:rPr lang="en-GB" sz="2800" b="1" i="0" kern="1400" dirty="0">
                <a:effectLst/>
                <a:latin typeface="Cambria" panose="02040503050406030204" pitchFamily="18" charset="0"/>
                <a:ea typeface="Times New Roman" panose="02020603050405020304" pitchFamily="18" charset="0"/>
                <a:cs typeface="Times New Roman" panose="02020603050405020304" pitchFamily="18" charset="0"/>
              </a:rPr>
              <a:t>I. </a:t>
            </a:r>
            <a:r>
              <a:rPr lang="en-GB" sz="2800" b="1" i="0" kern="1400" dirty="0" err="1">
                <a:effectLst/>
                <a:latin typeface="Cambria" panose="02040503050406030204" pitchFamily="18" charset="0"/>
                <a:ea typeface="Times New Roman" panose="02020603050405020304" pitchFamily="18" charset="0"/>
                <a:cs typeface="Times New Roman" panose="02020603050405020304" pitchFamily="18" charset="0"/>
              </a:rPr>
              <a:t>Yetki</a:t>
            </a:r>
            <a:r>
              <a:rPr lang="en-GB" sz="2800" b="1" i="0" kern="1400" dirty="0">
                <a:effectLst/>
                <a:latin typeface="Cambria" panose="02040503050406030204" pitchFamily="18" charset="0"/>
                <a:ea typeface="Times New Roman" panose="02020603050405020304" pitchFamily="18" charset="0"/>
                <a:cs typeface="Times New Roman" panose="02020603050405020304" pitchFamily="18" charset="0"/>
              </a:rPr>
              <a:t> </a:t>
            </a:r>
            <a:r>
              <a:rPr lang="en-GB" sz="2800" b="1" i="0" kern="1400" dirty="0" err="1">
                <a:effectLst/>
                <a:latin typeface="Cambria" panose="02040503050406030204" pitchFamily="18" charset="0"/>
                <a:ea typeface="Times New Roman" panose="02020603050405020304" pitchFamily="18" charset="0"/>
                <a:cs typeface="Times New Roman" panose="02020603050405020304" pitchFamily="18" charset="0"/>
              </a:rPr>
              <a:t>Ve</a:t>
            </a:r>
            <a:r>
              <a:rPr lang="en-GB" sz="2800" b="1" i="0" kern="1400" dirty="0">
                <a:effectLst/>
                <a:latin typeface="Cambria" panose="02040503050406030204" pitchFamily="18" charset="0"/>
                <a:ea typeface="Times New Roman" panose="02020603050405020304" pitchFamily="18" charset="0"/>
                <a:cs typeface="Times New Roman" panose="02020603050405020304" pitchFamily="18" charset="0"/>
              </a:rPr>
              <a:t> </a:t>
            </a:r>
            <a:r>
              <a:rPr lang="en-GB" sz="2800" b="1" i="0" kern="1400" dirty="0" err="1">
                <a:effectLst/>
                <a:latin typeface="Cambria" panose="02040503050406030204" pitchFamily="18" charset="0"/>
                <a:ea typeface="Times New Roman" panose="02020603050405020304" pitchFamily="18" charset="0"/>
                <a:cs typeface="Times New Roman" panose="02020603050405020304" pitchFamily="18" charset="0"/>
              </a:rPr>
              <a:t>Görev</a:t>
            </a:r>
            <a:r>
              <a:rPr lang="en-GB" sz="2800" b="1" i="0" kern="14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tr-TR" sz="2800" dirty="0"/>
          </a:p>
        </p:txBody>
      </p:sp>
      <p:sp>
        <p:nvSpPr>
          <p:cNvPr id="12" name="Freeform: Shape 11">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14" name="Freeform: Shape 13">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3" name="İçerik Yer Tutucusu 2">
            <a:extLst>
              <a:ext uri="{FF2B5EF4-FFF2-40B4-BE49-F238E27FC236}">
                <a16:creationId xmlns:a16="http://schemas.microsoft.com/office/drawing/2014/main" id="{4A3A3463-101A-42C9-A15B-7B9BA450EE49}"/>
              </a:ext>
            </a:extLst>
          </p:cNvPr>
          <p:cNvSpPr>
            <a:spLocks noGrp="1"/>
          </p:cNvSpPr>
          <p:nvPr>
            <p:ph idx="1"/>
          </p:nvPr>
        </p:nvSpPr>
        <p:spPr>
          <a:xfrm>
            <a:off x="1296363" y="2566254"/>
            <a:ext cx="7558269" cy="2402688"/>
          </a:xfrm>
        </p:spPr>
        <p:txBody>
          <a:bodyPr anchor="ctr">
            <a:normAutofit/>
          </a:bodyPr>
          <a:lstStyle/>
          <a:p>
            <a:pPr marL="0" indent="0" algn="just">
              <a:buNone/>
            </a:pPr>
            <a:r>
              <a:rPr lang="tr-TR" dirty="0">
                <a:effectLst/>
                <a:latin typeface="Times New Roman" panose="02020603050405020304" pitchFamily="18" charset="0"/>
                <a:ea typeface="Times New Roman" panose="02020603050405020304" pitchFamily="18" charset="0"/>
              </a:rPr>
              <a:t>Yapı İşleri ve Teknik Daire Başkanlığının kuruluşu 2547 sayılı Kanunun 51. Maddesine göre kurulan idari teşkilatların kuruluş ve görevlerine ilişkin esasları düzenleyen 124 sayılı Yükseköğretim Üst Kuruluşları ile Yükseköğretim Kurumlarının İdari Teşkilatı Hakkında Kanun Hükmünde Kararnamenin 28 Maddesinde belirtilmiştir.</a:t>
            </a:r>
          </a:p>
          <a:p>
            <a:pPr marL="0" indent="0" algn="just">
              <a:buNone/>
            </a:pPr>
            <a:endParaRPr lang="tr-TR" dirty="0"/>
          </a:p>
        </p:txBody>
      </p:sp>
      <p:sp>
        <p:nvSpPr>
          <p:cNvPr id="16" name="Rectangle 15">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pic>
        <p:nvPicPr>
          <p:cNvPr id="11" name="Resim 10">
            <a:extLst>
              <a:ext uri="{FF2B5EF4-FFF2-40B4-BE49-F238E27FC236}">
                <a16:creationId xmlns:a16="http://schemas.microsoft.com/office/drawing/2014/main" id="{C949EDC4-E45E-4655-A09B-CCD7CC82E6BA}"/>
              </a:ext>
            </a:extLst>
          </p:cNvPr>
          <p:cNvPicPr>
            <a:picLocks noChangeAspect="1"/>
          </p:cNvPicPr>
          <p:nvPr/>
        </p:nvPicPr>
        <p:blipFill>
          <a:blip r:embed="rId2"/>
          <a:stretch>
            <a:fillRect/>
          </a:stretch>
        </p:blipFill>
        <p:spPr>
          <a:xfrm>
            <a:off x="68319" y="6116783"/>
            <a:ext cx="672763" cy="672763"/>
          </a:xfrm>
          <a:prstGeom prst="rect">
            <a:avLst/>
          </a:prstGeom>
        </p:spPr>
      </p:pic>
    </p:spTree>
    <p:extLst>
      <p:ext uri="{BB962C8B-B14F-4D97-AF65-F5344CB8AC3E}">
        <p14:creationId xmlns:p14="http://schemas.microsoft.com/office/powerpoint/2010/main" val="41723000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0C0EB3D-4A03-49ED-BA47-802E5CEA0FCF}"/>
              </a:ext>
            </a:extLst>
          </p:cNvPr>
          <p:cNvSpPr>
            <a:spLocks noGrp="1"/>
          </p:cNvSpPr>
          <p:nvPr>
            <p:ph type="title"/>
          </p:nvPr>
        </p:nvSpPr>
        <p:spPr>
          <a:xfrm>
            <a:off x="907576" y="167185"/>
            <a:ext cx="9601200" cy="460612"/>
          </a:xfrm>
        </p:spPr>
        <p:txBody>
          <a:bodyPr>
            <a:normAutofit/>
          </a:bodyPr>
          <a:lstStyle/>
          <a:p>
            <a:r>
              <a:rPr lang="en-GB" sz="2400" b="1" i="0" dirty="0" err="1">
                <a:effectLst/>
                <a:latin typeface="Times New Roman" panose="02020603050405020304" pitchFamily="18" charset="0"/>
                <a:ea typeface="Times New Roman" panose="02020603050405020304" pitchFamily="18" charset="0"/>
              </a:rPr>
              <a:t>Kontrollük</a:t>
            </a:r>
            <a:r>
              <a:rPr lang="en-GB" sz="2400" b="1" i="0" dirty="0">
                <a:effectLst/>
                <a:latin typeface="Times New Roman" panose="02020603050405020304" pitchFamily="18" charset="0"/>
                <a:ea typeface="Times New Roman" panose="02020603050405020304" pitchFamily="18" charset="0"/>
              </a:rPr>
              <a:t> (</a:t>
            </a:r>
            <a:r>
              <a:rPr lang="en-GB" sz="2400" b="1" i="0" dirty="0" err="1">
                <a:effectLst/>
                <a:latin typeface="Times New Roman" panose="02020603050405020304" pitchFamily="18" charset="0"/>
                <a:ea typeface="Times New Roman" panose="02020603050405020304" pitchFamily="18" charset="0"/>
              </a:rPr>
              <a:t>Elektrik</a:t>
            </a:r>
            <a:r>
              <a:rPr lang="en-GB" sz="2400" b="1" i="0" dirty="0">
                <a:effectLst/>
                <a:latin typeface="Times New Roman" panose="02020603050405020304" pitchFamily="18" charset="0"/>
                <a:ea typeface="Times New Roman" panose="02020603050405020304" pitchFamily="18" charset="0"/>
              </a:rPr>
              <a:t>)</a:t>
            </a:r>
            <a:endParaRPr lang="tr-TR" sz="2400" dirty="0"/>
          </a:p>
        </p:txBody>
      </p:sp>
      <p:sp>
        <p:nvSpPr>
          <p:cNvPr id="3" name="İçerik Yer Tutucusu 2">
            <a:extLst>
              <a:ext uri="{FF2B5EF4-FFF2-40B4-BE49-F238E27FC236}">
                <a16:creationId xmlns:a16="http://schemas.microsoft.com/office/drawing/2014/main" id="{C269419F-07F9-4FB2-B60E-0E5AE0E0A452}"/>
              </a:ext>
            </a:extLst>
          </p:cNvPr>
          <p:cNvSpPr>
            <a:spLocks noGrp="1"/>
          </p:cNvSpPr>
          <p:nvPr>
            <p:ph idx="1"/>
          </p:nvPr>
        </p:nvSpPr>
        <p:spPr>
          <a:xfrm>
            <a:off x="907576" y="627797"/>
            <a:ext cx="11184340" cy="5825589"/>
          </a:xfrm>
        </p:spPr>
        <p:txBody>
          <a:bodyPr>
            <a:normAutofit fontScale="92500" lnSpcReduction="20000"/>
          </a:bodyPr>
          <a:lstStyle/>
          <a:p>
            <a:pPr marL="73152" indent="0" algn="just">
              <a:lnSpc>
                <a:spcPct val="120000"/>
              </a:lnSpc>
              <a:spcAft>
                <a:spcPts val="800"/>
              </a:spcAft>
              <a:buNone/>
            </a:pPr>
            <a:r>
              <a:rPr lang="tr-TR" sz="1800" dirty="0">
                <a:effectLst/>
                <a:latin typeface="Times New Roman" panose="02020603050405020304" pitchFamily="18" charset="0"/>
                <a:ea typeface="Times New Roman" panose="02020603050405020304" pitchFamily="18" charset="0"/>
              </a:rPr>
              <a:t>Üniversitemiz BESYO Çok Amaçlı Spor Salonundaki eski nesil yüksek enerji tüketen armatürler yeni nesil LED armatürlerle değiştirilmiştir. Bu dönüşüm kapsamında yıllık ortalama 30.000 </a:t>
            </a:r>
            <a:r>
              <a:rPr lang="tr-TR" sz="1800" dirty="0" err="1">
                <a:effectLst/>
                <a:latin typeface="Times New Roman" panose="02020603050405020304" pitchFamily="18" charset="0"/>
                <a:ea typeface="Times New Roman" panose="02020603050405020304" pitchFamily="18" charset="0"/>
              </a:rPr>
              <a:t>kWh</a:t>
            </a:r>
            <a:r>
              <a:rPr lang="tr-TR" sz="1800" dirty="0">
                <a:effectLst/>
                <a:latin typeface="Times New Roman" panose="02020603050405020304" pitchFamily="18" charset="0"/>
                <a:ea typeface="Times New Roman" panose="02020603050405020304" pitchFamily="18" charset="0"/>
              </a:rPr>
              <a:t> enerji tasarrufu sağlanmıştır. 8 ay gibi kısa bir süre içerisinde ilk yatırım maliyeti çıkarılacaktır. </a:t>
            </a:r>
          </a:p>
          <a:p>
            <a:pPr marL="73152" indent="0" algn="just">
              <a:lnSpc>
                <a:spcPct val="120000"/>
              </a:lnSpc>
              <a:spcAft>
                <a:spcPts val="800"/>
              </a:spcAft>
              <a:buNone/>
            </a:pPr>
            <a:r>
              <a:rPr lang="tr-TR" sz="1800" dirty="0">
                <a:effectLst/>
                <a:latin typeface="Times New Roman" panose="02020603050405020304" pitchFamily="18" charset="0"/>
                <a:ea typeface="Times New Roman" panose="02020603050405020304" pitchFamily="18" charset="0"/>
              </a:rPr>
              <a:t>Üniversitemiz elektrik aboneliklerinin elektrik tüketim davranışları takip edilerek uygun abonelik seçimi yapılmıştır. Bu çalışma neticesinde faturalarda ortalama %3-5 oranında tasarruf sağlanmıştır.</a:t>
            </a:r>
          </a:p>
          <a:p>
            <a:pPr marL="0" indent="0" algn="just">
              <a:lnSpc>
                <a:spcPct val="120000"/>
              </a:lnSpc>
              <a:buNone/>
            </a:pPr>
            <a:r>
              <a:rPr lang="en-GB" sz="1800" b="1" dirty="0" err="1">
                <a:effectLst/>
                <a:latin typeface="Times New Roman" panose="02020603050405020304" pitchFamily="18" charset="0"/>
                <a:ea typeface="Times New Roman" panose="02020603050405020304" pitchFamily="18" charset="0"/>
              </a:rPr>
              <a:t>Altyapı</a:t>
            </a:r>
            <a:r>
              <a:rPr lang="en-GB" sz="1800" b="1" dirty="0">
                <a:effectLst/>
                <a:latin typeface="Times New Roman" panose="02020603050405020304" pitchFamily="18" charset="0"/>
                <a:ea typeface="Times New Roman" panose="02020603050405020304" pitchFamily="18" charset="0"/>
              </a:rPr>
              <a:t> ihalesi </a:t>
            </a:r>
            <a:r>
              <a:rPr lang="en-GB" sz="1800" b="1" dirty="0" err="1">
                <a:effectLst/>
                <a:latin typeface="Times New Roman" panose="02020603050405020304" pitchFamily="18" charset="0"/>
                <a:ea typeface="Times New Roman" panose="02020603050405020304" pitchFamily="18" charset="0"/>
              </a:rPr>
              <a:t>kapsamında</a:t>
            </a:r>
            <a:r>
              <a:rPr lang="en-GB" sz="1800" b="1" dirty="0">
                <a:effectLst/>
                <a:latin typeface="Times New Roman" panose="02020603050405020304" pitchFamily="18" charset="0"/>
                <a:ea typeface="Times New Roman" panose="02020603050405020304" pitchFamily="18" charset="0"/>
              </a:rPr>
              <a:t>;</a:t>
            </a:r>
            <a:endParaRPr lang="tr-TR" sz="1800" dirty="0">
              <a:effectLst/>
              <a:latin typeface="Times New Roman" panose="02020603050405020304" pitchFamily="18" charset="0"/>
              <a:ea typeface="Times New Roman" panose="02020603050405020304" pitchFamily="18" charset="0"/>
            </a:endParaRPr>
          </a:p>
          <a:p>
            <a:pPr marL="342900" lvl="0" indent="-342900" algn="just">
              <a:lnSpc>
                <a:spcPct val="120000"/>
              </a:lnSpc>
              <a:spcAft>
                <a:spcPts val="800"/>
              </a:spcAft>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Mengen Gastronomi ve Aşçılık kampüsüsün OG enerji hatları, trafo binası ve donanımları, jeneratör sistemi ve donanımları, bina enerji besleme hatları, güvenlik kulübe elektrik tesisatları, kampüs saha enerji panoları, engelli platformları yapıldı.</a:t>
            </a:r>
          </a:p>
          <a:p>
            <a:pPr marL="342900" lvl="0" indent="-342900" algn="just">
              <a:lnSpc>
                <a:spcPct val="120000"/>
              </a:lnSpc>
              <a:spcAft>
                <a:spcPts val="800"/>
              </a:spcAft>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Hukuk Fakültesi bina enerji hattı ve fiber optik hattı çekildi.</a:t>
            </a:r>
          </a:p>
          <a:p>
            <a:pPr marL="342900" lvl="0" indent="-342900" algn="just">
              <a:lnSpc>
                <a:spcPct val="120000"/>
              </a:lnSpc>
              <a:spcAft>
                <a:spcPts val="800"/>
              </a:spcAft>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Hukuk Fakültesi otopark aydınlatması yapıldı.</a:t>
            </a:r>
          </a:p>
          <a:p>
            <a:pPr marL="342900" lvl="0" indent="-342900" algn="just">
              <a:lnSpc>
                <a:spcPct val="120000"/>
              </a:lnSpc>
              <a:spcAft>
                <a:spcPts val="800"/>
              </a:spcAft>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 Mudurnu ve Seben ilçelerine jeneratör tesis edildi.</a:t>
            </a:r>
          </a:p>
          <a:p>
            <a:pPr marL="0" indent="0" algn="just">
              <a:lnSpc>
                <a:spcPct val="120000"/>
              </a:lnSpc>
              <a:buNone/>
            </a:pPr>
            <a:r>
              <a:rPr lang="tr-TR" sz="1800" b="1" i="1" u="sng" dirty="0">
                <a:effectLst/>
                <a:latin typeface="Times New Roman" panose="02020603050405020304" pitchFamily="18" charset="0"/>
                <a:ea typeface="Times New Roman" panose="02020603050405020304" pitchFamily="18" charset="0"/>
              </a:rPr>
              <a:t>Üniversitemiz İzzet Baysal Vakfı tarafından yaptırılan ve inşaatı devam etmekte olan </a:t>
            </a:r>
            <a:r>
              <a:rPr lang="en-GB" sz="1800" b="1" i="1" u="sng" dirty="0">
                <a:effectLst/>
                <a:latin typeface="Times New Roman" panose="02020603050405020304" pitchFamily="18" charset="0"/>
                <a:ea typeface="Times New Roman" panose="02020603050405020304" pitchFamily="18" charset="0"/>
              </a:rPr>
              <a:t>Mengen </a:t>
            </a:r>
            <a:r>
              <a:rPr lang="en-GB" sz="1800" b="1" i="1" u="sng" dirty="0" err="1">
                <a:effectLst/>
                <a:latin typeface="Times New Roman" panose="02020603050405020304" pitchFamily="18" charset="0"/>
                <a:ea typeface="Times New Roman" panose="02020603050405020304" pitchFamily="18" charset="0"/>
              </a:rPr>
              <a:t>İzzet</a:t>
            </a:r>
            <a:r>
              <a:rPr lang="en-GB" sz="1800" b="1" i="1" u="sng" dirty="0">
                <a:effectLst/>
                <a:latin typeface="Times New Roman" panose="02020603050405020304" pitchFamily="18" charset="0"/>
                <a:ea typeface="Times New Roman" panose="02020603050405020304" pitchFamily="18" charset="0"/>
              </a:rPr>
              <a:t> </a:t>
            </a:r>
            <a:r>
              <a:rPr lang="en-GB" sz="1800" b="1" i="1" u="sng" dirty="0" err="1">
                <a:effectLst/>
                <a:latin typeface="Times New Roman" panose="02020603050405020304" pitchFamily="18" charset="0"/>
                <a:ea typeface="Times New Roman" panose="02020603050405020304" pitchFamily="18" charset="0"/>
              </a:rPr>
              <a:t>Baysal</a:t>
            </a:r>
            <a:r>
              <a:rPr lang="en-GB" sz="1800" b="1" i="1" u="sng" dirty="0">
                <a:effectLst/>
                <a:latin typeface="Times New Roman" panose="02020603050405020304" pitchFamily="18" charset="0"/>
                <a:ea typeface="Times New Roman" panose="02020603050405020304" pitchFamily="18" charset="0"/>
              </a:rPr>
              <a:t> </a:t>
            </a:r>
            <a:r>
              <a:rPr lang="en-GB" sz="1800" b="1" i="1" u="sng" dirty="0" err="1">
                <a:effectLst/>
                <a:latin typeface="Times New Roman" panose="02020603050405020304" pitchFamily="18" charset="0"/>
                <a:ea typeface="Times New Roman" panose="02020603050405020304" pitchFamily="18" charset="0"/>
              </a:rPr>
              <a:t>Aşçılık</a:t>
            </a:r>
            <a:r>
              <a:rPr lang="en-GB" sz="1800" b="1" i="1" u="sng" dirty="0">
                <a:effectLst/>
                <a:latin typeface="Times New Roman" panose="02020603050405020304" pitchFamily="18" charset="0"/>
                <a:ea typeface="Times New Roman" panose="02020603050405020304" pitchFamily="18" charset="0"/>
              </a:rPr>
              <a:t> </a:t>
            </a:r>
            <a:r>
              <a:rPr lang="en-GB" sz="1800" b="1" i="1" u="sng" dirty="0" err="1">
                <a:effectLst/>
                <a:latin typeface="Times New Roman" panose="02020603050405020304" pitchFamily="18" charset="0"/>
                <a:ea typeface="Times New Roman" panose="02020603050405020304" pitchFamily="18" charset="0"/>
              </a:rPr>
              <a:t>ve</a:t>
            </a:r>
            <a:r>
              <a:rPr lang="en-GB" sz="1800" b="1" i="1" u="sng" dirty="0">
                <a:effectLst/>
                <a:latin typeface="Times New Roman" panose="02020603050405020304" pitchFamily="18" charset="0"/>
                <a:ea typeface="Times New Roman" panose="02020603050405020304" pitchFamily="18" charset="0"/>
              </a:rPr>
              <a:t> </a:t>
            </a:r>
            <a:r>
              <a:rPr lang="en-GB" sz="1800" b="1" i="1" u="sng" dirty="0" err="1">
                <a:effectLst/>
                <a:latin typeface="Times New Roman" panose="02020603050405020304" pitchFamily="18" charset="0"/>
                <a:ea typeface="Times New Roman" panose="02020603050405020304" pitchFamily="18" charset="0"/>
              </a:rPr>
              <a:t>Gastronomi</a:t>
            </a:r>
            <a:r>
              <a:rPr lang="en-GB" sz="1800" b="1" i="1" u="sng" dirty="0">
                <a:effectLst/>
                <a:latin typeface="Times New Roman" panose="02020603050405020304" pitchFamily="18" charset="0"/>
                <a:ea typeface="Times New Roman" panose="02020603050405020304" pitchFamily="18" charset="0"/>
              </a:rPr>
              <a:t> </a:t>
            </a:r>
            <a:r>
              <a:rPr lang="en-GB" sz="1800" b="1" i="1" u="sng" dirty="0" err="1">
                <a:effectLst/>
                <a:latin typeface="Times New Roman" panose="02020603050405020304" pitchFamily="18" charset="0"/>
                <a:ea typeface="Times New Roman" panose="02020603050405020304" pitchFamily="18" charset="0"/>
              </a:rPr>
              <a:t>Kampüsü</a:t>
            </a:r>
            <a:r>
              <a:rPr lang="en-GB" sz="1800" b="1" i="1" u="sng" dirty="0">
                <a:effectLst/>
                <a:latin typeface="Times New Roman" panose="02020603050405020304" pitchFamily="18" charset="0"/>
                <a:ea typeface="Times New Roman" panose="02020603050405020304" pitchFamily="18" charset="0"/>
              </a:rPr>
              <a:t> İhalesi </a:t>
            </a:r>
            <a:r>
              <a:rPr lang="en-GB" sz="1800" b="1" i="1" u="sng" dirty="0" err="1">
                <a:effectLst/>
                <a:latin typeface="Times New Roman" panose="02020603050405020304" pitchFamily="18" charset="0"/>
                <a:ea typeface="Times New Roman" panose="02020603050405020304" pitchFamily="18" charset="0"/>
              </a:rPr>
              <a:t>kapsamında</a:t>
            </a:r>
            <a:r>
              <a:rPr lang="en-GB" sz="1800" b="1" i="1" u="sng" dirty="0">
                <a:effectLst/>
                <a:latin typeface="Times New Roman" panose="02020603050405020304" pitchFamily="18" charset="0"/>
                <a:ea typeface="Times New Roman" panose="02020603050405020304" pitchFamily="18" charset="0"/>
              </a:rPr>
              <a:t>;</a:t>
            </a:r>
            <a:endParaRPr lang="tr-TR" sz="1800" b="1" i="1" u="sng" dirty="0">
              <a:effectLst/>
              <a:latin typeface="Times New Roman" panose="02020603050405020304" pitchFamily="18" charset="0"/>
              <a:ea typeface="Times New Roman" panose="02020603050405020304" pitchFamily="18" charset="0"/>
            </a:endParaRPr>
          </a:p>
          <a:p>
            <a:pPr marL="342900" lvl="0" indent="-342900" algn="just">
              <a:lnSpc>
                <a:spcPct val="120000"/>
              </a:lnSpc>
              <a:spcAft>
                <a:spcPts val="800"/>
              </a:spcAft>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Elektrik tesisat imalatları tamamlandı.</a:t>
            </a:r>
          </a:p>
          <a:p>
            <a:endParaRPr lang="tr-TR" dirty="0"/>
          </a:p>
        </p:txBody>
      </p:sp>
    </p:spTree>
    <p:extLst>
      <p:ext uri="{BB962C8B-B14F-4D97-AF65-F5344CB8AC3E}">
        <p14:creationId xmlns:p14="http://schemas.microsoft.com/office/powerpoint/2010/main" val="38809447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3ED36CD-93D7-40B5-8073-FD4D4746E3E4}"/>
              </a:ext>
            </a:extLst>
          </p:cNvPr>
          <p:cNvSpPr>
            <a:spLocks noGrp="1"/>
          </p:cNvSpPr>
          <p:nvPr>
            <p:ph idx="1"/>
          </p:nvPr>
        </p:nvSpPr>
        <p:spPr>
          <a:xfrm>
            <a:off x="866633" y="696035"/>
            <a:ext cx="10965976" cy="5636525"/>
          </a:xfrm>
        </p:spPr>
        <p:txBody>
          <a:bodyPr>
            <a:normAutofit/>
          </a:bodyPr>
          <a:lstStyle/>
          <a:p>
            <a:pPr marL="0" indent="0" algn="just">
              <a:lnSpc>
                <a:spcPct val="120000"/>
              </a:lnSpc>
              <a:buNone/>
            </a:pPr>
            <a:r>
              <a:rPr lang="tr-TR" sz="1800" b="1" i="1" u="sng" dirty="0">
                <a:effectLst/>
                <a:latin typeface="Times New Roman" panose="02020603050405020304" pitchFamily="18" charset="0"/>
                <a:ea typeface="Times New Roman" panose="02020603050405020304" pitchFamily="18" charset="0"/>
              </a:rPr>
              <a:t>Üniversitemiz İzzet Baysal Vakfı tarafından yaptırılan ve inşaatı devam etmekte olan </a:t>
            </a:r>
            <a:r>
              <a:rPr lang="en-GB" sz="1800" b="1" i="1" u="sng" dirty="0" err="1">
                <a:effectLst/>
                <a:latin typeface="Times New Roman" panose="02020603050405020304" pitchFamily="18" charset="0"/>
                <a:ea typeface="Times New Roman" panose="02020603050405020304" pitchFamily="18" charset="0"/>
              </a:rPr>
              <a:t>Hukuk</a:t>
            </a:r>
            <a:r>
              <a:rPr lang="en-GB" sz="1800" b="1" i="1" u="sng" dirty="0">
                <a:effectLst/>
                <a:latin typeface="Times New Roman" panose="02020603050405020304" pitchFamily="18" charset="0"/>
                <a:ea typeface="Times New Roman" panose="02020603050405020304" pitchFamily="18" charset="0"/>
              </a:rPr>
              <a:t> </a:t>
            </a:r>
            <a:r>
              <a:rPr lang="en-GB" sz="1800" b="1" i="1" u="sng" dirty="0" err="1">
                <a:effectLst/>
                <a:latin typeface="Times New Roman" panose="02020603050405020304" pitchFamily="18" charset="0"/>
                <a:ea typeface="Times New Roman" panose="02020603050405020304" pitchFamily="18" charset="0"/>
              </a:rPr>
              <a:t>Fakültesi</a:t>
            </a:r>
            <a:r>
              <a:rPr lang="en-GB" sz="1800" b="1" i="1" u="sng" dirty="0">
                <a:effectLst/>
                <a:latin typeface="Times New Roman" panose="02020603050405020304" pitchFamily="18" charset="0"/>
                <a:ea typeface="Times New Roman" panose="02020603050405020304" pitchFamily="18" charset="0"/>
              </a:rPr>
              <a:t> İhalesi </a:t>
            </a:r>
            <a:r>
              <a:rPr lang="en-GB" sz="1800" b="1" i="1" u="sng" dirty="0" err="1">
                <a:effectLst/>
                <a:latin typeface="Times New Roman" panose="02020603050405020304" pitchFamily="18" charset="0"/>
                <a:ea typeface="Times New Roman" panose="02020603050405020304" pitchFamily="18" charset="0"/>
              </a:rPr>
              <a:t>kapsamında</a:t>
            </a:r>
            <a:r>
              <a:rPr lang="en-GB" sz="1800" b="1" i="1" u="sng" dirty="0">
                <a:effectLst/>
                <a:latin typeface="Times New Roman" panose="02020603050405020304" pitchFamily="18" charset="0"/>
                <a:ea typeface="Times New Roman" panose="02020603050405020304" pitchFamily="18" charset="0"/>
              </a:rPr>
              <a:t>;</a:t>
            </a:r>
            <a:endParaRPr lang="tr-TR" sz="1800" b="1" i="1" u="sng" dirty="0">
              <a:effectLst/>
              <a:latin typeface="Times New Roman" panose="02020603050405020304" pitchFamily="18" charset="0"/>
              <a:ea typeface="Times New Roman" panose="02020603050405020304" pitchFamily="18" charset="0"/>
            </a:endParaRPr>
          </a:p>
          <a:p>
            <a:pPr marL="342900" lvl="0" indent="-342900" algn="just">
              <a:lnSpc>
                <a:spcPct val="120000"/>
              </a:lnSpc>
              <a:spcAft>
                <a:spcPts val="800"/>
              </a:spcAft>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Elektrik tesisat imalatları tamamlandı.</a:t>
            </a:r>
          </a:p>
          <a:p>
            <a:pPr marL="342900" lvl="0" indent="-342900" algn="just">
              <a:lnSpc>
                <a:spcPct val="120000"/>
              </a:lnSpc>
              <a:spcAft>
                <a:spcPts val="800"/>
              </a:spcAft>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Bina içi elektrik tesisatı kuvvetli ve zayıf akım imalatları tamamlandı.</a:t>
            </a:r>
          </a:p>
          <a:p>
            <a:pPr marL="0" indent="0" algn="just">
              <a:lnSpc>
                <a:spcPct val="150000"/>
              </a:lnSpc>
              <a:buNone/>
            </a:pPr>
            <a:r>
              <a:rPr lang="en-GB" sz="1800" b="1" i="1" u="sng" dirty="0">
                <a:effectLst/>
                <a:latin typeface="Times New Roman" panose="02020603050405020304" pitchFamily="18" charset="0"/>
                <a:ea typeface="Times New Roman" panose="02020603050405020304" pitchFamily="18" charset="0"/>
              </a:rPr>
              <a:t>Yeni </a:t>
            </a:r>
            <a:r>
              <a:rPr lang="en-GB" sz="1800" b="1" i="1" u="sng" dirty="0" err="1">
                <a:effectLst/>
                <a:latin typeface="Times New Roman" panose="02020603050405020304" pitchFamily="18" charset="0"/>
                <a:ea typeface="Times New Roman" panose="02020603050405020304" pitchFamily="18" charset="0"/>
              </a:rPr>
              <a:t>Morfoloji</a:t>
            </a:r>
            <a:r>
              <a:rPr lang="en-GB" sz="1800" b="1" i="1" u="sng" dirty="0">
                <a:effectLst/>
                <a:latin typeface="Times New Roman" panose="02020603050405020304" pitchFamily="18" charset="0"/>
                <a:ea typeface="Times New Roman" panose="02020603050405020304" pitchFamily="18" charset="0"/>
              </a:rPr>
              <a:t> </a:t>
            </a:r>
            <a:r>
              <a:rPr lang="en-GB" sz="1800" b="1" i="1" u="sng" dirty="0" err="1">
                <a:effectLst/>
                <a:latin typeface="Times New Roman" panose="02020603050405020304" pitchFamily="18" charset="0"/>
                <a:ea typeface="Times New Roman" panose="02020603050405020304" pitchFamily="18" charset="0"/>
              </a:rPr>
              <a:t>Binası</a:t>
            </a:r>
            <a:endParaRPr lang="tr-TR" sz="1800" b="1" i="1" u="sng" dirty="0">
              <a:effectLst/>
              <a:latin typeface="Times New Roman" panose="02020603050405020304" pitchFamily="18" charset="0"/>
              <a:ea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Laboratuvarlar priz tesisatları yapıldı</a:t>
            </a:r>
          </a:p>
          <a:p>
            <a:pPr marL="0" indent="0" algn="just">
              <a:lnSpc>
                <a:spcPct val="150000"/>
              </a:lnSpc>
              <a:buNone/>
            </a:pPr>
            <a:r>
              <a:rPr lang="en-GB" sz="1800" b="1" i="1" u="sng" dirty="0" err="1">
                <a:effectLst/>
                <a:latin typeface="Times New Roman" panose="02020603050405020304" pitchFamily="18" charset="0"/>
                <a:ea typeface="Times New Roman" panose="02020603050405020304" pitchFamily="18" charset="0"/>
              </a:rPr>
              <a:t>Bolu</a:t>
            </a:r>
            <a:r>
              <a:rPr lang="en-GB" sz="1800" b="1" i="1" u="sng" dirty="0">
                <a:effectLst/>
                <a:latin typeface="Times New Roman" panose="02020603050405020304" pitchFamily="18" charset="0"/>
                <a:ea typeface="Times New Roman" panose="02020603050405020304" pitchFamily="18" charset="0"/>
              </a:rPr>
              <a:t> </a:t>
            </a:r>
            <a:r>
              <a:rPr lang="en-GB" sz="1800" b="1" i="1" u="sng" dirty="0" err="1">
                <a:effectLst/>
                <a:latin typeface="Times New Roman" panose="02020603050405020304" pitchFamily="18" charset="0"/>
                <a:ea typeface="Times New Roman" panose="02020603050405020304" pitchFamily="18" charset="0"/>
              </a:rPr>
              <a:t>Meslek</a:t>
            </a:r>
            <a:r>
              <a:rPr lang="en-GB" sz="1800" b="1" i="1" u="sng" dirty="0">
                <a:effectLst/>
                <a:latin typeface="Times New Roman" panose="02020603050405020304" pitchFamily="18" charset="0"/>
                <a:ea typeface="Times New Roman" panose="02020603050405020304" pitchFamily="18" charset="0"/>
              </a:rPr>
              <a:t> </a:t>
            </a:r>
            <a:r>
              <a:rPr lang="en-GB" sz="1800" b="1" i="1" u="sng" dirty="0" err="1">
                <a:effectLst/>
                <a:latin typeface="Times New Roman" panose="02020603050405020304" pitchFamily="18" charset="0"/>
                <a:ea typeface="Times New Roman" panose="02020603050405020304" pitchFamily="18" charset="0"/>
              </a:rPr>
              <a:t>Yüksek</a:t>
            </a:r>
            <a:r>
              <a:rPr lang="en-GB" sz="1800" b="1" i="1" u="sng" dirty="0">
                <a:effectLst/>
                <a:latin typeface="Times New Roman" panose="02020603050405020304" pitchFamily="18" charset="0"/>
                <a:ea typeface="Times New Roman" panose="02020603050405020304" pitchFamily="18" charset="0"/>
              </a:rPr>
              <a:t> </a:t>
            </a:r>
            <a:r>
              <a:rPr lang="en-GB" sz="1800" b="1" i="1" u="sng" dirty="0" err="1">
                <a:effectLst/>
                <a:latin typeface="Times New Roman" panose="02020603050405020304" pitchFamily="18" charset="0"/>
                <a:ea typeface="Times New Roman" panose="02020603050405020304" pitchFamily="18" charset="0"/>
              </a:rPr>
              <a:t>Okulu</a:t>
            </a:r>
            <a:endParaRPr lang="tr-TR" sz="1800" i="1" u="sng" dirty="0">
              <a:effectLst/>
              <a:latin typeface="Times New Roman" panose="02020603050405020304" pitchFamily="18" charset="0"/>
              <a:ea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Bilgisayar Laboratuvarı priz tesisatları ve data tesisatları yapıldı.</a:t>
            </a:r>
          </a:p>
          <a:p>
            <a:pPr marL="0" indent="0" algn="just">
              <a:lnSpc>
                <a:spcPct val="150000"/>
              </a:lnSpc>
              <a:buNone/>
            </a:pPr>
            <a:r>
              <a:rPr lang="en-GB" sz="1800" b="1" i="1" u="sng" dirty="0" err="1">
                <a:effectLst/>
                <a:latin typeface="Times New Roman" panose="02020603050405020304" pitchFamily="18" charset="0"/>
                <a:ea typeface="Times New Roman" panose="02020603050405020304" pitchFamily="18" charset="0"/>
              </a:rPr>
              <a:t>Merkezi</a:t>
            </a:r>
            <a:r>
              <a:rPr lang="en-GB" sz="1800" b="1" i="1" u="sng" dirty="0">
                <a:effectLst/>
                <a:latin typeface="Times New Roman" panose="02020603050405020304" pitchFamily="18" charset="0"/>
                <a:ea typeface="Times New Roman" panose="02020603050405020304" pitchFamily="18" charset="0"/>
              </a:rPr>
              <a:t> </a:t>
            </a:r>
            <a:r>
              <a:rPr lang="en-GB" sz="1800" b="1" i="1" u="sng" dirty="0" err="1">
                <a:effectLst/>
                <a:latin typeface="Times New Roman" panose="02020603050405020304" pitchFamily="18" charset="0"/>
                <a:ea typeface="Times New Roman" panose="02020603050405020304" pitchFamily="18" charset="0"/>
              </a:rPr>
              <a:t>Dersli</a:t>
            </a:r>
            <a:r>
              <a:rPr lang="en-GB" sz="1800" b="1" i="1" u="sng" dirty="0">
                <a:effectLst/>
                <a:latin typeface="Times New Roman" panose="02020603050405020304" pitchFamily="18" charset="0"/>
                <a:ea typeface="Times New Roman" panose="02020603050405020304" pitchFamily="18" charset="0"/>
              </a:rPr>
              <a:t> </a:t>
            </a:r>
            <a:r>
              <a:rPr lang="en-GB" sz="1800" b="1" i="1" u="sng" dirty="0" err="1">
                <a:effectLst/>
                <a:latin typeface="Times New Roman" panose="02020603050405020304" pitchFamily="18" charset="0"/>
                <a:ea typeface="Times New Roman" panose="02020603050405020304" pitchFamily="18" charset="0"/>
              </a:rPr>
              <a:t>Binası</a:t>
            </a:r>
            <a:endParaRPr lang="tr-TR" sz="1800" i="1" u="sng" dirty="0">
              <a:effectLst/>
              <a:latin typeface="Times New Roman" panose="02020603050405020304" pitchFamily="18" charset="0"/>
              <a:ea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Temel Topraklama Tesisatı yapıldı.</a:t>
            </a:r>
          </a:p>
          <a:p>
            <a:endParaRPr lang="tr-TR" dirty="0"/>
          </a:p>
        </p:txBody>
      </p:sp>
      <p:sp>
        <p:nvSpPr>
          <p:cNvPr id="6" name="Başlık 1">
            <a:extLst>
              <a:ext uri="{FF2B5EF4-FFF2-40B4-BE49-F238E27FC236}">
                <a16:creationId xmlns:a16="http://schemas.microsoft.com/office/drawing/2014/main" id="{3F88CDAE-A287-4423-A87D-6FE818BBD11C}"/>
              </a:ext>
            </a:extLst>
          </p:cNvPr>
          <p:cNvSpPr>
            <a:spLocks noGrp="1"/>
          </p:cNvSpPr>
          <p:nvPr>
            <p:ph type="title"/>
          </p:nvPr>
        </p:nvSpPr>
        <p:spPr>
          <a:xfrm>
            <a:off x="866633" y="235424"/>
            <a:ext cx="9601200" cy="460612"/>
          </a:xfrm>
        </p:spPr>
        <p:txBody>
          <a:bodyPr>
            <a:normAutofit/>
          </a:bodyPr>
          <a:lstStyle/>
          <a:p>
            <a:r>
              <a:rPr lang="en-GB" sz="2400" b="1" i="0" dirty="0" err="1">
                <a:effectLst/>
                <a:latin typeface="Times New Roman" panose="02020603050405020304" pitchFamily="18" charset="0"/>
                <a:ea typeface="Times New Roman" panose="02020603050405020304" pitchFamily="18" charset="0"/>
              </a:rPr>
              <a:t>Kontrollük</a:t>
            </a:r>
            <a:r>
              <a:rPr lang="en-GB" sz="2400" b="1" i="0" dirty="0">
                <a:effectLst/>
                <a:latin typeface="Times New Roman" panose="02020603050405020304" pitchFamily="18" charset="0"/>
                <a:ea typeface="Times New Roman" panose="02020603050405020304" pitchFamily="18" charset="0"/>
              </a:rPr>
              <a:t> (</a:t>
            </a:r>
            <a:r>
              <a:rPr lang="en-GB" sz="2400" b="1" i="0" dirty="0" err="1">
                <a:effectLst/>
                <a:latin typeface="Times New Roman" panose="02020603050405020304" pitchFamily="18" charset="0"/>
                <a:ea typeface="Times New Roman" panose="02020603050405020304" pitchFamily="18" charset="0"/>
              </a:rPr>
              <a:t>Elektrik</a:t>
            </a:r>
            <a:r>
              <a:rPr lang="en-GB" sz="2400" b="1" i="0" dirty="0">
                <a:effectLst/>
                <a:latin typeface="Times New Roman" panose="02020603050405020304" pitchFamily="18" charset="0"/>
                <a:ea typeface="Times New Roman" panose="02020603050405020304" pitchFamily="18" charset="0"/>
              </a:rPr>
              <a:t>)</a:t>
            </a:r>
            <a:endParaRPr lang="tr-TR" sz="2400" dirty="0"/>
          </a:p>
        </p:txBody>
      </p:sp>
    </p:spTree>
    <p:extLst>
      <p:ext uri="{BB962C8B-B14F-4D97-AF65-F5344CB8AC3E}">
        <p14:creationId xmlns:p14="http://schemas.microsoft.com/office/powerpoint/2010/main" val="9765995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9B2A25F-4786-49E7-A7E4-6412F7AB6803}"/>
              </a:ext>
            </a:extLst>
          </p:cNvPr>
          <p:cNvSpPr>
            <a:spLocks noGrp="1"/>
          </p:cNvSpPr>
          <p:nvPr>
            <p:ph type="title"/>
          </p:nvPr>
        </p:nvSpPr>
        <p:spPr>
          <a:xfrm>
            <a:off x="1044054" y="214114"/>
            <a:ext cx="9601200" cy="468274"/>
          </a:xfrm>
        </p:spPr>
        <p:txBody>
          <a:bodyPr>
            <a:noAutofit/>
          </a:bodyPr>
          <a:lstStyle/>
          <a:p>
            <a:r>
              <a:rPr lang="en-GB" sz="2400" b="1" i="0" dirty="0" err="1">
                <a:effectLst/>
                <a:latin typeface="Times New Roman" panose="02020603050405020304" pitchFamily="18" charset="0"/>
                <a:ea typeface="Times New Roman" panose="02020603050405020304" pitchFamily="18" charset="0"/>
                <a:cs typeface="Times New Roman" panose="02020603050405020304" pitchFamily="18" charset="0"/>
              </a:rPr>
              <a:t>Kontrollük</a:t>
            </a:r>
            <a:r>
              <a:rPr lang="en-GB" sz="2400" b="1" i="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GB" sz="2400" b="1" i="0" dirty="0" err="1">
                <a:effectLst/>
                <a:latin typeface="Times New Roman" panose="02020603050405020304" pitchFamily="18" charset="0"/>
                <a:ea typeface="Times New Roman" panose="02020603050405020304" pitchFamily="18" charset="0"/>
                <a:cs typeface="Times New Roman" panose="02020603050405020304" pitchFamily="18" charset="0"/>
              </a:rPr>
              <a:t>Mekanik</a:t>
            </a:r>
            <a:r>
              <a:rPr lang="en-GB" sz="2400" b="1" i="0" dirty="0">
                <a:effectLst/>
                <a:latin typeface="Times New Roman" panose="02020603050405020304" pitchFamily="18" charset="0"/>
                <a:ea typeface="Times New Roman" panose="02020603050405020304" pitchFamily="18" charset="0"/>
                <a:cs typeface="Times New Roman" panose="02020603050405020304" pitchFamily="18" charset="0"/>
              </a:rPr>
              <a:t>)</a:t>
            </a:r>
            <a:br>
              <a:rPr lang="tr-TR" sz="2400" b="1" i="1" dirty="0">
                <a:effectLst/>
                <a:latin typeface="Times New Roman" panose="02020603050405020304" pitchFamily="18" charset="0"/>
                <a:ea typeface="Times New Roman" panose="02020603050405020304" pitchFamily="18" charset="0"/>
                <a:cs typeface="Times New Roman" panose="02020603050405020304" pitchFamily="18" charset="0"/>
              </a:rPr>
            </a:br>
            <a:endParaRPr lang="tr-TR" sz="2400" dirty="0">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FF6FF265-FFF9-44C2-80D1-7B9210C706D4}"/>
              </a:ext>
            </a:extLst>
          </p:cNvPr>
          <p:cNvSpPr>
            <a:spLocks noGrp="1"/>
          </p:cNvSpPr>
          <p:nvPr>
            <p:ph idx="1"/>
          </p:nvPr>
        </p:nvSpPr>
        <p:spPr>
          <a:xfrm>
            <a:off x="914399" y="682388"/>
            <a:ext cx="11000097" cy="6175612"/>
          </a:xfrm>
        </p:spPr>
        <p:txBody>
          <a:bodyPr>
            <a:normAutofit fontScale="62500" lnSpcReduction="20000"/>
          </a:bodyPr>
          <a:lstStyle/>
          <a:p>
            <a:pPr marL="0" indent="0" algn="just">
              <a:lnSpc>
                <a:spcPct val="150000"/>
              </a:lnSpc>
              <a:buNone/>
            </a:pPr>
            <a:r>
              <a:rPr lang="tr-TR" sz="1800" dirty="0">
                <a:effectLst/>
                <a:latin typeface="Times New Roman" panose="02020603050405020304" pitchFamily="18" charset="0"/>
                <a:ea typeface="Times New Roman" panose="02020603050405020304" pitchFamily="18" charset="0"/>
              </a:rPr>
              <a:t>Üniversitemiz İzzet Baysal Vakfı tarafından yaptırılan ve inşaatı devam etmekte olan Gölköy Kampüste Hukuk Fakültesi ve Mengen İlçemizde </a:t>
            </a:r>
            <a:r>
              <a:rPr lang="en-GB" sz="1800" dirty="0">
                <a:effectLst/>
                <a:latin typeface="Times New Roman" panose="02020603050405020304" pitchFamily="18" charset="0"/>
                <a:ea typeface="Times New Roman" panose="02020603050405020304" pitchFamily="18" charset="0"/>
              </a:rPr>
              <a:t>Mengen </a:t>
            </a:r>
            <a:r>
              <a:rPr lang="en-GB" sz="1800" dirty="0" err="1">
                <a:effectLst/>
                <a:latin typeface="Times New Roman" panose="02020603050405020304" pitchFamily="18" charset="0"/>
                <a:ea typeface="Times New Roman" panose="02020603050405020304" pitchFamily="18" charset="0"/>
              </a:rPr>
              <a:t>İzzet</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Baysal</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Aşçılık</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ve</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Gastronomi</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Kampüsü</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İnşaatlarının</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kontrollük</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hizmetleri</a:t>
            </a:r>
            <a:r>
              <a:rPr lang="en-GB" sz="1800" dirty="0">
                <a:effectLst/>
                <a:latin typeface="Times New Roman" panose="02020603050405020304" pitchFamily="18" charset="0"/>
                <a:ea typeface="Times New Roman" panose="02020603050405020304" pitchFamily="18" charset="0"/>
              </a:rPr>
              <a:t>,</a:t>
            </a:r>
            <a:endParaRPr lang="tr-TR" sz="1800" dirty="0">
              <a:effectLst/>
              <a:latin typeface="Times New Roman" panose="02020603050405020304" pitchFamily="18" charset="0"/>
              <a:ea typeface="Times New Roman" panose="02020603050405020304" pitchFamily="18" charset="0"/>
            </a:endParaRPr>
          </a:p>
          <a:p>
            <a:pPr marL="301752" indent="0" algn="just">
              <a:lnSpc>
                <a:spcPct val="150000"/>
              </a:lnSpc>
              <a:buNone/>
            </a:pPr>
            <a:r>
              <a:rPr lang="tr-TR" sz="1800" b="1" i="1" u="sng" dirty="0">
                <a:solidFill>
                  <a:srgbClr val="000000"/>
                </a:solidFill>
                <a:latin typeface="Times New Roman" panose="02020603050405020304" pitchFamily="18" charset="0"/>
              </a:rPr>
              <a:t>Kampüs Altyapısı 2021 İhalesi kapsamında;</a:t>
            </a:r>
          </a:p>
          <a:p>
            <a:pPr marL="342900" lvl="0" indent="-342900" algn="just">
              <a:lnSpc>
                <a:spcPct val="150000"/>
              </a:lnSpc>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Gölköy kampüsü merkezi ısıtma sistemi galeri kızgın su hattında 5 adet </a:t>
            </a:r>
            <a:r>
              <a:rPr lang="tr-TR" sz="1800" dirty="0" err="1">
                <a:effectLst/>
                <a:latin typeface="Times New Roman" panose="02020603050405020304" pitchFamily="18" charset="0"/>
                <a:ea typeface="Times New Roman" panose="02020603050405020304" pitchFamily="18" charset="0"/>
              </a:rPr>
              <a:t>kompanzatör</a:t>
            </a:r>
            <a:r>
              <a:rPr lang="tr-TR" sz="1800" dirty="0">
                <a:effectLst/>
                <a:latin typeface="Times New Roman" panose="02020603050405020304" pitchFamily="18" charset="0"/>
                <a:ea typeface="Times New Roman" panose="02020603050405020304" pitchFamily="18" charset="0"/>
              </a:rPr>
              <a:t> değiştirildi.</a:t>
            </a:r>
          </a:p>
          <a:p>
            <a:pPr marL="342900" lvl="0" indent="-342900" algn="just">
              <a:lnSpc>
                <a:spcPct val="150000"/>
              </a:lnSpc>
              <a:buFont typeface="Symbol" panose="05050102010706020507" pitchFamily="18" charset="2"/>
              <a:buChar char=""/>
            </a:pPr>
            <a:r>
              <a:rPr lang="tr-TR" sz="1800" dirty="0">
                <a:latin typeface="Times New Roman" panose="02020603050405020304" pitchFamily="18" charset="0"/>
              </a:rPr>
              <a:t>Gölköy kampüsünde   kütüphane binasından yapımı devam eden Hukuk Fakültesine ve Merkezi Derslik binasına kadar merkezi ısıtma galeri hattında kızgın su hattı imalatları gerçekleştirildi.</a:t>
            </a:r>
          </a:p>
          <a:p>
            <a:pPr marL="342900" lvl="0" indent="-342900" algn="just">
              <a:lnSpc>
                <a:spcPct val="150000"/>
              </a:lnSpc>
              <a:buFont typeface="Symbol" panose="05050102010706020507" pitchFamily="18" charset="2"/>
              <a:buChar char=""/>
            </a:pPr>
            <a:r>
              <a:rPr lang="tr-TR" sz="1800" dirty="0">
                <a:latin typeface="Times New Roman" panose="02020603050405020304" pitchFamily="18" charset="0"/>
              </a:rPr>
              <a:t>Hukuk Fakültesinin ısıtma ve içme suyu hattı galeri hattına bağlandı.</a:t>
            </a:r>
          </a:p>
          <a:p>
            <a:pPr marL="342900" lvl="0" indent="-342900" algn="just">
              <a:lnSpc>
                <a:spcPct val="150000"/>
              </a:lnSpc>
              <a:buFont typeface="Symbol" panose="05050102010706020507" pitchFamily="18" charset="2"/>
              <a:buChar char=""/>
            </a:pPr>
            <a:r>
              <a:rPr lang="tr-TR" sz="1800" dirty="0">
                <a:latin typeface="Times New Roman" panose="02020603050405020304" pitchFamily="18" charset="0"/>
              </a:rPr>
              <a:t>Hukuk Fakültesinde ısıtma otomasyon sistemi kuruldu.</a:t>
            </a:r>
          </a:p>
          <a:p>
            <a:pPr marL="0" indent="0" algn="just">
              <a:lnSpc>
                <a:spcPct val="150000"/>
              </a:lnSpc>
              <a:buNone/>
            </a:pPr>
            <a:r>
              <a:rPr lang="tr-TR" sz="1800" dirty="0">
                <a:solidFill>
                  <a:srgbClr val="000000"/>
                </a:solidFill>
                <a:effectLst/>
                <a:latin typeface="Times New Roman" panose="02020603050405020304" pitchFamily="18" charset="0"/>
                <a:ea typeface="Times New Roman" panose="02020603050405020304" pitchFamily="18" charset="0"/>
              </a:rPr>
              <a:t> </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b="1" i="1" u="sng" dirty="0" err="1">
                <a:solidFill>
                  <a:srgbClr val="000000"/>
                </a:solidFill>
                <a:effectLst/>
                <a:latin typeface="Times New Roman" panose="02020603050405020304" pitchFamily="18" charset="0"/>
                <a:ea typeface="Times New Roman" panose="02020603050405020304" pitchFamily="18" charset="0"/>
              </a:rPr>
              <a:t>Baibü</a:t>
            </a:r>
            <a:r>
              <a:rPr lang="en-GB" sz="1800" b="1" i="1" u="sng" dirty="0">
                <a:solidFill>
                  <a:srgbClr val="000000"/>
                </a:solidFill>
                <a:effectLst/>
                <a:latin typeface="Times New Roman" panose="02020603050405020304" pitchFamily="18" charset="0"/>
                <a:ea typeface="Times New Roman" panose="02020603050405020304" pitchFamily="18" charset="0"/>
              </a:rPr>
              <a:t> </a:t>
            </a:r>
            <a:r>
              <a:rPr lang="en-GB" sz="1800" b="1" i="1" u="sng" dirty="0" err="1">
                <a:solidFill>
                  <a:srgbClr val="000000"/>
                </a:solidFill>
                <a:effectLst/>
                <a:latin typeface="Times New Roman" panose="02020603050405020304" pitchFamily="18" charset="0"/>
                <a:ea typeface="Times New Roman" panose="02020603050405020304" pitchFamily="18" charset="0"/>
              </a:rPr>
              <a:t>Isitma</a:t>
            </a:r>
            <a:r>
              <a:rPr lang="en-GB" sz="1800" b="1" i="1" u="sng" dirty="0">
                <a:solidFill>
                  <a:srgbClr val="000000"/>
                </a:solidFill>
                <a:effectLst/>
                <a:latin typeface="Times New Roman" panose="02020603050405020304" pitchFamily="18" charset="0"/>
                <a:ea typeface="Times New Roman" panose="02020603050405020304" pitchFamily="18" charset="0"/>
              </a:rPr>
              <a:t> </a:t>
            </a:r>
            <a:r>
              <a:rPr lang="en-GB" sz="1800" b="1" i="1" u="sng" dirty="0" err="1">
                <a:solidFill>
                  <a:srgbClr val="000000"/>
                </a:solidFill>
                <a:effectLst/>
                <a:latin typeface="Times New Roman" panose="02020603050405020304" pitchFamily="18" charset="0"/>
                <a:ea typeface="Times New Roman" panose="02020603050405020304" pitchFamily="18" charset="0"/>
              </a:rPr>
              <a:t>Sistemleri</a:t>
            </a:r>
            <a:r>
              <a:rPr lang="en-GB" sz="1800" b="1" i="1" u="sng" dirty="0">
                <a:solidFill>
                  <a:srgbClr val="000000"/>
                </a:solidFill>
                <a:effectLst/>
                <a:latin typeface="Times New Roman" panose="02020603050405020304" pitchFamily="18" charset="0"/>
                <a:ea typeface="Times New Roman" panose="02020603050405020304" pitchFamily="18" charset="0"/>
              </a:rPr>
              <a:t> </a:t>
            </a:r>
            <a:r>
              <a:rPr lang="en-GB" sz="1800" b="1" i="1" u="sng" dirty="0" err="1">
                <a:solidFill>
                  <a:srgbClr val="000000"/>
                </a:solidFill>
                <a:effectLst/>
                <a:latin typeface="Times New Roman" panose="02020603050405020304" pitchFamily="18" charset="0"/>
                <a:ea typeface="Times New Roman" panose="02020603050405020304" pitchFamily="18" charset="0"/>
              </a:rPr>
              <a:t>Revizyon</a:t>
            </a:r>
            <a:r>
              <a:rPr lang="en-GB" sz="1800" b="1" i="1" u="sng" dirty="0">
                <a:solidFill>
                  <a:srgbClr val="000000"/>
                </a:solidFill>
                <a:effectLst/>
                <a:latin typeface="Times New Roman" panose="02020603050405020304" pitchFamily="18" charset="0"/>
                <a:ea typeface="Times New Roman" panose="02020603050405020304" pitchFamily="18" charset="0"/>
              </a:rPr>
              <a:t> İhalesi </a:t>
            </a:r>
            <a:r>
              <a:rPr lang="en-GB" sz="1800" b="1" i="1" u="sng" dirty="0" err="1">
                <a:solidFill>
                  <a:srgbClr val="000000"/>
                </a:solidFill>
                <a:effectLst/>
                <a:latin typeface="Times New Roman" panose="02020603050405020304" pitchFamily="18" charset="0"/>
                <a:ea typeface="Times New Roman" panose="02020603050405020304" pitchFamily="18" charset="0"/>
              </a:rPr>
              <a:t>kapsamında</a:t>
            </a:r>
            <a:r>
              <a:rPr lang="en-GB" sz="1800" b="1" i="1" u="sng" dirty="0">
                <a:solidFill>
                  <a:srgbClr val="000000"/>
                </a:solidFill>
                <a:effectLst/>
                <a:latin typeface="Times New Roman" panose="02020603050405020304" pitchFamily="18" charset="0"/>
                <a:ea typeface="Times New Roman" panose="02020603050405020304" pitchFamily="18" charset="0"/>
              </a:rPr>
              <a:t>;</a:t>
            </a:r>
            <a:endParaRPr lang="tr-TR" sz="1800" dirty="0">
              <a:effectLst/>
              <a:latin typeface="Times New Roman" panose="02020603050405020304" pitchFamily="18" charset="0"/>
              <a:ea typeface="Times New Roman" panose="02020603050405020304" pitchFamily="18" charset="0"/>
            </a:endParaRPr>
          </a:p>
          <a:p>
            <a:pPr marL="342900" lvl="0" indent="-342900" algn="just">
              <a:lnSpc>
                <a:spcPct val="150000"/>
              </a:lnSpc>
              <a:buFont typeface="Symbol" panose="05050102010706020507" pitchFamily="18" charset="2"/>
              <a:buChar char=""/>
            </a:pPr>
            <a:r>
              <a:rPr lang="en-GB" sz="1800" dirty="0" err="1">
                <a:latin typeface="Times New Roman" panose="02020603050405020304" pitchFamily="18" charset="0"/>
              </a:rPr>
              <a:t>Yüzme</a:t>
            </a:r>
            <a:r>
              <a:rPr lang="en-GB" sz="1800" dirty="0">
                <a:latin typeface="Times New Roman" panose="02020603050405020304" pitchFamily="18" charset="0"/>
              </a:rPr>
              <a:t> </a:t>
            </a:r>
            <a:r>
              <a:rPr lang="en-GB" sz="1800" dirty="0" err="1">
                <a:latin typeface="Times New Roman" panose="02020603050405020304" pitchFamily="18" charset="0"/>
              </a:rPr>
              <a:t>havuzunda</a:t>
            </a:r>
            <a:r>
              <a:rPr lang="en-GB" sz="1800" dirty="0">
                <a:latin typeface="Times New Roman" panose="02020603050405020304" pitchFamily="18" charset="0"/>
              </a:rPr>
              <a:t> 4 </a:t>
            </a:r>
            <a:r>
              <a:rPr lang="en-GB" sz="1800" dirty="0" err="1">
                <a:latin typeface="Times New Roman" panose="02020603050405020304" pitchFamily="18" charset="0"/>
              </a:rPr>
              <a:t>adet</a:t>
            </a:r>
            <a:r>
              <a:rPr lang="en-GB" sz="1800" dirty="0">
                <a:latin typeface="Times New Roman" panose="02020603050405020304" pitchFamily="18" charset="0"/>
              </a:rPr>
              <a:t> 100 KW </a:t>
            </a:r>
            <a:r>
              <a:rPr lang="en-GB" sz="1800" dirty="0" err="1">
                <a:latin typeface="Times New Roman" panose="02020603050405020304" pitchFamily="18" charset="0"/>
              </a:rPr>
              <a:t>ısıtma</a:t>
            </a:r>
            <a:r>
              <a:rPr lang="en-GB" sz="1800" dirty="0">
                <a:latin typeface="Times New Roman" panose="02020603050405020304" pitchFamily="18" charset="0"/>
              </a:rPr>
              <a:t> </a:t>
            </a:r>
            <a:r>
              <a:rPr lang="en-GB" sz="1800" dirty="0" err="1">
                <a:latin typeface="Times New Roman" panose="02020603050405020304" pitchFamily="18" charset="0"/>
              </a:rPr>
              <a:t>kazanı</a:t>
            </a:r>
            <a:r>
              <a:rPr lang="en-GB" sz="1800" dirty="0">
                <a:latin typeface="Times New Roman" panose="02020603050405020304" pitchFamily="18" charset="0"/>
              </a:rPr>
              <a:t> </a:t>
            </a:r>
            <a:r>
              <a:rPr lang="en-GB" sz="1800" dirty="0" err="1">
                <a:latin typeface="Times New Roman" panose="02020603050405020304" pitchFamily="18" charset="0"/>
              </a:rPr>
              <a:t>ve</a:t>
            </a:r>
            <a:r>
              <a:rPr lang="en-GB" sz="1800" dirty="0">
                <a:latin typeface="Times New Roman" panose="02020603050405020304" pitchFamily="18" charset="0"/>
              </a:rPr>
              <a:t> alt </a:t>
            </a:r>
            <a:r>
              <a:rPr lang="en-GB" sz="1800" dirty="0" err="1">
                <a:latin typeface="Times New Roman" panose="02020603050405020304" pitchFamily="18" charset="0"/>
              </a:rPr>
              <a:t>kollektör</a:t>
            </a:r>
            <a:r>
              <a:rPr lang="en-GB" sz="1800" dirty="0">
                <a:latin typeface="Times New Roman" panose="02020603050405020304" pitchFamily="18" charset="0"/>
              </a:rPr>
              <a:t> </a:t>
            </a:r>
            <a:r>
              <a:rPr lang="en-GB" sz="1800" dirty="0" err="1">
                <a:latin typeface="Times New Roman" panose="02020603050405020304" pitchFamily="18" charset="0"/>
              </a:rPr>
              <a:t>yenilendi</a:t>
            </a:r>
            <a:endParaRPr lang="tr-TR" sz="1800" dirty="0">
              <a:latin typeface="Times New Roman" panose="02020603050405020304" pitchFamily="18" charset="0"/>
            </a:endParaRPr>
          </a:p>
          <a:p>
            <a:pPr marL="342900" lvl="0" indent="-342900" algn="just">
              <a:lnSpc>
                <a:spcPct val="150000"/>
              </a:lnSpc>
              <a:buFont typeface="Symbol" panose="05050102010706020507" pitchFamily="18" charset="2"/>
              <a:buChar char=""/>
            </a:pPr>
            <a:r>
              <a:rPr lang="en-GB" sz="1800" dirty="0" err="1">
                <a:latin typeface="Times New Roman" panose="02020603050405020304" pitchFamily="18" charset="0"/>
              </a:rPr>
              <a:t>Lojman</a:t>
            </a:r>
            <a:r>
              <a:rPr lang="en-GB" sz="1800" dirty="0">
                <a:latin typeface="Times New Roman" panose="02020603050405020304" pitchFamily="18" charset="0"/>
              </a:rPr>
              <a:t> </a:t>
            </a:r>
            <a:r>
              <a:rPr lang="en-GB" sz="1800" dirty="0" err="1">
                <a:latin typeface="Times New Roman" panose="02020603050405020304" pitchFamily="18" charset="0"/>
              </a:rPr>
              <a:t>binaları</a:t>
            </a:r>
            <a:r>
              <a:rPr lang="en-GB" sz="1800" dirty="0">
                <a:latin typeface="Times New Roman" panose="02020603050405020304" pitchFamily="18" charset="0"/>
              </a:rPr>
              <a:t> (</a:t>
            </a:r>
            <a:r>
              <a:rPr lang="en-GB" sz="1800" dirty="0" err="1">
                <a:latin typeface="Times New Roman" panose="02020603050405020304" pitchFamily="18" charset="0"/>
              </a:rPr>
              <a:t>Nilüfer</a:t>
            </a:r>
            <a:r>
              <a:rPr lang="en-GB" sz="1800" dirty="0">
                <a:latin typeface="Times New Roman" panose="02020603050405020304" pitchFamily="18" charset="0"/>
              </a:rPr>
              <a:t>, </a:t>
            </a:r>
            <a:r>
              <a:rPr lang="en-GB" sz="1800" dirty="0" err="1">
                <a:latin typeface="Times New Roman" panose="02020603050405020304" pitchFamily="18" charset="0"/>
              </a:rPr>
              <a:t>Filiz</a:t>
            </a:r>
            <a:r>
              <a:rPr lang="en-GB" sz="1800" dirty="0">
                <a:latin typeface="Times New Roman" panose="02020603050405020304" pitchFamily="18" charset="0"/>
              </a:rPr>
              <a:t> </a:t>
            </a:r>
            <a:r>
              <a:rPr lang="en-GB" sz="1800" dirty="0" err="1">
                <a:latin typeface="Times New Roman" panose="02020603050405020304" pitchFamily="18" charset="0"/>
              </a:rPr>
              <a:t>ve</a:t>
            </a:r>
            <a:r>
              <a:rPr lang="en-GB" sz="1800" dirty="0">
                <a:latin typeface="Times New Roman" panose="02020603050405020304" pitchFamily="18" charset="0"/>
              </a:rPr>
              <a:t> </a:t>
            </a:r>
            <a:r>
              <a:rPr lang="en-GB" sz="1800" dirty="0" err="1">
                <a:latin typeface="Times New Roman" panose="02020603050405020304" pitchFamily="18" charset="0"/>
              </a:rPr>
              <a:t>Lale</a:t>
            </a:r>
            <a:r>
              <a:rPr lang="en-GB" sz="1800" dirty="0">
                <a:latin typeface="Times New Roman" panose="02020603050405020304" pitchFamily="18" charset="0"/>
              </a:rPr>
              <a:t>) </a:t>
            </a:r>
            <a:r>
              <a:rPr lang="en-GB" sz="1800" dirty="0" err="1">
                <a:latin typeface="Times New Roman" panose="02020603050405020304" pitchFamily="18" charset="0"/>
              </a:rPr>
              <a:t>Blokları</a:t>
            </a:r>
            <a:r>
              <a:rPr lang="en-GB" sz="1800" dirty="0">
                <a:latin typeface="Times New Roman" panose="02020603050405020304" pitchFamily="18" charset="0"/>
              </a:rPr>
              <a:t> </a:t>
            </a:r>
            <a:r>
              <a:rPr lang="en-GB" sz="1800" dirty="0" err="1">
                <a:latin typeface="Times New Roman" panose="02020603050405020304" pitchFamily="18" charset="0"/>
              </a:rPr>
              <a:t>kazan</a:t>
            </a:r>
            <a:r>
              <a:rPr lang="en-GB" sz="1800" dirty="0">
                <a:latin typeface="Times New Roman" panose="02020603050405020304" pitchFamily="18" charset="0"/>
              </a:rPr>
              <a:t> </a:t>
            </a:r>
            <a:r>
              <a:rPr lang="en-GB" sz="1800" dirty="0" err="1">
                <a:latin typeface="Times New Roman" panose="02020603050405020304" pitchFamily="18" charset="0"/>
              </a:rPr>
              <a:t>dairelerinde</a:t>
            </a:r>
            <a:r>
              <a:rPr lang="en-GB" sz="1800" dirty="0">
                <a:latin typeface="Times New Roman" panose="02020603050405020304" pitchFamily="18" charset="0"/>
              </a:rPr>
              <a:t> 7 adet100 KW </a:t>
            </a:r>
            <a:r>
              <a:rPr lang="en-GB" sz="1800" dirty="0" err="1">
                <a:latin typeface="Times New Roman" panose="02020603050405020304" pitchFamily="18" charset="0"/>
              </a:rPr>
              <a:t>ısıtma</a:t>
            </a:r>
            <a:r>
              <a:rPr lang="en-GB" sz="1800" dirty="0">
                <a:latin typeface="Times New Roman" panose="02020603050405020304" pitchFamily="18" charset="0"/>
              </a:rPr>
              <a:t> </a:t>
            </a:r>
            <a:r>
              <a:rPr lang="en-GB" sz="1800" dirty="0" err="1">
                <a:latin typeface="Times New Roman" panose="02020603050405020304" pitchFamily="18" charset="0"/>
              </a:rPr>
              <a:t>kazanı</a:t>
            </a:r>
            <a:r>
              <a:rPr lang="en-GB" sz="1800" dirty="0">
                <a:latin typeface="Times New Roman" panose="02020603050405020304" pitchFamily="18" charset="0"/>
              </a:rPr>
              <a:t> </a:t>
            </a:r>
            <a:r>
              <a:rPr lang="en-GB" sz="1800" dirty="0" err="1">
                <a:latin typeface="Times New Roman" panose="02020603050405020304" pitchFamily="18" charset="0"/>
              </a:rPr>
              <a:t>yenilendi</a:t>
            </a:r>
            <a:r>
              <a:rPr lang="en-GB" sz="1800" dirty="0">
                <a:latin typeface="Times New Roman" panose="02020603050405020304" pitchFamily="18" charset="0"/>
              </a:rPr>
              <a:t>.</a:t>
            </a:r>
            <a:endParaRPr lang="tr-TR" sz="1800" dirty="0">
              <a:latin typeface="Times New Roman" panose="02020603050405020304" pitchFamily="18" charset="0"/>
            </a:endParaRPr>
          </a:p>
          <a:p>
            <a:pPr marL="342900" lvl="0" indent="-342900" algn="just">
              <a:lnSpc>
                <a:spcPct val="150000"/>
              </a:lnSpc>
              <a:buFont typeface="Symbol" panose="05050102010706020507" pitchFamily="18" charset="2"/>
              <a:buChar char=""/>
            </a:pPr>
            <a:r>
              <a:rPr lang="en-GB" sz="1800" dirty="0" err="1">
                <a:latin typeface="Times New Roman" panose="02020603050405020304" pitchFamily="18" charset="0"/>
              </a:rPr>
              <a:t>Spor</a:t>
            </a:r>
            <a:r>
              <a:rPr lang="en-GB" sz="1800" dirty="0">
                <a:latin typeface="Times New Roman" panose="02020603050405020304" pitchFamily="18" charset="0"/>
              </a:rPr>
              <a:t> </a:t>
            </a:r>
            <a:r>
              <a:rPr lang="en-GB" sz="1800" dirty="0" err="1">
                <a:latin typeface="Times New Roman" panose="02020603050405020304" pitchFamily="18" charset="0"/>
              </a:rPr>
              <a:t>Bilimleri</a:t>
            </a:r>
            <a:r>
              <a:rPr lang="en-GB" sz="1800" dirty="0">
                <a:latin typeface="Times New Roman" panose="02020603050405020304" pitchFamily="18" charset="0"/>
              </a:rPr>
              <a:t> </a:t>
            </a:r>
            <a:r>
              <a:rPr lang="en-GB" sz="1800" dirty="0" err="1">
                <a:latin typeface="Times New Roman" panose="02020603050405020304" pitchFamily="18" charset="0"/>
              </a:rPr>
              <a:t>Fakültesi</a:t>
            </a:r>
            <a:r>
              <a:rPr lang="en-GB" sz="1800" dirty="0">
                <a:latin typeface="Times New Roman" panose="02020603050405020304" pitchFamily="18" charset="0"/>
              </a:rPr>
              <a:t> </a:t>
            </a:r>
            <a:r>
              <a:rPr lang="en-GB" sz="1800" dirty="0" err="1">
                <a:latin typeface="Times New Roman" panose="02020603050405020304" pitchFamily="18" charset="0"/>
              </a:rPr>
              <a:t>esanjör</a:t>
            </a:r>
            <a:r>
              <a:rPr lang="en-GB" sz="1800" dirty="0">
                <a:latin typeface="Times New Roman" panose="02020603050405020304" pitchFamily="18" charset="0"/>
              </a:rPr>
              <a:t> </a:t>
            </a:r>
            <a:r>
              <a:rPr lang="en-GB" sz="1800" dirty="0" err="1">
                <a:latin typeface="Times New Roman" panose="02020603050405020304" pitchFamily="18" charset="0"/>
              </a:rPr>
              <a:t>contaları</a:t>
            </a:r>
            <a:r>
              <a:rPr lang="en-GB" sz="1800" dirty="0">
                <a:latin typeface="Times New Roman" panose="02020603050405020304" pitchFamily="18" charset="0"/>
              </a:rPr>
              <a:t> </a:t>
            </a:r>
            <a:r>
              <a:rPr lang="en-GB" sz="1800" dirty="0" err="1">
                <a:latin typeface="Times New Roman" panose="02020603050405020304" pitchFamily="18" charset="0"/>
              </a:rPr>
              <a:t>yenilendi</a:t>
            </a:r>
            <a:r>
              <a:rPr lang="en-GB" sz="1800" dirty="0">
                <a:latin typeface="Times New Roman" panose="02020603050405020304" pitchFamily="18" charset="0"/>
              </a:rPr>
              <a:t> </a:t>
            </a:r>
            <a:r>
              <a:rPr lang="en-GB" sz="1800" dirty="0" err="1">
                <a:latin typeface="Times New Roman" panose="02020603050405020304" pitchFamily="18" charset="0"/>
              </a:rPr>
              <a:t>ve</a:t>
            </a:r>
            <a:r>
              <a:rPr lang="en-GB" sz="1800" dirty="0">
                <a:latin typeface="Times New Roman" panose="02020603050405020304" pitchFamily="18" charset="0"/>
              </a:rPr>
              <a:t> </a:t>
            </a:r>
            <a:r>
              <a:rPr lang="en-GB" sz="1800" dirty="0" err="1">
                <a:latin typeface="Times New Roman" panose="02020603050405020304" pitchFamily="18" charset="0"/>
              </a:rPr>
              <a:t>kazan</a:t>
            </a:r>
            <a:r>
              <a:rPr lang="en-GB" sz="1800" dirty="0">
                <a:latin typeface="Times New Roman" panose="02020603050405020304" pitchFamily="18" charset="0"/>
              </a:rPr>
              <a:t> </a:t>
            </a:r>
            <a:r>
              <a:rPr lang="en-GB" sz="1800" dirty="0" err="1">
                <a:latin typeface="Times New Roman" panose="02020603050405020304" pitchFamily="18" charset="0"/>
              </a:rPr>
              <a:t>daireleri</a:t>
            </a:r>
            <a:r>
              <a:rPr lang="en-GB" sz="1800" dirty="0">
                <a:latin typeface="Times New Roman" panose="02020603050405020304" pitchFamily="18" charset="0"/>
              </a:rPr>
              <a:t> </a:t>
            </a:r>
            <a:r>
              <a:rPr lang="en-GB" sz="1800" dirty="0" err="1">
                <a:latin typeface="Times New Roman" panose="02020603050405020304" pitchFamily="18" charset="0"/>
              </a:rPr>
              <a:t>izolasyonları</a:t>
            </a:r>
            <a:r>
              <a:rPr lang="en-GB" sz="1800" dirty="0">
                <a:latin typeface="Times New Roman" panose="02020603050405020304" pitchFamily="18" charset="0"/>
              </a:rPr>
              <a:t> </a:t>
            </a:r>
            <a:r>
              <a:rPr lang="en-GB" sz="1800" dirty="0" err="1">
                <a:latin typeface="Times New Roman" panose="02020603050405020304" pitchFamily="18" charset="0"/>
              </a:rPr>
              <a:t>yapıldı</a:t>
            </a:r>
            <a:r>
              <a:rPr lang="en-GB" sz="1800" dirty="0">
                <a:latin typeface="Times New Roman" panose="02020603050405020304" pitchFamily="18" charset="0"/>
              </a:rPr>
              <a:t>.</a:t>
            </a:r>
            <a:endParaRPr lang="tr-TR" sz="1800" dirty="0">
              <a:latin typeface="Times New Roman" panose="02020603050405020304" pitchFamily="18" charset="0"/>
            </a:endParaRPr>
          </a:p>
          <a:p>
            <a:pPr marL="342900" lvl="0" indent="-342900" algn="just">
              <a:lnSpc>
                <a:spcPct val="150000"/>
              </a:lnSpc>
              <a:buFont typeface="Symbol" panose="05050102010706020507" pitchFamily="18" charset="2"/>
              <a:buChar char=""/>
            </a:pPr>
            <a:r>
              <a:rPr lang="en-GB" sz="1800" dirty="0">
                <a:latin typeface="Times New Roman" panose="02020603050405020304" pitchFamily="18" charset="0"/>
              </a:rPr>
              <a:t>Ali </a:t>
            </a:r>
            <a:r>
              <a:rPr lang="en-GB" sz="1800" dirty="0" err="1">
                <a:latin typeface="Times New Roman" panose="02020603050405020304" pitchFamily="18" charset="0"/>
              </a:rPr>
              <a:t>Ericek</a:t>
            </a:r>
            <a:r>
              <a:rPr lang="en-GB" sz="1800" dirty="0">
                <a:latin typeface="Times New Roman" panose="02020603050405020304" pitchFamily="18" charset="0"/>
              </a:rPr>
              <a:t> </a:t>
            </a:r>
            <a:r>
              <a:rPr lang="en-GB" sz="1800" dirty="0" err="1">
                <a:latin typeface="Times New Roman" panose="02020603050405020304" pitchFamily="18" charset="0"/>
              </a:rPr>
              <a:t>Uygulama</a:t>
            </a:r>
            <a:r>
              <a:rPr lang="en-GB" sz="1800" dirty="0">
                <a:latin typeface="Times New Roman" panose="02020603050405020304" pitchFamily="18" charset="0"/>
              </a:rPr>
              <a:t> </a:t>
            </a:r>
            <a:r>
              <a:rPr lang="en-GB" sz="1800" dirty="0" err="1">
                <a:latin typeface="Times New Roman" panose="02020603050405020304" pitchFamily="18" charset="0"/>
              </a:rPr>
              <a:t>Camiinde</a:t>
            </a:r>
            <a:r>
              <a:rPr lang="en-GB" sz="1800" dirty="0">
                <a:latin typeface="Times New Roman" panose="02020603050405020304" pitchFamily="18" charset="0"/>
              </a:rPr>
              <a:t> </a:t>
            </a:r>
            <a:r>
              <a:rPr lang="en-GB" sz="1800" dirty="0" err="1">
                <a:latin typeface="Times New Roman" panose="02020603050405020304" pitchFamily="18" charset="0"/>
              </a:rPr>
              <a:t>ve</a:t>
            </a:r>
            <a:r>
              <a:rPr lang="en-GB" sz="1800" dirty="0">
                <a:latin typeface="Times New Roman" panose="02020603050405020304" pitchFamily="18" charset="0"/>
              </a:rPr>
              <a:t> </a:t>
            </a:r>
            <a:r>
              <a:rPr lang="en-GB" sz="1800" dirty="0" err="1">
                <a:latin typeface="Times New Roman" panose="02020603050405020304" pitchFamily="18" charset="0"/>
              </a:rPr>
              <a:t>Sağlık</a:t>
            </a:r>
            <a:r>
              <a:rPr lang="en-GB" sz="1800" dirty="0">
                <a:latin typeface="Times New Roman" panose="02020603050405020304" pitchFamily="18" charset="0"/>
              </a:rPr>
              <a:t> </a:t>
            </a:r>
            <a:r>
              <a:rPr lang="en-GB" sz="1800" dirty="0" err="1">
                <a:latin typeface="Times New Roman" panose="02020603050405020304" pitchFamily="18" charset="0"/>
              </a:rPr>
              <a:t>Bilimleri</a:t>
            </a:r>
            <a:r>
              <a:rPr lang="en-GB" sz="1800" dirty="0">
                <a:latin typeface="Times New Roman" panose="02020603050405020304" pitchFamily="18" charset="0"/>
              </a:rPr>
              <a:t> </a:t>
            </a:r>
            <a:r>
              <a:rPr lang="en-GB" sz="1800" dirty="0" err="1">
                <a:latin typeface="Times New Roman" panose="02020603050405020304" pitchFamily="18" charset="0"/>
              </a:rPr>
              <a:t>Fakültesinde</a:t>
            </a:r>
            <a:r>
              <a:rPr lang="en-GB" sz="1800" dirty="0">
                <a:latin typeface="Times New Roman" panose="02020603050405020304" pitchFamily="18" charset="0"/>
              </a:rPr>
              <a:t> 100 KW </a:t>
            </a:r>
            <a:r>
              <a:rPr lang="en-GB" sz="1800" dirty="0" err="1">
                <a:latin typeface="Times New Roman" panose="02020603050405020304" pitchFamily="18" charset="0"/>
              </a:rPr>
              <a:t>kazan</a:t>
            </a:r>
            <a:r>
              <a:rPr lang="en-GB" sz="1800" dirty="0">
                <a:latin typeface="Times New Roman" panose="02020603050405020304" pitchFamily="18" charset="0"/>
              </a:rPr>
              <a:t> </a:t>
            </a:r>
            <a:r>
              <a:rPr lang="en-GB" sz="1800" dirty="0" err="1">
                <a:latin typeface="Times New Roman" panose="02020603050405020304" pitchFamily="18" charset="0"/>
              </a:rPr>
              <a:t>değişimi</a:t>
            </a:r>
            <a:r>
              <a:rPr lang="en-GB" sz="1800" dirty="0">
                <a:latin typeface="Times New Roman" panose="02020603050405020304" pitchFamily="18" charset="0"/>
              </a:rPr>
              <a:t> </a:t>
            </a:r>
            <a:r>
              <a:rPr lang="en-GB" sz="1800" dirty="0" err="1">
                <a:latin typeface="Times New Roman" panose="02020603050405020304" pitchFamily="18" charset="0"/>
              </a:rPr>
              <a:t>yapıldı</a:t>
            </a:r>
            <a:r>
              <a:rPr lang="en-GB" sz="1800" dirty="0">
                <a:latin typeface="Times New Roman" panose="02020603050405020304" pitchFamily="18" charset="0"/>
              </a:rPr>
              <a:t>.</a:t>
            </a:r>
            <a:endParaRPr lang="tr-TR" sz="1800" dirty="0">
              <a:latin typeface="Times New Roman" panose="02020603050405020304" pitchFamily="18" charset="0"/>
            </a:endParaRPr>
          </a:p>
          <a:p>
            <a:pPr marL="0" indent="0" algn="just">
              <a:lnSpc>
                <a:spcPct val="150000"/>
              </a:lnSpc>
              <a:buNone/>
            </a:pPr>
            <a:r>
              <a:rPr lang="en-GB" sz="1800" dirty="0">
                <a:effectLst/>
                <a:latin typeface="Times New Roman" panose="02020603050405020304" pitchFamily="18" charset="0"/>
                <a:ea typeface="Times New Roman" panose="02020603050405020304" pitchFamily="18" charset="0"/>
              </a:rPr>
              <a:t> </a:t>
            </a:r>
            <a:r>
              <a:rPr lang="en-GB" sz="1800" b="1" i="1" u="sng" dirty="0">
                <a:solidFill>
                  <a:srgbClr val="000000"/>
                </a:solidFill>
                <a:latin typeface="Times New Roman" panose="02020603050405020304" pitchFamily="18" charset="0"/>
              </a:rPr>
              <a:t>BAİBÜ </a:t>
            </a:r>
            <a:r>
              <a:rPr lang="en-GB" sz="1800" b="1" i="1" u="sng" dirty="0" err="1">
                <a:solidFill>
                  <a:srgbClr val="000000"/>
                </a:solidFill>
                <a:latin typeface="Times New Roman" panose="02020603050405020304" pitchFamily="18" charset="0"/>
              </a:rPr>
              <a:t>Isı</a:t>
            </a:r>
            <a:r>
              <a:rPr lang="en-GB" sz="1800" b="1" i="1" u="sng" dirty="0">
                <a:solidFill>
                  <a:srgbClr val="000000"/>
                </a:solidFill>
                <a:latin typeface="Times New Roman" panose="02020603050405020304" pitchFamily="18" charset="0"/>
              </a:rPr>
              <a:t> </a:t>
            </a:r>
            <a:r>
              <a:rPr lang="en-GB" sz="1800" b="1" i="1" u="sng" dirty="0" err="1">
                <a:solidFill>
                  <a:srgbClr val="000000"/>
                </a:solidFill>
                <a:latin typeface="Times New Roman" panose="02020603050405020304" pitchFamily="18" charset="0"/>
              </a:rPr>
              <a:t>Merkezi</a:t>
            </a:r>
            <a:r>
              <a:rPr lang="en-GB" sz="1800" b="1" i="1" u="sng" dirty="0">
                <a:solidFill>
                  <a:srgbClr val="000000"/>
                </a:solidFill>
                <a:latin typeface="Times New Roman" panose="02020603050405020304" pitchFamily="18" charset="0"/>
              </a:rPr>
              <a:t>, </a:t>
            </a:r>
            <a:r>
              <a:rPr lang="en-GB" sz="1800" b="1" i="1" u="sng" dirty="0" err="1">
                <a:solidFill>
                  <a:srgbClr val="000000"/>
                </a:solidFill>
                <a:latin typeface="Times New Roman" panose="02020603050405020304" pitchFamily="18" charset="0"/>
              </a:rPr>
              <a:t>Su</a:t>
            </a:r>
            <a:r>
              <a:rPr lang="en-GB" sz="1800" b="1" i="1" u="sng" dirty="0">
                <a:solidFill>
                  <a:srgbClr val="000000"/>
                </a:solidFill>
                <a:latin typeface="Times New Roman" panose="02020603050405020304" pitchFamily="18" charset="0"/>
              </a:rPr>
              <a:t> </a:t>
            </a:r>
            <a:r>
              <a:rPr lang="en-GB" sz="1800" b="1" i="1" u="sng" dirty="0" err="1">
                <a:solidFill>
                  <a:srgbClr val="000000"/>
                </a:solidFill>
                <a:latin typeface="Times New Roman" panose="02020603050405020304" pitchFamily="18" charset="0"/>
              </a:rPr>
              <a:t>Kuyuları</a:t>
            </a:r>
            <a:r>
              <a:rPr lang="en-GB" sz="1800" b="1" i="1" u="sng" dirty="0">
                <a:solidFill>
                  <a:srgbClr val="000000"/>
                </a:solidFill>
                <a:latin typeface="Times New Roman" panose="02020603050405020304" pitchFamily="18" charset="0"/>
              </a:rPr>
              <a:t>, </a:t>
            </a:r>
            <a:r>
              <a:rPr lang="en-GB" sz="1800" b="1" i="1" u="sng" dirty="0" err="1">
                <a:solidFill>
                  <a:srgbClr val="000000"/>
                </a:solidFill>
                <a:latin typeface="Times New Roman" panose="02020603050405020304" pitchFamily="18" charset="0"/>
              </a:rPr>
              <a:t>Diş</a:t>
            </a:r>
            <a:r>
              <a:rPr lang="en-GB" sz="1800" b="1" i="1" u="sng" dirty="0">
                <a:solidFill>
                  <a:srgbClr val="000000"/>
                </a:solidFill>
                <a:latin typeface="Times New Roman" panose="02020603050405020304" pitchFamily="18" charset="0"/>
              </a:rPr>
              <a:t> </a:t>
            </a:r>
            <a:r>
              <a:rPr lang="en-GB" sz="1800" b="1" i="1" u="sng" dirty="0" err="1">
                <a:solidFill>
                  <a:srgbClr val="000000"/>
                </a:solidFill>
                <a:latin typeface="Times New Roman" panose="02020603050405020304" pitchFamily="18" charset="0"/>
              </a:rPr>
              <a:t>Hekimliği</a:t>
            </a:r>
            <a:r>
              <a:rPr lang="en-GB" sz="1800" b="1" i="1" u="sng" dirty="0">
                <a:solidFill>
                  <a:srgbClr val="000000"/>
                </a:solidFill>
                <a:latin typeface="Times New Roman" panose="02020603050405020304" pitchFamily="18" charset="0"/>
              </a:rPr>
              <a:t> Fak. </a:t>
            </a:r>
            <a:r>
              <a:rPr lang="en-GB" sz="1800" b="1" i="1" u="sng" dirty="0" err="1">
                <a:solidFill>
                  <a:srgbClr val="000000"/>
                </a:solidFill>
                <a:latin typeface="Times New Roman" panose="02020603050405020304" pitchFamily="18" charset="0"/>
              </a:rPr>
              <a:t>Pompa</a:t>
            </a:r>
            <a:r>
              <a:rPr lang="en-GB" sz="1800" b="1" i="1" u="sng" dirty="0">
                <a:solidFill>
                  <a:srgbClr val="000000"/>
                </a:solidFill>
                <a:latin typeface="Times New Roman" panose="02020603050405020304" pitchFamily="18" charset="0"/>
              </a:rPr>
              <a:t>, </a:t>
            </a:r>
            <a:r>
              <a:rPr lang="en-GB" sz="1800" b="1" i="1" u="sng" dirty="0" err="1">
                <a:solidFill>
                  <a:srgbClr val="000000"/>
                </a:solidFill>
                <a:latin typeface="Times New Roman" panose="02020603050405020304" pitchFamily="18" charset="0"/>
              </a:rPr>
              <a:t>Boru</a:t>
            </a:r>
            <a:r>
              <a:rPr lang="en-GB" sz="1800" b="1" i="1" u="sng" dirty="0">
                <a:solidFill>
                  <a:srgbClr val="000000"/>
                </a:solidFill>
                <a:latin typeface="Times New Roman" panose="02020603050405020304" pitchFamily="18" charset="0"/>
              </a:rPr>
              <a:t> </a:t>
            </a:r>
            <a:r>
              <a:rPr lang="en-GB" sz="1800" b="1" i="1" u="sng" dirty="0" err="1">
                <a:solidFill>
                  <a:srgbClr val="000000"/>
                </a:solidFill>
                <a:latin typeface="Times New Roman" panose="02020603050405020304" pitchFamily="18" charset="0"/>
              </a:rPr>
              <a:t>ve</a:t>
            </a:r>
            <a:r>
              <a:rPr lang="en-GB" sz="1800" b="1" i="1" u="sng" dirty="0">
                <a:solidFill>
                  <a:srgbClr val="000000"/>
                </a:solidFill>
                <a:latin typeface="Times New Roman" panose="02020603050405020304" pitchFamily="18" charset="0"/>
              </a:rPr>
              <a:t> </a:t>
            </a:r>
            <a:r>
              <a:rPr lang="en-GB" sz="1800" b="1" i="1" u="sng" dirty="0" err="1">
                <a:solidFill>
                  <a:srgbClr val="000000"/>
                </a:solidFill>
                <a:latin typeface="Times New Roman" panose="02020603050405020304" pitchFamily="18" charset="0"/>
              </a:rPr>
              <a:t>Isıtma</a:t>
            </a:r>
            <a:r>
              <a:rPr lang="en-GB" sz="1800" b="1" i="1" u="sng" dirty="0">
                <a:solidFill>
                  <a:srgbClr val="000000"/>
                </a:solidFill>
                <a:latin typeface="Times New Roman" panose="02020603050405020304" pitchFamily="18" charset="0"/>
              </a:rPr>
              <a:t> </a:t>
            </a:r>
            <a:r>
              <a:rPr lang="en-GB" sz="1800" b="1" i="1" u="sng" dirty="0" err="1">
                <a:solidFill>
                  <a:srgbClr val="000000"/>
                </a:solidFill>
                <a:latin typeface="Times New Roman" panose="02020603050405020304" pitchFamily="18" charset="0"/>
              </a:rPr>
              <a:t>Sistemi</a:t>
            </a:r>
            <a:r>
              <a:rPr lang="en-GB" sz="1800" b="1" i="1" u="sng" dirty="0">
                <a:solidFill>
                  <a:srgbClr val="000000"/>
                </a:solidFill>
                <a:latin typeface="Times New Roman" panose="02020603050405020304" pitchFamily="18" charset="0"/>
              </a:rPr>
              <a:t> </a:t>
            </a:r>
            <a:r>
              <a:rPr lang="en-GB" sz="1800" b="1" i="1" u="sng" dirty="0" err="1">
                <a:solidFill>
                  <a:srgbClr val="000000"/>
                </a:solidFill>
                <a:latin typeface="Times New Roman" panose="02020603050405020304" pitchFamily="18" charset="0"/>
              </a:rPr>
              <a:t>Bakım</a:t>
            </a:r>
            <a:r>
              <a:rPr lang="en-GB" sz="1800" b="1" i="1" u="sng" dirty="0">
                <a:solidFill>
                  <a:srgbClr val="000000"/>
                </a:solidFill>
                <a:latin typeface="Times New Roman" panose="02020603050405020304" pitchFamily="18" charset="0"/>
              </a:rPr>
              <a:t> </a:t>
            </a:r>
            <a:r>
              <a:rPr lang="en-GB" sz="1800" b="1" i="1" u="sng" dirty="0" err="1">
                <a:solidFill>
                  <a:srgbClr val="000000"/>
                </a:solidFill>
                <a:latin typeface="Times New Roman" panose="02020603050405020304" pitchFamily="18" charset="0"/>
              </a:rPr>
              <a:t>Onarımı</a:t>
            </a:r>
            <a:r>
              <a:rPr lang="en-GB" sz="1800" b="1" i="1" u="sng" dirty="0">
                <a:solidFill>
                  <a:srgbClr val="000000"/>
                </a:solidFill>
                <a:latin typeface="Times New Roman" panose="02020603050405020304" pitchFamily="18" charset="0"/>
              </a:rPr>
              <a:t> İhalesi</a:t>
            </a:r>
            <a:endParaRPr lang="tr-TR" sz="1800" b="1" i="1" u="sng" dirty="0">
              <a:solidFill>
                <a:srgbClr val="000000"/>
              </a:solidFill>
              <a:latin typeface="Times New Roman" panose="02020603050405020304" pitchFamily="18" charset="0"/>
            </a:endParaRPr>
          </a:p>
          <a:p>
            <a:pPr marL="342900" lvl="0" indent="-342900" algn="just">
              <a:lnSpc>
                <a:spcPct val="150000"/>
              </a:lnSpc>
              <a:buFont typeface="Symbol" panose="05050102010706020507" pitchFamily="18" charset="2"/>
              <a:buChar char=""/>
            </a:pPr>
            <a:r>
              <a:rPr lang="en-GB" sz="1800" dirty="0" err="1">
                <a:effectLst/>
                <a:latin typeface="Times New Roman" panose="02020603050405020304" pitchFamily="18" charset="0"/>
                <a:ea typeface="Times New Roman" panose="02020603050405020304" pitchFamily="18" charset="0"/>
              </a:rPr>
              <a:t>Merkezi</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ısıtma</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sistemi</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kazan</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yanma</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odası</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boruları</a:t>
            </a:r>
            <a:r>
              <a:rPr lang="en-GB" sz="1800" dirty="0">
                <a:effectLst/>
                <a:latin typeface="Times New Roman" panose="02020603050405020304" pitchFamily="18" charset="0"/>
                <a:ea typeface="Times New Roman" panose="02020603050405020304" pitchFamily="18" charset="0"/>
              </a:rPr>
              <a:t> (100 x 5 metre) </a:t>
            </a:r>
            <a:r>
              <a:rPr lang="en-GB" sz="1800" dirty="0" err="1">
                <a:effectLst/>
                <a:latin typeface="Times New Roman" panose="02020603050405020304" pitchFamily="18" charset="0"/>
                <a:ea typeface="Times New Roman" panose="02020603050405020304" pitchFamily="18" charset="0"/>
              </a:rPr>
              <a:t>ve</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yedek</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kazan</a:t>
            </a:r>
            <a:r>
              <a:rPr lang="en-GB" sz="1800" dirty="0">
                <a:effectLst/>
                <a:latin typeface="Times New Roman" panose="02020603050405020304" pitchFamily="18" charset="0"/>
                <a:ea typeface="Times New Roman" panose="02020603050405020304" pitchFamily="18" charset="0"/>
              </a:rPr>
              <a:t> (100 x 5 metre) </a:t>
            </a:r>
            <a:r>
              <a:rPr lang="en-GB" sz="1800" dirty="0" err="1">
                <a:effectLst/>
                <a:latin typeface="Times New Roman" panose="02020603050405020304" pitchFamily="18" charset="0"/>
                <a:ea typeface="Times New Roman" panose="02020603050405020304" pitchFamily="18" charset="0"/>
              </a:rPr>
              <a:t>boruları</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değiştirildi</a:t>
            </a:r>
            <a:r>
              <a:rPr lang="en-GB" sz="1800" dirty="0">
                <a:effectLst/>
                <a:latin typeface="Times New Roman" panose="02020603050405020304" pitchFamily="18" charset="0"/>
                <a:ea typeface="Times New Roman" panose="02020603050405020304" pitchFamily="18" charset="0"/>
              </a:rPr>
              <a:t>.</a:t>
            </a:r>
            <a:endParaRPr lang="tr-TR" sz="1800" dirty="0">
              <a:effectLst/>
              <a:latin typeface="Times New Roman" panose="02020603050405020304" pitchFamily="18" charset="0"/>
              <a:ea typeface="Times New Roman" panose="02020603050405020304" pitchFamily="18" charset="0"/>
            </a:endParaRPr>
          </a:p>
          <a:p>
            <a:pPr marL="342900" indent="-342900" algn="just">
              <a:lnSpc>
                <a:spcPct val="150000"/>
              </a:lnSpc>
              <a:buFont typeface="Symbol" panose="05050102010706020507" pitchFamily="18" charset="2"/>
              <a:buChar char=""/>
            </a:pPr>
            <a:r>
              <a:rPr lang="en-GB" sz="1800" dirty="0">
                <a:latin typeface="Times New Roman" panose="02020603050405020304" pitchFamily="18" charset="0"/>
              </a:rPr>
              <a:t>3 </a:t>
            </a:r>
            <a:r>
              <a:rPr lang="en-GB" sz="1800" dirty="0" err="1">
                <a:latin typeface="Times New Roman" panose="02020603050405020304" pitchFamily="18" charset="0"/>
              </a:rPr>
              <a:t>adet</a:t>
            </a:r>
            <a:r>
              <a:rPr lang="en-GB" sz="1800" dirty="0">
                <a:latin typeface="Times New Roman" panose="02020603050405020304" pitchFamily="18" charset="0"/>
              </a:rPr>
              <a:t> </a:t>
            </a:r>
            <a:r>
              <a:rPr lang="en-GB" sz="1800" dirty="0" err="1">
                <a:latin typeface="Times New Roman" panose="02020603050405020304" pitchFamily="18" charset="0"/>
              </a:rPr>
              <a:t>derin</a:t>
            </a:r>
            <a:r>
              <a:rPr lang="en-GB" sz="1800" dirty="0">
                <a:latin typeface="Times New Roman" panose="02020603050405020304" pitchFamily="18" charset="0"/>
              </a:rPr>
              <a:t> </a:t>
            </a:r>
            <a:r>
              <a:rPr lang="en-GB" sz="1800" dirty="0" err="1">
                <a:latin typeface="Times New Roman" panose="02020603050405020304" pitchFamily="18" charset="0"/>
              </a:rPr>
              <a:t>kuyu</a:t>
            </a:r>
            <a:r>
              <a:rPr lang="en-GB" sz="1800" dirty="0">
                <a:latin typeface="Times New Roman" panose="02020603050405020304" pitchFamily="18" charset="0"/>
              </a:rPr>
              <a:t> </a:t>
            </a:r>
            <a:r>
              <a:rPr lang="en-GB" sz="1800" dirty="0" err="1">
                <a:latin typeface="Times New Roman" panose="02020603050405020304" pitchFamily="18" charset="0"/>
              </a:rPr>
              <a:t>pompası</a:t>
            </a:r>
            <a:r>
              <a:rPr lang="en-GB" sz="1800" dirty="0">
                <a:latin typeface="Times New Roman" panose="02020603050405020304" pitchFamily="18" charset="0"/>
              </a:rPr>
              <a:t> </a:t>
            </a:r>
            <a:r>
              <a:rPr lang="en-GB" sz="1800" dirty="0" err="1">
                <a:latin typeface="Times New Roman" panose="02020603050405020304" pitchFamily="18" charset="0"/>
              </a:rPr>
              <a:t>alındı</a:t>
            </a:r>
            <a:r>
              <a:rPr lang="en-GB" sz="1800" dirty="0">
                <a:latin typeface="Times New Roman" panose="02020603050405020304" pitchFamily="18" charset="0"/>
              </a:rPr>
              <a:t>. 300 </a:t>
            </a:r>
            <a:r>
              <a:rPr lang="en-GB" sz="1800" dirty="0" err="1">
                <a:latin typeface="Times New Roman" panose="02020603050405020304" pitchFamily="18" charset="0"/>
              </a:rPr>
              <a:t>adet</a:t>
            </a:r>
            <a:r>
              <a:rPr lang="en-GB" sz="1800" dirty="0">
                <a:latin typeface="Times New Roman" panose="02020603050405020304" pitchFamily="18" charset="0"/>
              </a:rPr>
              <a:t> </a:t>
            </a:r>
            <a:r>
              <a:rPr lang="en-GB" sz="1800" dirty="0" err="1">
                <a:latin typeface="Times New Roman" panose="02020603050405020304" pitchFamily="18" charset="0"/>
              </a:rPr>
              <a:t>esanjör</a:t>
            </a:r>
            <a:r>
              <a:rPr lang="en-GB" sz="1800" dirty="0">
                <a:latin typeface="Times New Roman" panose="02020603050405020304" pitchFamily="18" charset="0"/>
              </a:rPr>
              <a:t> </a:t>
            </a:r>
            <a:r>
              <a:rPr lang="en-GB" sz="1800" dirty="0" err="1">
                <a:latin typeface="Times New Roman" panose="02020603050405020304" pitchFamily="18" charset="0"/>
              </a:rPr>
              <a:t>contası</a:t>
            </a:r>
            <a:r>
              <a:rPr lang="en-GB" sz="1800" dirty="0">
                <a:latin typeface="Times New Roman" panose="02020603050405020304" pitchFamily="18" charset="0"/>
              </a:rPr>
              <a:t> </a:t>
            </a:r>
            <a:r>
              <a:rPr lang="en-GB" sz="1800" dirty="0" err="1">
                <a:latin typeface="Times New Roman" panose="02020603050405020304" pitchFamily="18" charset="0"/>
              </a:rPr>
              <a:t>alınarak</a:t>
            </a:r>
            <a:r>
              <a:rPr lang="en-GB" sz="1800" dirty="0">
                <a:latin typeface="Times New Roman" panose="02020603050405020304" pitchFamily="18" charset="0"/>
              </a:rPr>
              <a:t> </a:t>
            </a:r>
            <a:r>
              <a:rPr lang="en-GB" sz="1800" dirty="0" err="1">
                <a:latin typeface="Times New Roman" panose="02020603050405020304" pitchFamily="18" charset="0"/>
              </a:rPr>
              <a:t>Eğitim</a:t>
            </a:r>
            <a:r>
              <a:rPr lang="en-GB" sz="1800" dirty="0">
                <a:latin typeface="Times New Roman" panose="02020603050405020304" pitchFamily="18" charset="0"/>
              </a:rPr>
              <a:t> </a:t>
            </a:r>
            <a:r>
              <a:rPr lang="en-GB" sz="1800" dirty="0" err="1">
                <a:latin typeface="Times New Roman" panose="02020603050405020304" pitchFamily="18" charset="0"/>
              </a:rPr>
              <a:t>Fakültesi</a:t>
            </a:r>
            <a:r>
              <a:rPr lang="en-GB" sz="1800" dirty="0">
                <a:latin typeface="Times New Roman" panose="02020603050405020304" pitchFamily="18" charset="0"/>
              </a:rPr>
              <a:t>, </a:t>
            </a:r>
            <a:r>
              <a:rPr lang="en-GB" sz="1800" dirty="0" err="1">
                <a:latin typeface="Times New Roman" panose="02020603050405020304" pitchFamily="18" charset="0"/>
              </a:rPr>
              <a:t>Güzel</a:t>
            </a:r>
            <a:r>
              <a:rPr lang="en-GB" sz="1800" dirty="0">
                <a:latin typeface="Times New Roman" panose="02020603050405020304" pitchFamily="18" charset="0"/>
              </a:rPr>
              <a:t> </a:t>
            </a:r>
            <a:r>
              <a:rPr lang="en-GB" sz="1800" dirty="0" err="1">
                <a:latin typeface="Times New Roman" panose="02020603050405020304" pitchFamily="18" charset="0"/>
              </a:rPr>
              <a:t>Sanatlar</a:t>
            </a:r>
            <a:r>
              <a:rPr lang="en-GB" sz="1800" dirty="0">
                <a:latin typeface="Times New Roman" panose="02020603050405020304" pitchFamily="18" charset="0"/>
              </a:rPr>
              <a:t> </a:t>
            </a:r>
            <a:r>
              <a:rPr lang="en-GB" sz="1800" dirty="0" err="1">
                <a:latin typeface="Times New Roman" panose="02020603050405020304" pitchFamily="18" charset="0"/>
              </a:rPr>
              <a:t>Fakültesi</a:t>
            </a:r>
            <a:r>
              <a:rPr lang="en-GB" sz="1800" dirty="0">
                <a:latin typeface="Times New Roman" panose="02020603050405020304" pitchFamily="18" charset="0"/>
              </a:rPr>
              <a:t> </a:t>
            </a:r>
            <a:r>
              <a:rPr lang="en-GB" sz="1800" dirty="0" err="1">
                <a:latin typeface="Times New Roman" panose="02020603050405020304" pitchFamily="18" charset="0"/>
              </a:rPr>
              <a:t>ve</a:t>
            </a:r>
            <a:r>
              <a:rPr lang="en-GB" sz="1800" dirty="0">
                <a:latin typeface="Times New Roman" panose="02020603050405020304" pitchFamily="18" charset="0"/>
              </a:rPr>
              <a:t> </a:t>
            </a:r>
            <a:r>
              <a:rPr lang="en-GB" sz="1800" dirty="0" err="1">
                <a:latin typeface="Times New Roman" panose="02020603050405020304" pitchFamily="18" charset="0"/>
              </a:rPr>
              <a:t>Spor</a:t>
            </a:r>
            <a:r>
              <a:rPr lang="en-GB" sz="1800" dirty="0">
                <a:latin typeface="Times New Roman" panose="02020603050405020304" pitchFamily="18" charset="0"/>
              </a:rPr>
              <a:t> </a:t>
            </a:r>
            <a:r>
              <a:rPr lang="en-GB" sz="1800" dirty="0" err="1">
                <a:latin typeface="Times New Roman" panose="02020603050405020304" pitchFamily="18" charset="0"/>
              </a:rPr>
              <a:t>Bilimleri</a:t>
            </a:r>
            <a:r>
              <a:rPr lang="en-GB" sz="1800" dirty="0">
                <a:latin typeface="Times New Roman" panose="02020603050405020304" pitchFamily="18" charset="0"/>
              </a:rPr>
              <a:t> </a:t>
            </a:r>
            <a:r>
              <a:rPr lang="en-GB" sz="1800" dirty="0" err="1">
                <a:latin typeface="Times New Roman" panose="02020603050405020304" pitchFamily="18" charset="0"/>
              </a:rPr>
              <a:t>Fakültesi</a:t>
            </a:r>
            <a:r>
              <a:rPr lang="en-GB" sz="1800" dirty="0">
                <a:latin typeface="Times New Roman" panose="02020603050405020304" pitchFamily="18" charset="0"/>
              </a:rPr>
              <a:t> </a:t>
            </a:r>
            <a:r>
              <a:rPr lang="en-GB" sz="1800" dirty="0" err="1">
                <a:latin typeface="Times New Roman" panose="02020603050405020304" pitchFamily="18" charset="0"/>
              </a:rPr>
              <a:t>esanjör</a:t>
            </a:r>
            <a:r>
              <a:rPr lang="en-GB" sz="1800" dirty="0">
                <a:latin typeface="Times New Roman" panose="02020603050405020304" pitchFamily="18" charset="0"/>
              </a:rPr>
              <a:t> </a:t>
            </a:r>
            <a:r>
              <a:rPr lang="en-GB" sz="1800" dirty="0" err="1">
                <a:latin typeface="Times New Roman" panose="02020603050405020304" pitchFamily="18" charset="0"/>
              </a:rPr>
              <a:t>contaları</a:t>
            </a:r>
            <a:r>
              <a:rPr lang="en-GB" sz="1800" dirty="0">
                <a:latin typeface="Times New Roman" panose="02020603050405020304" pitchFamily="18" charset="0"/>
              </a:rPr>
              <a:t> </a:t>
            </a:r>
            <a:r>
              <a:rPr lang="en-GB" sz="1800" dirty="0" err="1">
                <a:latin typeface="Times New Roman" panose="02020603050405020304" pitchFamily="18" charset="0"/>
              </a:rPr>
              <a:t>değiştirildi</a:t>
            </a:r>
            <a:r>
              <a:rPr lang="en-GB" sz="1800" dirty="0">
                <a:latin typeface="Times New Roman" panose="02020603050405020304" pitchFamily="18" charset="0"/>
              </a:rPr>
              <a:t>.</a:t>
            </a:r>
            <a:endParaRPr lang="tr-TR" sz="1800" dirty="0">
              <a:latin typeface="Times New Roman" panose="02020603050405020304" pitchFamily="18" charset="0"/>
            </a:endParaRPr>
          </a:p>
          <a:p>
            <a:pPr marL="342900" lvl="0" indent="-342900" algn="just">
              <a:lnSpc>
                <a:spcPct val="150000"/>
              </a:lnSpc>
              <a:buFont typeface="Symbol" panose="05050102010706020507" pitchFamily="18" charset="2"/>
              <a:buChar char=""/>
            </a:pPr>
            <a:r>
              <a:rPr lang="en-GB" sz="1800" dirty="0" err="1">
                <a:effectLst/>
                <a:latin typeface="Times New Roman" panose="02020603050405020304" pitchFamily="18" charset="0"/>
                <a:ea typeface="Times New Roman" panose="02020603050405020304" pitchFamily="18" charset="0"/>
              </a:rPr>
              <a:t>Gölköy</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Kampüsüne</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içme</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suyu</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teminini</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sağlayacak</a:t>
            </a:r>
            <a:r>
              <a:rPr lang="en-GB" sz="1800" dirty="0">
                <a:effectLst/>
                <a:latin typeface="Times New Roman" panose="02020603050405020304" pitchFamily="18" charset="0"/>
                <a:ea typeface="Times New Roman" panose="02020603050405020304" pitchFamily="18" charset="0"/>
              </a:rPr>
              <a:t> 2 </a:t>
            </a:r>
            <a:r>
              <a:rPr lang="en-GB" sz="1800" dirty="0" err="1">
                <a:effectLst/>
                <a:latin typeface="Times New Roman" panose="02020603050405020304" pitchFamily="18" charset="0"/>
                <a:ea typeface="Times New Roman" panose="02020603050405020304" pitchFamily="18" charset="0"/>
              </a:rPr>
              <a:t>adet</a:t>
            </a:r>
            <a:r>
              <a:rPr lang="en-GB" sz="1800" dirty="0">
                <a:effectLst/>
                <a:latin typeface="Times New Roman" panose="02020603050405020304" pitchFamily="18" charset="0"/>
                <a:ea typeface="Times New Roman" panose="02020603050405020304" pitchFamily="18" charset="0"/>
              </a:rPr>
              <a:t> yeni </a:t>
            </a:r>
            <a:r>
              <a:rPr lang="en-GB" sz="1800" dirty="0" err="1">
                <a:effectLst/>
                <a:latin typeface="Times New Roman" panose="02020603050405020304" pitchFamily="18" charset="0"/>
                <a:ea typeface="Times New Roman" panose="02020603050405020304" pitchFamily="18" charset="0"/>
              </a:rPr>
              <a:t>sondaj</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kuyusu</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açıldı</a:t>
            </a:r>
            <a:r>
              <a:rPr lang="en-GB" sz="1800" dirty="0">
                <a:effectLst/>
                <a:latin typeface="Times New Roman" panose="02020603050405020304" pitchFamily="18" charset="0"/>
                <a:ea typeface="Times New Roman" panose="02020603050405020304" pitchFamily="18" charset="0"/>
              </a:rPr>
              <a:t>.</a:t>
            </a:r>
            <a:endParaRPr lang="tr-TR" dirty="0"/>
          </a:p>
        </p:txBody>
      </p:sp>
    </p:spTree>
    <p:extLst>
      <p:ext uri="{BB962C8B-B14F-4D97-AF65-F5344CB8AC3E}">
        <p14:creationId xmlns:p14="http://schemas.microsoft.com/office/powerpoint/2010/main" val="29871501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EDD3CD7-2F9D-40BC-8BB2-2633DE44B28D}"/>
              </a:ext>
            </a:extLst>
          </p:cNvPr>
          <p:cNvSpPr>
            <a:spLocks noGrp="1"/>
          </p:cNvSpPr>
          <p:nvPr>
            <p:ph type="title"/>
          </p:nvPr>
        </p:nvSpPr>
        <p:spPr>
          <a:xfrm>
            <a:off x="934871" y="112594"/>
            <a:ext cx="9601200" cy="569794"/>
          </a:xfrm>
        </p:spPr>
        <p:txBody>
          <a:bodyPr>
            <a:noAutofit/>
          </a:bodyPr>
          <a:lstStyle/>
          <a:p>
            <a:pPr algn="ctr"/>
            <a:r>
              <a:rPr lang="tr-TR" sz="2400" b="1">
                <a:effectLst/>
                <a:latin typeface="Times New Roman" panose="02020603050405020304" pitchFamily="18" charset="0"/>
                <a:ea typeface="Times New Roman" panose="02020603050405020304" pitchFamily="18" charset="0"/>
              </a:rPr>
              <a:t>MAL VE HİZMET ALIMLARI HARCAMA TABLOSU</a:t>
            </a:r>
            <a:br>
              <a:rPr lang="tr-TR" sz="2400">
                <a:effectLst/>
                <a:latin typeface="Times New Roman" panose="02020603050405020304" pitchFamily="18" charset="0"/>
                <a:ea typeface="Times New Roman" panose="02020603050405020304" pitchFamily="18" charset="0"/>
              </a:rPr>
            </a:br>
            <a:endParaRPr lang="tr-TR" sz="2400" dirty="0"/>
          </a:p>
        </p:txBody>
      </p:sp>
      <p:graphicFrame>
        <p:nvGraphicFramePr>
          <p:cNvPr id="6" name="İçerik Yer Tutucusu 5">
            <a:extLst>
              <a:ext uri="{FF2B5EF4-FFF2-40B4-BE49-F238E27FC236}">
                <a16:creationId xmlns:a16="http://schemas.microsoft.com/office/drawing/2014/main" id="{4DB25649-A5C9-45C7-9B4E-826050A6AA23}"/>
              </a:ext>
            </a:extLst>
          </p:cNvPr>
          <p:cNvGraphicFramePr>
            <a:graphicFrameLocks noGrp="1"/>
          </p:cNvGraphicFramePr>
          <p:nvPr>
            <p:ph idx="1"/>
            <p:extLst>
              <p:ext uri="{D42A27DB-BD31-4B8C-83A1-F6EECF244321}">
                <p14:modId xmlns:p14="http://schemas.microsoft.com/office/powerpoint/2010/main" val="2764878371"/>
              </p:ext>
            </p:extLst>
          </p:nvPr>
        </p:nvGraphicFramePr>
        <p:xfrm>
          <a:off x="1049455" y="619496"/>
          <a:ext cx="10455607" cy="5833890"/>
        </p:xfrm>
        <a:graphic>
          <a:graphicData uri="http://schemas.openxmlformats.org/drawingml/2006/table">
            <a:tbl>
              <a:tblPr firstRow="1" firstCol="1" bandRow="1">
                <a:tableStyleId>{00A15C55-8517-42AA-B614-E9B94910E393}</a:tableStyleId>
              </a:tblPr>
              <a:tblGrid>
                <a:gridCol w="3176182">
                  <a:extLst>
                    <a:ext uri="{9D8B030D-6E8A-4147-A177-3AD203B41FA5}">
                      <a16:colId xmlns:a16="http://schemas.microsoft.com/office/drawing/2014/main" val="1378850753"/>
                    </a:ext>
                  </a:extLst>
                </a:gridCol>
                <a:gridCol w="1098226">
                  <a:extLst>
                    <a:ext uri="{9D8B030D-6E8A-4147-A177-3AD203B41FA5}">
                      <a16:colId xmlns:a16="http://schemas.microsoft.com/office/drawing/2014/main" val="3776693158"/>
                    </a:ext>
                  </a:extLst>
                </a:gridCol>
                <a:gridCol w="1207429">
                  <a:extLst>
                    <a:ext uri="{9D8B030D-6E8A-4147-A177-3AD203B41FA5}">
                      <a16:colId xmlns:a16="http://schemas.microsoft.com/office/drawing/2014/main" val="3291048039"/>
                    </a:ext>
                  </a:extLst>
                </a:gridCol>
                <a:gridCol w="1097452">
                  <a:extLst>
                    <a:ext uri="{9D8B030D-6E8A-4147-A177-3AD203B41FA5}">
                      <a16:colId xmlns:a16="http://schemas.microsoft.com/office/drawing/2014/main" val="187610445"/>
                    </a:ext>
                  </a:extLst>
                </a:gridCol>
                <a:gridCol w="1208202">
                  <a:extLst>
                    <a:ext uri="{9D8B030D-6E8A-4147-A177-3AD203B41FA5}">
                      <a16:colId xmlns:a16="http://schemas.microsoft.com/office/drawing/2014/main" val="4002436098"/>
                    </a:ext>
                  </a:extLst>
                </a:gridCol>
                <a:gridCol w="1453717">
                  <a:extLst>
                    <a:ext uri="{9D8B030D-6E8A-4147-A177-3AD203B41FA5}">
                      <a16:colId xmlns:a16="http://schemas.microsoft.com/office/drawing/2014/main" val="31372092"/>
                    </a:ext>
                  </a:extLst>
                </a:gridCol>
                <a:gridCol w="1214399">
                  <a:extLst>
                    <a:ext uri="{9D8B030D-6E8A-4147-A177-3AD203B41FA5}">
                      <a16:colId xmlns:a16="http://schemas.microsoft.com/office/drawing/2014/main" val="2681992620"/>
                    </a:ext>
                  </a:extLst>
                </a:gridCol>
              </a:tblGrid>
              <a:tr h="546996">
                <a:tc gridSpan="7">
                  <a:txBody>
                    <a:bodyPr/>
                    <a:lstStyle/>
                    <a:p>
                      <a:pPr algn="ctr"/>
                      <a:r>
                        <a:rPr lang="tr-TR" sz="1200">
                          <a:effectLst/>
                        </a:rPr>
                        <a:t>MAL VE HİZMET ALIMLARI HARCAMA TABLOSU</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147551673"/>
                  </a:ext>
                </a:extLst>
              </a:tr>
              <a:tr h="626893">
                <a:tc>
                  <a:txBody>
                    <a:bodyPr/>
                    <a:lstStyle/>
                    <a:p>
                      <a:r>
                        <a:rPr lang="tr-TR" sz="1200">
                          <a:effectLst/>
                        </a:rPr>
                        <a:t>EKONOMİK KOD</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tc>
                  <a:txBody>
                    <a:bodyPr/>
                    <a:lstStyle/>
                    <a:p>
                      <a:pPr algn="ctr"/>
                      <a:r>
                        <a:rPr lang="tr-TR" sz="1200">
                          <a:effectLst/>
                        </a:rPr>
                        <a:t>KBÖ</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tc>
                  <a:txBody>
                    <a:bodyPr/>
                    <a:lstStyle/>
                    <a:p>
                      <a:r>
                        <a:rPr lang="tr-TR" sz="1200">
                          <a:effectLst/>
                        </a:rPr>
                        <a:t>EKLENEN</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tc>
                  <a:txBody>
                    <a:bodyPr/>
                    <a:lstStyle/>
                    <a:p>
                      <a:r>
                        <a:rPr lang="tr-TR" sz="1200">
                          <a:effectLst/>
                        </a:rPr>
                        <a:t>DÜŞÜLEN</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tc>
                  <a:txBody>
                    <a:bodyPr/>
                    <a:lstStyle/>
                    <a:p>
                      <a:r>
                        <a:rPr lang="tr-TR" sz="1200">
                          <a:effectLst/>
                        </a:rPr>
                        <a:t>REVİZE ÖDENEK</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tc>
                  <a:txBody>
                    <a:bodyPr/>
                    <a:lstStyle/>
                    <a:p>
                      <a:r>
                        <a:rPr lang="tr-TR" sz="1200">
                          <a:effectLst/>
                        </a:rPr>
                        <a:t>2022 YILI HARCAMASI</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tc>
                  <a:txBody>
                    <a:bodyPr/>
                    <a:lstStyle/>
                    <a:p>
                      <a:r>
                        <a:rPr lang="tr-TR" sz="1200">
                          <a:effectLst/>
                        </a:rPr>
                        <a:t>KALAN /BLOKE ÖDENEK</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extLst>
                  <a:ext uri="{0D108BD9-81ED-4DB2-BD59-A6C34878D82A}">
                    <a16:rowId xmlns:a16="http://schemas.microsoft.com/office/drawing/2014/main" val="58315514"/>
                  </a:ext>
                </a:extLst>
              </a:tr>
              <a:tr h="553140">
                <a:tc>
                  <a:txBody>
                    <a:bodyPr/>
                    <a:lstStyle/>
                    <a:p>
                      <a:r>
                        <a:rPr lang="tr-TR" sz="1200">
                          <a:effectLst/>
                        </a:rPr>
                        <a:t>03.8  - GAYRİMENKUL MAL BAK. VE ON. GİD. </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tc>
                  <a:txBody>
                    <a:bodyPr/>
                    <a:lstStyle/>
                    <a:p>
                      <a:pPr algn="ctr"/>
                      <a:r>
                        <a:rPr lang="tr-TR" sz="1200">
                          <a:effectLst/>
                        </a:rPr>
                        <a:t>₺53.000,00</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tc>
                  <a:txBody>
                    <a:bodyPr/>
                    <a:lstStyle/>
                    <a:p>
                      <a:pPr algn="ctr"/>
                      <a:r>
                        <a:rPr lang="tr-TR" sz="1200">
                          <a:effectLst/>
                        </a:rPr>
                        <a:t>₺5.300,00</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tc>
                  <a:txBody>
                    <a:bodyPr/>
                    <a:lstStyle/>
                    <a:p>
                      <a:pPr algn="ctr"/>
                      <a:r>
                        <a:rPr lang="tr-TR" sz="1200">
                          <a:effectLst/>
                        </a:rPr>
                        <a:t>₺0,00</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tc>
                  <a:txBody>
                    <a:bodyPr/>
                    <a:lstStyle/>
                    <a:p>
                      <a:pPr algn="ctr"/>
                      <a:r>
                        <a:rPr lang="tr-TR" sz="1200">
                          <a:effectLst/>
                        </a:rPr>
                        <a:t>₺58.300,00</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tc>
                  <a:txBody>
                    <a:bodyPr/>
                    <a:lstStyle/>
                    <a:p>
                      <a:pPr algn="ctr"/>
                      <a:r>
                        <a:rPr lang="tr-TR" sz="1200">
                          <a:effectLst/>
                        </a:rPr>
                        <a:t>₺58.299,32</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tc>
                  <a:txBody>
                    <a:bodyPr/>
                    <a:lstStyle/>
                    <a:p>
                      <a:pPr algn="ctr"/>
                      <a:r>
                        <a:rPr lang="tr-TR" sz="1200">
                          <a:effectLst/>
                        </a:rPr>
                        <a:t>₺0,68</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extLst>
                  <a:ext uri="{0D108BD9-81ED-4DB2-BD59-A6C34878D82A}">
                    <a16:rowId xmlns:a16="http://schemas.microsoft.com/office/drawing/2014/main" val="1356995243"/>
                  </a:ext>
                </a:extLst>
              </a:tr>
              <a:tr h="626893">
                <a:tc>
                  <a:txBody>
                    <a:bodyPr/>
                    <a:lstStyle/>
                    <a:p>
                      <a:r>
                        <a:rPr lang="tr-TR" sz="1200">
                          <a:effectLst/>
                        </a:rPr>
                        <a:t>03.8  - SOSYAL GÜVENLİK VE SOSYAL YARDIM HİZMETLERİ</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tc>
                  <a:txBody>
                    <a:bodyPr/>
                    <a:lstStyle/>
                    <a:p>
                      <a:pPr algn="ctr"/>
                      <a:r>
                        <a:rPr lang="tr-TR" sz="1200">
                          <a:effectLst/>
                        </a:rPr>
                        <a:t>₺2.000,00</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tc>
                  <a:txBody>
                    <a:bodyPr/>
                    <a:lstStyle/>
                    <a:p>
                      <a:pPr algn="ctr"/>
                      <a:r>
                        <a:rPr lang="tr-TR" sz="1200">
                          <a:effectLst/>
                        </a:rPr>
                        <a:t>₺200,00</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tc>
                  <a:txBody>
                    <a:bodyPr/>
                    <a:lstStyle/>
                    <a:p>
                      <a:pPr algn="ctr"/>
                      <a:r>
                        <a:rPr lang="tr-TR" sz="1200">
                          <a:effectLst/>
                        </a:rPr>
                        <a:t>₺0,00</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tc>
                  <a:txBody>
                    <a:bodyPr/>
                    <a:lstStyle/>
                    <a:p>
                      <a:pPr algn="ctr"/>
                      <a:r>
                        <a:rPr lang="tr-TR" sz="1200">
                          <a:effectLst/>
                        </a:rPr>
                        <a:t>₺2.200,00</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tc>
                  <a:txBody>
                    <a:bodyPr/>
                    <a:lstStyle/>
                    <a:p>
                      <a:pPr algn="ctr"/>
                      <a:r>
                        <a:rPr lang="tr-TR" sz="1200">
                          <a:effectLst/>
                        </a:rPr>
                        <a:t>₺0,00</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tc>
                  <a:txBody>
                    <a:bodyPr/>
                    <a:lstStyle/>
                    <a:p>
                      <a:pPr algn="ctr"/>
                      <a:r>
                        <a:rPr lang="tr-TR" sz="1200">
                          <a:effectLst/>
                        </a:rPr>
                        <a:t>₺2.200,00</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extLst>
                  <a:ext uri="{0D108BD9-81ED-4DB2-BD59-A6C34878D82A}">
                    <a16:rowId xmlns:a16="http://schemas.microsoft.com/office/drawing/2014/main" val="3484091116"/>
                  </a:ext>
                </a:extLst>
              </a:tr>
              <a:tr h="626893">
                <a:tc>
                  <a:txBody>
                    <a:bodyPr/>
                    <a:lstStyle/>
                    <a:p>
                      <a:r>
                        <a:rPr lang="tr-TR" sz="1200">
                          <a:effectLst/>
                        </a:rPr>
                        <a:t>03.8   GAYRİMENKUL MAL BAK.VE ON. GİD.  - YÜKSEKÖĞRETİM KURUMLARI BİRİNCİ ÖĞRETİM</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tc>
                  <a:txBody>
                    <a:bodyPr/>
                    <a:lstStyle/>
                    <a:p>
                      <a:pPr algn="ctr"/>
                      <a:r>
                        <a:rPr lang="tr-TR" sz="1200">
                          <a:effectLst/>
                        </a:rPr>
                        <a:t>₺19.000,00</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tc>
                  <a:txBody>
                    <a:bodyPr/>
                    <a:lstStyle/>
                    <a:p>
                      <a:pPr algn="ctr"/>
                      <a:r>
                        <a:rPr lang="tr-TR" sz="1200">
                          <a:effectLst/>
                        </a:rPr>
                        <a:t>₺3.900,00</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tc>
                  <a:txBody>
                    <a:bodyPr/>
                    <a:lstStyle/>
                    <a:p>
                      <a:pPr algn="ctr"/>
                      <a:r>
                        <a:rPr lang="tr-TR" sz="1200">
                          <a:effectLst/>
                        </a:rPr>
                        <a:t>₺0,00</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tc>
                  <a:txBody>
                    <a:bodyPr/>
                    <a:lstStyle/>
                    <a:p>
                      <a:pPr algn="ctr"/>
                      <a:r>
                        <a:rPr lang="tr-TR" sz="1200">
                          <a:effectLst/>
                        </a:rPr>
                        <a:t>₺22.900,00</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tc>
                  <a:txBody>
                    <a:bodyPr/>
                    <a:lstStyle/>
                    <a:p>
                      <a:pPr algn="ctr"/>
                      <a:r>
                        <a:rPr lang="tr-TR" sz="1200">
                          <a:effectLst/>
                        </a:rPr>
                        <a:t>₺22.488,20</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tc>
                  <a:txBody>
                    <a:bodyPr/>
                    <a:lstStyle/>
                    <a:p>
                      <a:pPr algn="ctr"/>
                      <a:r>
                        <a:rPr lang="tr-TR" sz="1200">
                          <a:effectLst/>
                        </a:rPr>
                        <a:t>₺411,80</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extLst>
                  <a:ext uri="{0D108BD9-81ED-4DB2-BD59-A6C34878D82A}">
                    <a16:rowId xmlns:a16="http://schemas.microsoft.com/office/drawing/2014/main" val="3653345648"/>
                  </a:ext>
                </a:extLst>
              </a:tr>
              <a:tr h="793478">
                <a:tc>
                  <a:txBody>
                    <a:bodyPr/>
                    <a:lstStyle/>
                    <a:p>
                      <a:r>
                        <a:rPr lang="tr-TR" sz="1200">
                          <a:effectLst/>
                        </a:rPr>
                        <a:t>3.8 - GAYRİMENKUL MAL BAK.VE ON. GİD.</a:t>
                      </a:r>
                      <a:br>
                        <a:rPr lang="tr-TR" sz="1200">
                          <a:effectLst/>
                        </a:rPr>
                      </a:br>
                      <a:r>
                        <a:rPr lang="tr-TR" sz="1200">
                          <a:effectLst/>
                        </a:rPr>
                        <a:t>TAŞINMAZ MAL GELİRLERİYLE YÜRÜTÜLECEK HİZMETLER</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tc>
                  <a:txBody>
                    <a:bodyPr/>
                    <a:lstStyle/>
                    <a:p>
                      <a:pPr algn="ctr"/>
                      <a:r>
                        <a:rPr lang="tr-TR" sz="1200">
                          <a:effectLst/>
                        </a:rPr>
                        <a:t>₺0,00</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tc>
                  <a:txBody>
                    <a:bodyPr/>
                    <a:lstStyle/>
                    <a:p>
                      <a:pPr algn="ctr"/>
                      <a:r>
                        <a:rPr lang="tr-TR" sz="1200">
                          <a:effectLst/>
                        </a:rPr>
                        <a:t>₺21.000,00</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tc>
                  <a:txBody>
                    <a:bodyPr/>
                    <a:lstStyle/>
                    <a:p>
                      <a:pPr algn="ctr"/>
                      <a:r>
                        <a:rPr lang="tr-TR" sz="1200">
                          <a:effectLst/>
                        </a:rPr>
                        <a:t>₺0,00</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tc>
                  <a:txBody>
                    <a:bodyPr/>
                    <a:lstStyle/>
                    <a:p>
                      <a:pPr algn="ctr"/>
                      <a:r>
                        <a:rPr lang="tr-TR" sz="1200">
                          <a:effectLst/>
                        </a:rPr>
                        <a:t>₺21.000,00</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tc>
                  <a:txBody>
                    <a:bodyPr/>
                    <a:lstStyle/>
                    <a:p>
                      <a:pPr algn="ctr"/>
                      <a:r>
                        <a:rPr lang="tr-TR" sz="1200">
                          <a:effectLst/>
                        </a:rPr>
                        <a:t>₺20.650,00</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tc>
                  <a:txBody>
                    <a:bodyPr/>
                    <a:lstStyle/>
                    <a:p>
                      <a:pPr algn="ctr"/>
                      <a:r>
                        <a:rPr lang="tr-TR" sz="1200">
                          <a:effectLst/>
                        </a:rPr>
                        <a:t>₺350,00</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extLst>
                  <a:ext uri="{0D108BD9-81ED-4DB2-BD59-A6C34878D82A}">
                    <a16:rowId xmlns:a16="http://schemas.microsoft.com/office/drawing/2014/main" val="4114359712"/>
                  </a:ext>
                </a:extLst>
              </a:tr>
              <a:tr h="473926">
                <a:tc>
                  <a:txBody>
                    <a:bodyPr/>
                    <a:lstStyle/>
                    <a:p>
                      <a:r>
                        <a:rPr lang="tr-TR" sz="1200">
                          <a:effectLst/>
                        </a:rPr>
                        <a:t>03.7 - MENKUL MAL, GAYRİMADDİ HAK ALIM BAKIM VE ONARIM </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tc>
                  <a:txBody>
                    <a:bodyPr/>
                    <a:lstStyle/>
                    <a:p>
                      <a:pPr algn="ctr"/>
                      <a:r>
                        <a:rPr lang="tr-TR" sz="1200">
                          <a:effectLst/>
                        </a:rPr>
                        <a:t>₺42.000,00</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tc>
                  <a:txBody>
                    <a:bodyPr/>
                    <a:lstStyle/>
                    <a:p>
                      <a:pPr algn="ctr"/>
                      <a:r>
                        <a:rPr lang="tr-TR" sz="1200">
                          <a:effectLst/>
                        </a:rPr>
                        <a:t>₺34.200,00</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tc>
                  <a:txBody>
                    <a:bodyPr/>
                    <a:lstStyle/>
                    <a:p>
                      <a:pPr algn="ctr"/>
                      <a:r>
                        <a:rPr lang="tr-TR" sz="1200">
                          <a:effectLst/>
                        </a:rPr>
                        <a:t>₺0,00</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tc>
                  <a:txBody>
                    <a:bodyPr/>
                    <a:lstStyle/>
                    <a:p>
                      <a:pPr algn="ctr"/>
                      <a:r>
                        <a:rPr lang="tr-TR" sz="1200">
                          <a:effectLst/>
                        </a:rPr>
                        <a:t>₺76.200,00</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tc>
                  <a:txBody>
                    <a:bodyPr/>
                    <a:lstStyle/>
                    <a:p>
                      <a:pPr algn="ctr"/>
                      <a:r>
                        <a:rPr lang="tr-TR" sz="1200">
                          <a:effectLst/>
                        </a:rPr>
                        <a:t>₺70.253,90</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tc>
                  <a:txBody>
                    <a:bodyPr/>
                    <a:lstStyle/>
                    <a:p>
                      <a:pPr algn="ctr"/>
                      <a:r>
                        <a:rPr lang="tr-TR" sz="1200">
                          <a:effectLst/>
                        </a:rPr>
                        <a:t>₺5.946,10</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extLst>
                  <a:ext uri="{0D108BD9-81ED-4DB2-BD59-A6C34878D82A}">
                    <a16:rowId xmlns:a16="http://schemas.microsoft.com/office/drawing/2014/main" val="2729845791"/>
                  </a:ext>
                </a:extLst>
              </a:tr>
              <a:tr h="480755">
                <a:tc>
                  <a:txBody>
                    <a:bodyPr/>
                    <a:lstStyle/>
                    <a:p>
                      <a:r>
                        <a:rPr lang="tr-TR" sz="1200">
                          <a:effectLst/>
                        </a:rPr>
                        <a:t>03.5 - HİZMET ALIMLARI </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tc>
                  <a:txBody>
                    <a:bodyPr/>
                    <a:lstStyle/>
                    <a:p>
                      <a:pPr algn="ctr"/>
                      <a:r>
                        <a:rPr lang="tr-TR" sz="1200">
                          <a:effectLst/>
                        </a:rPr>
                        <a:t>₺18.000,00</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tc>
                  <a:txBody>
                    <a:bodyPr/>
                    <a:lstStyle/>
                    <a:p>
                      <a:pPr algn="ctr"/>
                      <a:r>
                        <a:rPr lang="tr-TR" sz="1200">
                          <a:effectLst/>
                        </a:rPr>
                        <a:t>₺541.600,00</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tc>
                  <a:txBody>
                    <a:bodyPr/>
                    <a:lstStyle/>
                    <a:p>
                      <a:pPr algn="ctr"/>
                      <a:r>
                        <a:rPr lang="tr-TR" sz="1200">
                          <a:effectLst/>
                        </a:rPr>
                        <a:t>₺0,00</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tc>
                  <a:txBody>
                    <a:bodyPr/>
                    <a:lstStyle/>
                    <a:p>
                      <a:pPr algn="ctr"/>
                      <a:r>
                        <a:rPr lang="tr-TR" sz="1200">
                          <a:effectLst/>
                        </a:rPr>
                        <a:t>₺559.600,00</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tc>
                  <a:txBody>
                    <a:bodyPr/>
                    <a:lstStyle/>
                    <a:p>
                      <a:pPr algn="ctr"/>
                      <a:r>
                        <a:rPr lang="tr-TR" sz="1200">
                          <a:effectLst/>
                        </a:rPr>
                        <a:t>₺558.654,81</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tc>
                  <a:txBody>
                    <a:bodyPr/>
                    <a:lstStyle/>
                    <a:p>
                      <a:pPr algn="ctr"/>
                      <a:r>
                        <a:rPr lang="tr-TR" sz="1200">
                          <a:effectLst/>
                        </a:rPr>
                        <a:t>₺945,19</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extLst>
                  <a:ext uri="{0D108BD9-81ED-4DB2-BD59-A6C34878D82A}">
                    <a16:rowId xmlns:a16="http://schemas.microsoft.com/office/drawing/2014/main" val="3129872116"/>
                  </a:ext>
                </a:extLst>
              </a:tr>
              <a:tr h="478023">
                <a:tc>
                  <a:txBody>
                    <a:bodyPr/>
                    <a:lstStyle/>
                    <a:p>
                      <a:r>
                        <a:rPr lang="tr-TR" sz="1200">
                          <a:effectLst/>
                        </a:rPr>
                        <a:t>03.2 - TÜKETİME YÖNELİK MLZ. ALIMI </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tc>
                  <a:txBody>
                    <a:bodyPr/>
                    <a:lstStyle/>
                    <a:p>
                      <a:pPr algn="ctr"/>
                      <a:r>
                        <a:rPr lang="tr-TR" sz="1200">
                          <a:effectLst/>
                        </a:rPr>
                        <a:t>₺36.000,00</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tc>
                  <a:txBody>
                    <a:bodyPr/>
                    <a:lstStyle/>
                    <a:p>
                      <a:pPr algn="ctr"/>
                      <a:r>
                        <a:rPr lang="tr-TR" sz="1200">
                          <a:effectLst/>
                        </a:rPr>
                        <a:t>₺405.000,00</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tc>
                  <a:txBody>
                    <a:bodyPr/>
                    <a:lstStyle/>
                    <a:p>
                      <a:pPr algn="ctr"/>
                      <a:r>
                        <a:rPr lang="tr-TR" sz="1200">
                          <a:effectLst/>
                        </a:rPr>
                        <a:t>₺0,00</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tc>
                  <a:txBody>
                    <a:bodyPr/>
                    <a:lstStyle/>
                    <a:p>
                      <a:pPr algn="ctr"/>
                      <a:r>
                        <a:rPr lang="tr-TR" sz="1200">
                          <a:effectLst/>
                        </a:rPr>
                        <a:t>₺441.000,00</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tc>
                  <a:txBody>
                    <a:bodyPr/>
                    <a:lstStyle/>
                    <a:p>
                      <a:pPr algn="ctr"/>
                      <a:r>
                        <a:rPr lang="tr-TR" sz="1200">
                          <a:effectLst/>
                        </a:rPr>
                        <a:t>₺440.812,95</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tc>
                  <a:txBody>
                    <a:bodyPr/>
                    <a:lstStyle/>
                    <a:p>
                      <a:pPr algn="ctr"/>
                      <a:r>
                        <a:rPr lang="tr-TR" sz="1200">
                          <a:effectLst/>
                        </a:rPr>
                        <a:t>₺187,05</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extLst>
                  <a:ext uri="{0D108BD9-81ED-4DB2-BD59-A6C34878D82A}">
                    <a16:rowId xmlns:a16="http://schemas.microsoft.com/office/drawing/2014/main" val="868006035"/>
                  </a:ext>
                </a:extLst>
              </a:tr>
              <a:tr h="626893">
                <a:tc>
                  <a:txBody>
                    <a:bodyPr/>
                    <a:lstStyle/>
                    <a:p>
                      <a:pPr algn="ctr"/>
                      <a:r>
                        <a:rPr lang="tr-TR" sz="1200">
                          <a:effectLst/>
                        </a:rPr>
                        <a:t>TOPLAM</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tc>
                  <a:txBody>
                    <a:bodyPr/>
                    <a:lstStyle/>
                    <a:p>
                      <a:pPr algn="ctr"/>
                      <a:r>
                        <a:rPr lang="tr-TR" sz="1200">
                          <a:effectLst/>
                        </a:rPr>
                        <a:t>₺170.000,00</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tc>
                  <a:txBody>
                    <a:bodyPr/>
                    <a:lstStyle/>
                    <a:p>
                      <a:pPr algn="ctr"/>
                      <a:r>
                        <a:rPr lang="tr-TR" sz="1200">
                          <a:effectLst/>
                        </a:rPr>
                        <a:t>₺1.011.200,00</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tc>
                  <a:txBody>
                    <a:bodyPr/>
                    <a:lstStyle/>
                    <a:p>
                      <a:pPr algn="ctr"/>
                      <a:r>
                        <a:rPr lang="tr-TR" sz="1200">
                          <a:effectLst/>
                        </a:rPr>
                        <a:t>₺0,00</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tc>
                  <a:txBody>
                    <a:bodyPr/>
                    <a:lstStyle/>
                    <a:p>
                      <a:pPr algn="ctr"/>
                      <a:r>
                        <a:rPr lang="tr-TR" sz="1200">
                          <a:effectLst/>
                        </a:rPr>
                        <a:t>₺1.181.200,00</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tc>
                  <a:txBody>
                    <a:bodyPr/>
                    <a:lstStyle/>
                    <a:p>
                      <a:pPr algn="ctr"/>
                      <a:r>
                        <a:rPr lang="tr-TR" sz="1200">
                          <a:effectLst/>
                        </a:rPr>
                        <a:t>₺1.171.159,18</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tc>
                  <a:txBody>
                    <a:bodyPr/>
                    <a:lstStyle/>
                    <a:p>
                      <a:pPr algn="ctr"/>
                      <a:r>
                        <a:rPr lang="tr-TR" sz="1200" dirty="0">
                          <a:effectLst/>
                        </a:rPr>
                        <a:t>₺10.040,82</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9380" marR="29380" marT="0" marB="0" anchor="ctr"/>
                </a:tc>
                <a:extLst>
                  <a:ext uri="{0D108BD9-81ED-4DB2-BD59-A6C34878D82A}">
                    <a16:rowId xmlns:a16="http://schemas.microsoft.com/office/drawing/2014/main" val="4136492147"/>
                  </a:ext>
                </a:extLst>
              </a:tr>
            </a:tbl>
          </a:graphicData>
        </a:graphic>
      </p:graphicFrame>
    </p:spTree>
    <p:extLst>
      <p:ext uri="{BB962C8B-B14F-4D97-AF65-F5344CB8AC3E}">
        <p14:creationId xmlns:p14="http://schemas.microsoft.com/office/powerpoint/2010/main" val="26619693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AA2C3F-A6E1-481D-831C-B2E8FFF627FE}"/>
              </a:ext>
            </a:extLst>
          </p:cNvPr>
          <p:cNvSpPr>
            <a:spLocks noGrp="1"/>
          </p:cNvSpPr>
          <p:nvPr>
            <p:ph type="title"/>
          </p:nvPr>
        </p:nvSpPr>
        <p:spPr>
          <a:xfrm>
            <a:off x="1112293" y="214114"/>
            <a:ext cx="9601200" cy="563808"/>
          </a:xfrm>
        </p:spPr>
        <p:txBody>
          <a:bodyPr>
            <a:noAutofit/>
          </a:bodyPr>
          <a:lstStyle/>
          <a:p>
            <a:r>
              <a:rPr lang="en-GB" sz="2400" b="1" cap="small" spc="25" dirty="0" err="1">
                <a:solidFill>
                  <a:schemeClr val="tx1"/>
                </a:solidFill>
                <a:effectLst/>
                <a:latin typeface="Times New Roman" panose="02020603050405020304" pitchFamily="18" charset="0"/>
                <a:ea typeface="Times New Roman" panose="02020603050405020304" pitchFamily="18" charset="0"/>
              </a:rPr>
              <a:t>Satın</a:t>
            </a:r>
            <a:r>
              <a:rPr lang="en-GB" sz="2400" b="1" cap="small" spc="25" dirty="0">
                <a:solidFill>
                  <a:schemeClr val="tx1"/>
                </a:solidFill>
                <a:effectLst/>
                <a:latin typeface="Times New Roman" panose="02020603050405020304" pitchFamily="18" charset="0"/>
                <a:ea typeface="Times New Roman" panose="02020603050405020304" pitchFamily="18" charset="0"/>
              </a:rPr>
              <a:t> Alma (</a:t>
            </a:r>
            <a:r>
              <a:rPr lang="en-GB" sz="2400" b="1" cap="small" spc="25" dirty="0" err="1">
                <a:solidFill>
                  <a:schemeClr val="tx1"/>
                </a:solidFill>
                <a:effectLst/>
                <a:latin typeface="Times New Roman" panose="02020603050405020304" pitchFamily="18" charset="0"/>
                <a:ea typeface="Times New Roman" panose="02020603050405020304" pitchFamily="18" charset="0"/>
              </a:rPr>
              <a:t>İhale</a:t>
            </a:r>
            <a:r>
              <a:rPr lang="en-GB" sz="2400" b="1" cap="small" spc="25" dirty="0">
                <a:solidFill>
                  <a:schemeClr val="tx1"/>
                </a:solidFill>
                <a:effectLst/>
                <a:latin typeface="Times New Roman" panose="02020603050405020304" pitchFamily="18" charset="0"/>
                <a:ea typeface="Times New Roman" panose="02020603050405020304" pitchFamily="18" charset="0"/>
              </a:rPr>
              <a:t> </a:t>
            </a:r>
            <a:r>
              <a:rPr lang="en-GB" sz="2400" b="1" cap="small" spc="25" dirty="0" err="1">
                <a:solidFill>
                  <a:schemeClr val="tx1"/>
                </a:solidFill>
                <a:effectLst/>
                <a:latin typeface="Times New Roman" panose="02020603050405020304" pitchFamily="18" charset="0"/>
                <a:ea typeface="Times New Roman" panose="02020603050405020304" pitchFamily="18" charset="0"/>
              </a:rPr>
              <a:t>ve</a:t>
            </a:r>
            <a:r>
              <a:rPr lang="en-GB" sz="2400" b="1" cap="small" spc="25" dirty="0">
                <a:solidFill>
                  <a:schemeClr val="tx1"/>
                </a:solidFill>
                <a:effectLst/>
                <a:latin typeface="Times New Roman" panose="02020603050405020304" pitchFamily="18" charset="0"/>
                <a:ea typeface="Times New Roman" panose="02020603050405020304" pitchFamily="18" charset="0"/>
              </a:rPr>
              <a:t> </a:t>
            </a:r>
            <a:r>
              <a:rPr lang="en-GB" sz="2400" b="1" cap="small" spc="25" dirty="0" err="1">
                <a:solidFill>
                  <a:schemeClr val="tx1"/>
                </a:solidFill>
                <a:effectLst/>
                <a:latin typeface="Times New Roman" panose="02020603050405020304" pitchFamily="18" charset="0"/>
                <a:ea typeface="Times New Roman" panose="02020603050405020304" pitchFamily="18" charset="0"/>
              </a:rPr>
              <a:t>Doğrudan</a:t>
            </a:r>
            <a:r>
              <a:rPr lang="en-GB" sz="2400" b="1" cap="small" spc="25" dirty="0">
                <a:solidFill>
                  <a:schemeClr val="tx1"/>
                </a:solidFill>
                <a:effectLst/>
                <a:latin typeface="Times New Roman" panose="02020603050405020304" pitchFamily="18" charset="0"/>
                <a:ea typeface="Times New Roman" panose="02020603050405020304" pitchFamily="18" charset="0"/>
              </a:rPr>
              <a:t> Temin)</a:t>
            </a:r>
            <a:br>
              <a:rPr lang="tr-TR" sz="2400" dirty="0">
                <a:solidFill>
                  <a:schemeClr val="tx1"/>
                </a:solidFill>
                <a:effectLst/>
                <a:latin typeface="Times New Roman" panose="02020603050405020304" pitchFamily="18" charset="0"/>
                <a:ea typeface="Times New Roman" panose="02020603050405020304" pitchFamily="18" charset="0"/>
              </a:rPr>
            </a:br>
            <a:endParaRPr lang="tr-TR" sz="2400" dirty="0">
              <a:solidFill>
                <a:schemeClr val="tx1"/>
              </a:solidFill>
            </a:endParaRPr>
          </a:p>
        </p:txBody>
      </p:sp>
      <p:sp>
        <p:nvSpPr>
          <p:cNvPr id="3" name="İçerik Yer Tutucusu 2">
            <a:extLst>
              <a:ext uri="{FF2B5EF4-FFF2-40B4-BE49-F238E27FC236}">
                <a16:creationId xmlns:a16="http://schemas.microsoft.com/office/drawing/2014/main" id="{08FB1E74-42DF-40E1-A9AE-F458542072D5}"/>
              </a:ext>
            </a:extLst>
          </p:cNvPr>
          <p:cNvSpPr>
            <a:spLocks noGrp="1"/>
          </p:cNvSpPr>
          <p:nvPr>
            <p:ph idx="1"/>
          </p:nvPr>
        </p:nvSpPr>
        <p:spPr>
          <a:xfrm>
            <a:off x="1112292" y="899914"/>
            <a:ext cx="10092519" cy="5296170"/>
          </a:xfrm>
        </p:spPr>
        <p:txBody>
          <a:bodyPr/>
          <a:lstStyle/>
          <a:p>
            <a:pPr marL="0" indent="0">
              <a:buNone/>
            </a:pPr>
            <a:r>
              <a:rPr lang="tr-TR" sz="1800" dirty="0">
                <a:effectLst/>
                <a:latin typeface="Times New Roman" panose="02020603050405020304" pitchFamily="18" charset="0"/>
                <a:ea typeface="Times New Roman" panose="02020603050405020304" pitchFamily="18" charset="0"/>
              </a:rPr>
              <a:t>2022 yılında 4734 sayılı Kamu İhale Kanunu’na göre;</a:t>
            </a:r>
          </a:p>
          <a:p>
            <a:pPr marL="0" indent="0">
              <a:buNone/>
            </a:pPr>
            <a:r>
              <a:rPr lang="tr-TR" sz="1800" dirty="0">
                <a:effectLst/>
                <a:latin typeface="Times New Roman" panose="02020603050405020304" pitchFamily="18" charset="0"/>
                <a:ea typeface="Times New Roman" panose="02020603050405020304" pitchFamily="18" charset="0"/>
              </a:rPr>
              <a:t> 	</a:t>
            </a:r>
            <a:r>
              <a:rPr lang="tr-TR" sz="6000" dirty="0">
                <a:solidFill>
                  <a:srgbClr val="00B050"/>
                </a:solidFill>
                <a:effectLst/>
                <a:latin typeface="Algerian" panose="04020705040A02060702" pitchFamily="82" charset="0"/>
                <a:ea typeface="Times New Roman" panose="02020603050405020304" pitchFamily="18" charset="0"/>
              </a:rPr>
              <a:t>7</a:t>
            </a:r>
            <a:r>
              <a:rPr lang="tr-TR" sz="1800" dirty="0">
                <a:effectLst/>
                <a:latin typeface="Times New Roman" panose="02020603050405020304" pitchFamily="18" charset="0"/>
                <a:ea typeface="Times New Roman" panose="02020603050405020304" pitchFamily="18" charset="0"/>
              </a:rPr>
              <a:t> açık ihale (4 tanesi çeşitli nedenlerden dolayı iptal edilmiştir.),</a:t>
            </a:r>
          </a:p>
          <a:p>
            <a:pPr marL="0" indent="0">
              <a:buNone/>
            </a:pPr>
            <a:br>
              <a:rPr lang="tr-TR" sz="1800" dirty="0">
                <a:effectLst/>
                <a:latin typeface="Times New Roman" panose="02020603050405020304" pitchFamily="18" charset="0"/>
                <a:ea typeface="Times New Roman" panose="02020603050405020304" pitchFamily="18" charset="0"/>
              </a:rPr>
            </a:br>
            <a:r>
              <a:rPr lang="tr-TR" sz="1800" dirty="0">
                <a:effectLst/>
                <a:latin typeface="Times New Roman" panose="02020603050405020304" pitchFamily="18" charset="0"/>
                <a:ea typeface="Times New Roman" panose="02020603050405020304" pitchFamily="18" charset="0"/>
              </a:rPr>
              <a:t> 	</a:t>
            </a:r>
            <a:r>
              <a:rPr lang="tr-TR" sz="6000" dirty="0">
                <a:solidFill>
                  <a:srgbClr val="00B050"/>
                </a:solidFill>
                <a:latin typeface="Algerian" panose="04020705040A02060702" pitchFamily="82" charset="0"/>
              </a:rPr>
              <a:t>1</a:t>
            </a:r>
            <a:r>
              <a:rPr lang="tr-TR" sz="1800" dirty="0">
                <a:effectLst/>
                <a:latin typeface="Times New Roman" panose="02020603050405020304" pitchFamily="18" charset="0"/>
                <a:ea typeface="Times New Roman" panose="02020603050405020304" pitchFamily="18" charset="0"/>
              </a:rPr>
              <a:t> adet 21-b maddesine göre yapılan ihale ve </a:t>
            </a:r>
          </a:p>
          <a:p>
            <a:pPr marL="0" indent="0">
              <a:buNone/>
            </a:pPr>
            <a:endParaRPr lang="tr-TR" sz="1800" dirty="0">
              <a:effectLst/>
              <a:latin typeface="Times New Roman" panose="02020603050405020304" pitchFamily="18" charset="0"/>
              <a:ea typeface="Times New Roman" panose="02020603050405020304" pitchFamily="18" charset="0"/>
            </a:endParaRPr>
          </a:p>
          <a:p>
            <a:pPr marL="0" indent="0">
              <a:buNone/>
            </a:pPr>
            <a:r>
              <a:rPr lang="tr-TR" sz="6000" dirty="0">
                <a:solidFill>
                  <a:srgbClr val="00B050"/>
                </a:solidFill>
                <a:latin typeface="Algerian" panose="04020705040A02060702" pitchFamily="82" charset="0"/>
              </a:rPr>
              <a:t>	55</a:t>
            </a:r>
            <a:r>
              <a:rPr lang="tr-TR" sz="1800" dirty="0">
                <a:effectLst/>
                <a:latin typeface="Times New Roman" panose="02020603050405020304" pitchFamily="18" charset="0"/>
                <a:ea typeface="Times New Roman" panose="02020603050405020304" pitchFamily="18" charset="0"/>
              </a:rPr>
              <a:t> doğrudan temin yöntemiyle imalatlar gerçekleştirilmiştir.</a:t>
            </a:r>
          </a:p>
          <a:p>
            <a:pPr marL="0" indent="0">
              <a:buNone/>
            </a:pPr>
            <a:endParaRPr lang="tr-TR" sz="1800" dirty="0">
              <a:latin typeface="Times New Roman" panose="02020603050405020304" pitchFamily="18" charset="0"/>
              <a:ea typeface="Times New Roman" panose="02020603050405020304" pitchFamily="18" charset="0"/>
            </a:endParaRPr>
          </a:p>
          <a:p>
            <a:pPr marL="0" indent="0" algn="just">
              <a:buNone/>
            </a:pPr>
            <a:r>
              <a:rPr lang="tr-TR" sz="1800" dirty="0">
                <a:effectLst/>
                <a:latin typeface="Times New Roman" panose="02020603050405020304" pitchFamily="18" charset="0"/>
                <a:ea typeface="Times New Roman" panose="02020603050405020304" pitchFamily="18" charset="0"/>
              </a:rPr>
              <a:t> </a:t>
            </a:r>
            <a:r>
              <a:rPr lang="tr-TR" sz="1800" dirty="0">
                <a:latin typeface="Times New Roman" panose="02020603050405020304" pitchFamily="18" charset="0"/>
              </a:rPr>
              <a:t>Ayrıca 20222 mali yılında uygulanmak üzere “BAİBÜ Asansör Periyodik Bakım” 2021 mali yılında yapılarak uygulaması 2022 mali yılında gerçekleştirilmiştir.</a:t>
            </a:r>
          </a:p>
          <a:p>
            <a:endParaRPr lang="tr-TR" dirty="0"/>
          </a:p>
        </p:txBody>
      </p:sp>
    </p:spTree>
    <p:extLst>
      <p:ext uri="{BB962C8B-B14F-4D97-AF65-F5344CB8AC3E}">
        <p14:creationId xmlns:p14="http://schemas.microsoft.com/office/powerpoint/2010/main" val="9191449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DC212C1-61A2-4A2E-B35F-F2FE8DCFF96D}"/>
              </a:ext>
            </a:extLst>
          </p:cNvPr>
          <p:cNvSpPr>
            <a:spLocks noGrp="1"/>
          </p:cNvSpPr>
          <p:nvPr>
            <p:ph type="title"/>
          </p:nvPr>
        </p:nvSpPr>
        <p:spPr>
          <a:xfrm>
            <a:off x="934872" y="112594"/>
            <a:ext cx="9601200" cy="474260"/>
          </a:xfrm>
        </p:spPr>
        <p:txBody>
          <a:bodyPr>
            <a:normAutofit/>
          </a:bodyPr>
          <a:lstStyle/>
          <a:p>
            <a:r>
              <a:rPr lang="tr-TR" sz="2400" b="1" dirty="0">
                <a:effectLst/>
                <a:latin typeface="Times New Roman" panose="02020603050405020304" pitchFamily="18" charset="0"/>
                <a:ea typeface="Times New Roman" panose="02020603050405020304" pitchFamily="18" charset="0"/>
              </a:rPr>
              <a:t>2022 YILI İHALE LİSTESİ</a:t>
            </a:r>
            <a:endParaRPr lang="tr-TR" sz="2400" dirty="0"/>
          </a:p>
        </p:txBody>
      </p:sp>
      <p:graphicFrame>
        <p:nvGraphicFramePr>
          <p:cNvPr id="6" name="İçerik Yer Tutucusu 5">
            <a:extLst>
              <a:ext uri="{FF2B5EF4-FFF2-40B4-BE49-F238E27FC236}">
                <a16:creationId xmlns:a16="http://schemas.microsoft.com/office/drawing/2014/main" id="{28944589-46C7-4981-91FB-D89B2981DFAB}"/>
              </a:ext>
            </a:extLst>
          </p:cNvPr>
          <p:cNvGraphicFramePr>
            <a:graphicFrameLocks noGrp="1"/>
          </p:cNvGraphicFramePr>
          <p:nvPr>
            <p:ph idx="1"/>
            <p:extLst>
              <p:ext uri="{D42A27DB-BD31-4B8C-83A1-F6EECF244321}">
                <p14:modId xmlns:p14="http://schemas.microsoft.com/office/powerpoint/2010/main" val="3245586413"/>
              </p:ext>
            </p:extLst>
          </p:nvPr>
        </p:nvGraphicFramePr>
        <p:xfrm>
          <a:off x="934873" y="586854"/>
          <a:ext cx="10843147" cy="5866533"/>
        </p:xfrm>
        <a:graphic>
          <a:graphicData uri="http://schemas.openxmlformats.org/drawingml/2006/table">
            <a:tbl>
              <a:tblPr firstRow="1" firstCol="1" bandRow="1"/>
              <a:tblGrid>
                <a:gridCol w="466032">
                  <a:extLst>
                    <a:ext uri="{9D8B030D-6E8A-4147-A177-3AD203B41FA5}">
                      <a16:colId xmlns:a16="http://schemas.microsoft.com/office/drawing/2014/main" val="2627109885"/>
                    </a:ext>
                  </a:extLst>
                </a:gridCol>
                <a:gridCol w="977309">
                  <a:extLst>
                    <a:ext uri="{9D8B030D-6E8A-4147-A177-3AD203B41FA5}">
                      <a16:colId xmlns:a16="http://schemas.microsoft.com/office/drawing/2014/main" val="194587338"/>
                    </a:ext>
                  </a:extLst>
                </a:gridCol>
                <a:gridCol w="1240488">
                  <a:extLst>
                    <a:ext uri="{9D8B030D-6E8A-4147-A177-3AD203B41FA5}">
                      <a16:colId xmlns:a16="http://schemas.microsoft.com/office/drawing/2014/main" val="168690785"/>
                    </a:ext>
                  </a:extLst>
                </a:gridCol>
                <a:gridCol w="742030">
                  <a:extLst>
                    <a:ext uri="{9D8B030D-6E8A-4147-A177-3AD203B41FA5}">
                      <a16:colId xmlns:a16="http://schemas.microsoft.com/office/drawing/2014/main" val="2099447500"/>
                    </a:ext>
                  </a:extLst>
                </a:gridCol>
                <a:gridCol w="823472">
                  <a:extLst>
                    <a:ext uri="{9D8B030D-6E8A-4147-A177-3AD203B41FA5}">
                      <a16:colId xmlns:a16="http://schemas.microsoft.com/office/drawing/2014/main" val="3021840854"/>
                    </a:ext>
                  </a:extLst>
                </a:gridCol>
                <a:gridCol w="2148419">
                  <a:extLst>
                    <a:ext uri="{9D8B030D-6E8A-4147-A177-3AD203B41FA5}">
                      <a16:colId xmlns:a16="http://schemas.microsoft.com/office/drawing/2014/main" val="2201093125"/>
                    </a:ext>
                  </a:extLst>
                </a:gridCol>
                <a:gridCol w="582916">
                  <a:extLst>
                    <a:ext uri="{9D8B030D-6E8A-4147-A177-3AD203B41FA5}">
                      <a16:colId xmlns:a16="http://schemas.microsoft.com/office/drawing/2014/main" val="1885093664"/>
                    </a:ext>
                  </a:extLst>
                </a:gridCol>
                <a:gridCol w="718653">
                  <a:extLst>
                    <a:ext uri="{9D8B030D-6E8A-4147-A177-3AD203B41FA5}">
                      <a16:colId xmlns:a16="http://schemas.microsoft.com/office/drawing/2014/main" val="701958099"/>
                    </a:ext>
                  </a:extLst>
                </a:gridCol>
                <a:gridCol w="1043669">
                  <a:extLst>
                    <a:ext uri="{9D8B030D-6E8A-4147-A177-3AD203B41FA5}">
                      <a16:colId xmlns:a16="http://schemas.microsoft.com/office/drawing/2014/main" val="3065784348"/>
                    </a:ext>
                  </a:extLst>
                </a:gridCol>
                <a:gridCol w="1067047">
                  <a:extLst>
                    <a:ext uri="{9D8B030D-6E8A-4147-A177-3AD203B41FA5}">
                      <a16:colId xmlns:a16="http://schemas.microsoft.com/office/drawing/2014/main" val="1024360840"/>
                    </a:ext>
                  </a:extLst>
                </a:gridCol>
                <a:gridCol w="1033112">
                  <a:extLst>
                    <a:ext uri="{9D8B030D-6E8A-4147-A177-3AD203B41FA5}">
                      <a16:colId xmlns:a16="http://schemas.microsoft.com/office/drawing/2014/main" val="1591705652"/>
                    </a:ext>
                  </a:extLst>
                </a:gridCol>
              </a:tblGrid>
              <a:tr h="876124">
                <a:tc>
                  <a:txBody>
                    <a:bodyPr/>
                    <a:lstStyle/>
                    <a:p>
                      <a:pPr algn="ctr"/>
                      <a:r>
                        <a:rPr lang="tr-TR"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SIRA NO</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ctr"/>
                      <a:r>
                        <a:rPr lang="tr-TR"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İHALE KAYIT NUMARASI</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ctr"/>
                      <a:r>
                        <a:rPr lang="tr-TR"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PROJE NUMARASI</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ctr"/>
                      <a:r>
                        <a:rPr lang="tr-TR"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İHALE TERTİBİ</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ctr"/>
                      <a:r>
                        <a:rPr lang="tr-TR"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İHALE TÜRÜ</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ctr"/>
                      <a:r>
                        <a:rPr lang="tr-TR"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İHALENİN ADI</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ctr"/>
                      <a:r>
                        <a:rPr lang="tr-TR"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SÖZLEŞME TARİHİ</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ctr"/>
                      <a:r>
                        <a:rPr lang="tr-TR"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İŞ ARTIŞ ORANI</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ctr"/>
                      <a:r>
                        <a:rPr lang="tr-TR"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İŞİN BİTİM TARİHİ</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ctr"/>
                      <a:r>
                        <a:rPr lang="tr-TR"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SÖZLEŞME BEDELİ </a:t>
                      </a:r>
                      <a:br>
                        <a:rPr lang="tr-TR"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tr-TR"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(KDV HARİÇ)</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ctr"/>
                      <a:r>
                        <a:rPr lang="tr-TR" sz="1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HARCAMA MİKTARI (TL)</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val="1391419740"/>
                  </a:ext>
                </a:extLst>
              </a:tr>
              <a:tr h="448048">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2022/749055</a:t>
                      </a: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2022H03-186260</a:t>
                      </a: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YAPIM</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Açık İhale</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BAİBÜ Büyük Onarım 2022 </a:t>
                      </a:r>
                      <a:br>
                        <a:rPr lang="tr-TR" sz="1200">
                          <a:effectLst/>
                          <a:latin typeface="Times New Roman" panose="02020603050405020304" pitchFamily="18" charset="0"/>
                          <a:ea typeface="Times New Roman" panose="02020603050405020304" pitchFamily="18" charset="0"/>
                          <a:cs typeface="Times New Roman" panose="02020603050405020304" pitchFamily="18" charset="0"/>
                        </a:rPr>
                      </a:b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(Çatı Bakım Onarım)</a:t>
                      </a: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Geçerli teklifin olmaması nedeniyle iptal edilmiştir.</a:t>
                      </a: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29976668"/>
                  </a:ext>
                </a:extLst>
              </a:tr>
              <a:tr h="543934">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2022/857368</a:t>
                      </a: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2022H03-186260</a:t>
                      </a: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YAPIM</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Açık İhale</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BAİBÜ Çatı Bakım-Onarım 2022</a:t>
                      </a: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29.09.2022</a:t>
                      </a: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15.12.2022</a:t>
                      </a:r>
                      <a:br>
                        <a:rPr lang="tr-TR" sz="1200">
                          <a:effectLst/>
                          <a:latin typeface="Times New Roman" panose="02020603050405020304" pitchFamily="18" charset="0"/>
                          <a:ea typeface="Times New Roman" panose="02020603050405020304" pitchFamily="18" charset="0"/>
                          <a:cs typeface="Times New Roman" panose="02020603050405020304" pitchFamily="18" charset="0"/>
                        </a:rPr>
                      </a:b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(Fesih Tarihi)</a:t>
                      </a: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689.537,20 ₺</a:t>
                      </a: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755.384,88 ₺</a:t>
                      </a: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5876213"/>
                  </a:ext>
                </a:extLst>
              </a:tr>
              <a:tr h="438062">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2022/851928</a:t>
                      </a: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2022H03-186260</a:t>
                      </a: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YAPIM</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Açık İhale</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BAİBÜ Isıtma Sistemleri Bakım-Onarım</a:t>
                      </a: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İhale dökümanının uygun olmaması nedeniyle iptal edilmiştir.</a:t>
                      </a: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84754372"/>
                  </a:ext>
                </a:extLst>
              </a:tr>
              <a:tr h="657093">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2022/940819</a:t>
                      </a: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YAPIM</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Açık İhale</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BAİBÜ Sosyal Tesis Bakım-Onarım 2022</a:t>
                      </a: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Bütün tekliflerin alıma ayrılan ödeneğin/ yaklaşık maliyetin çok üzerinde olması nedeniyle ve geçici teminat miktarı eksikliği nedeniyle iptal edilmiştir.</a:t>
                      </a: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392125938"/>
                  </a:ext>
                </a:extLst>
              </a:tr>
              <a:tr h="576186">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2022/944083</a:t>
                      </a: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2022H03-186260</a:t>
                      </a: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YAPIM</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Açık İhale</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BAİBÜ Isıtma Sistemleri Revizyon</a:t>
                      </a: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27.10.2022</a:t>
                      </a: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4,71%</a:t>
                      </a: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30.11.2022</a:t>
                      </a: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823.391,00 ₺</a:t>
                      </a: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1.017.407,26 ₺</a:t>
                      </a: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9062118"/>
                  </a:ext>
                </a:extLst>
              </a:tr>
              <a:tr h="490760">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2022/1007420</a:t>
                      </a: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YAPIM</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Açık İhale</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Sosyal Tesis Bakım Onarım 2022</a:t>
                      </a: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İşin 2022 Mali yılı içerisinde tamamlanması mümkün olmaması nedeniyle iptal edilmiştir.</a:t>
                      </a: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259574263"/>
                  </a:ext>
                </a:extLst>
              </a:tr>
              <a:tr h="522140">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2022/1162886</a:t>
                      </a: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2022H03-186260</a:t>
                      </a:r>
                      <a:br>
                        <a:rPr lang="tr-TR" sz="1200">
                          <a:effectLst/>
                          <a:latin typeface="Times New Roman" panose="02020603050405020304" pitchFamily="18" charset="0"/>
                          <a:ea typeface="Times New Roman" panose="02020603050405020304" pitchFamily="18" charset="0"/>
                          <a:cs typeface="Times New Roman" panose="02020603050405020304" pitchFamily="18" charset="0"/>
                        </a:rPr>
                      </a:b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2022I00-178369</a:t>
                      </a: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YAPIM</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Açık İhale</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10" marR="38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Diş Hekimliği Fakültesi Onarım</a:t>
                      </a: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5.12.2022</a:t>
                      </a: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19.12.2022</a:t>
                      </a: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295.772,22 ₺</a:t>
                      </a: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291.104,62 ₺</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3311800"/>
                  </a:ext>
                </a:extLst>
              </a:tr>
              <a:tr h="876124">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2022/1407553</a:t>
                      </a: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2021I00-178369,</a:t>
                      </a:r>
                      <a:br>
                        <a:rPr lang="tr-TR" sz="1200">
                          <a:effectLst/>
                          <a:latin typeface="Times New Roman" panose="02020603050405020304" pitchFamily="18" charset="0"/>
                          <a:ea typeface="Times New Roman" panose="02020603050405020304" pitchFamily="18" charset="0"/>
                          <a:cs typeface="Times New Roman" panose="02020603050405020304" pitchFamily="18" charset="0"/>
                        </a:rPr>
                      </a:b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2022H03-186260</a:t>
                      </a:r>
                      <a:br>
                        <a:rPr lang="tr-TR" sz="1200">
                          <a:effectLst/>
                          <a:latin typeface="Times New Roman" panose="02020603050405020304" pitchFamily="18" charset="0"/>
                          <a:ea typeface="Times New Roman" panose="02020603050405020304" pitchFamily="18" charset="0"/>
                          <a:cs typeface="Times New Roman" panose="02020603050405020304" pitchFamily="18" charset="0"/>
                        </a:rPr>
                      </a:b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2020H03-150659</a:t>
                      </a: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YAPIM</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21-b </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10" marR="38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BAİBÜ Isı Merkezi, Su Kuyuları, Diş Hekimliği Fak. Pompa, Boru ve Isıtma Sistemi Bakım Onarımı</a:t>
                      </a: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22.12.2022</a:t>
                      </a: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2,65%</a:t>
                      </a: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27.12.2022</a:t>
                      </a: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648.760,00 ₺</a:t>
                      </a: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785.853,10 ₺</a:t>
                      </a: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9562660"/>
                  </a:ext>
                </a:extLst>
              </a:tr>
              <a:tr h="438062">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10" marR="38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2021/692225</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2022H03-186260</a:t>
                      </a: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ONARIM</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Açık İhale</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tr-TR"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BAİBÜ Asansör Periyodik Bakım 2022</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23.12.2022</a:t>
                      </a: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10" marR="3821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effectLst/>
                          <a:latin typeface="Times New Roman" panose="02020603050405020304" pitchFamily="18" charset="0"/>
                          <a:ea typeface="Times New Roman" panose="02020603050405020304" pitchFamily="18" charset="0"/>
                          <a:cs typeface="Times New Roman" panose="02020603050405020304" pitchFamily="18" charset="0"/>
                        </a:rPr>
                        <a:t>27.12.2022</a:t>
                      </a: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188.400,00 ₺</a:t>
                      </a:r>
                      <a:endParaRPr lang="tr-T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tr-TR"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250.138,02 ₺</a:t>
                      </a:r>
                      <a:endParaRPr lang="tr-T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210" marR="3821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2375185"/>
                  </a:ext>
                </a:extLst>
              </a:tr>
            </a:tbl>
          </a:graphicData>
        </a:graphic>
      </p:graphicFrame>
    </p:spTree>
    <p:extLst>
      <p:ext uri="{BB962C8B-B14F-4D97-AF65-F5344CB8AC3E}">
        <p14:creationId xmlns:p14="http://schemas.microsoft.com/office/powerpoint/2010/main" val="17629067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ikdörtgen 10"/>
          <p:cNvSpPr/>
          <p:nvPr/>
        </p:nvSpPr>
        <p:spPr>
          <a:xfrm>
            <a:off x="8265994" y="2681352"/>
            <a:ext cx="3576135" cy="2677656"/>
          </a:xfrm>
          <a:prstGeom prst="rect">
            <a:avLst/>
          </a:prstGeom>
          <a:noFill/>
        </p:spPr>
        <p:txBody>
          <a:bodyPr wrap="square">
            <a:spAutoFit/>
          </a:bodyPr>
          <a:lstStyle/>
          <a:p>
            <a:pPr algn="just"/>
            <a:r>
              <a:rPr lang="tr-TR" sz="1400" b="1" dirty="0">
                <a:solidFill>
                  <a:srgbClr val="0070C0"/>
                </a:solidFill>
                <a:latin typeface="Times New Roman" panose="02020603050405020304" pitchFamily="18" charset="0"/>
                <a:cs typeface="Times New Roman" panose="02020603050405020304" pitchFamily="18" charset="0"/>
              </a:rPr>
              <a:t>ÇIKTI: </a:t>
            </a:r>
          </a:p>
          <a:p>
            <a:pPr algn="just"/>
            <a:r>
              <a:rPr lang="tr-TR" sz="1400" dirty="0">
                <a:latin typeface="Times New Roman" panose="02020603050405020304" pitchFamily="18" charset="0"/>
                <a:cs typeface="Times New Roman" panose="02020603050405020304" pitchFamily="18" charset="0"/>
              </a:rPr>
              <a:t>a) Yatırım kalemine dahil edilen tüm yapılaşmalar </a:t>
            </a:r>
          </a:p>
          <a:p>
            <a:pPr algn="just"/>
            <a:r>
              <a:rPr lang="tr-TR" sz="1400" dirty="0">
                <a:latin typeface="Times New Roman" panose="02020603050405020304" pitchFamily="18" charset="0"/>
                <a:cs typeface="Times New Roman" panose="02020603050405020304" pitchFamily="18" charset="0"/>
              </a:rPr>
              <a:t>b) Planlı ve uzun ömürlü çevreci vb. için sürekli gelişim ve güncellenen planlama ve etüt hizmetleri</a:t>
            </a:r>
          </a:p>
          <a:p>
            <a:pPr algn="just"/>
            <a:r>
              <a:rPr lang="tr-TR" sz="1400" dirty="0">
                <a:latin typeface="Times New Roman" panose="02020603050405020304" pitchFamily="18" charset="0"/>
                <a:cs typeface="Times New Roman" panose="02020603050405020304" pitchFamily="18" charset="0"/>
              </a:rPr>
              <a:t>c) Yatırım kalemine dahil edilen tüm yapılanma, mevcut yapıların ilk günkü gibi hizmeti,</a:t>
            </a:r>
          </a:p>
          <a:p>
            <a:pPr algn="just"/>
            <a:r>
              <a:rPr lang="tr-TR" sz="1400" dirty="0">
                <a:latin typeface="Times New Roman" panose="02020603050405020304" pitchFamily="18" charset="0"/>
                <a:cs typeface="Times New Roman" panose="02020603050405020304" pitchFamily="18" charset="0"/>
              </a:rPr>
              <a:t>d) Yaşanabilir ve sürdürülebilir kampüs</a:t>
            </a:r>
          </a:p>
          <a:p>
            <a:pPr algn="just"/>
            <a:r>
              <a:rPr lang="tr-TR" sz="1400" dirty="0">
                <a:latin typeface="Times New Roman" panose="02020603050405020304" pitchFamily="18" charset="0"/>
                <a:cs typeface="Times New Roman" panose="02020603050405020304" pitchFamily="18" charset="0"/>
              </a:rPr>
              <a:t>e) Dış Kaynaklı projeler ile sürdürülebilirlik temelli faaliyetler, </a:t>
            </a:r>
          </a:p>
        </p:txBody>
      </p:sp>
      <p:sp>
        <p:nvSpPr>
          <p:cNvPr id="19" name="9 Sağ Ok"/>
          <p:cNvSpPr/>
          <p:nvPr/>
        </p:nvSpPr>
        <p:spPr>
          <a:xfrm>
            <a:off x="5423018" y="4902379"/>
            <a:ext cx="1704809" cy="962513"/>
          </a:xfrm>
          <a:prstGeom prst="rightArrow">
            <a:avLst/>
          </a:prstGeom>
          <a:solidFill>
            <a:srgbClr val="FFC000"/>
          </a:solid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pic>
        <p:nvPicPr>
          <p:cNvPr id="88068" name="Picture 4" descr="İlgili resim"/>
          <p:cNvPicPr>
            <a:picLocks noChangeAspect="1" noChangeArrowheads="1"/>
          </p:cNvPicPr>
          <p:nvPr/>
        </p:nvPicPr>
        <p:blipFill>
          <a:blip r:embed="rId3" cstate="print"/>
          <a:srcRect t="15159" b="19189"/>
          <a:stretch>
            <a:fillRect/>
          </a:stretch>
        </p:blipFill>
        <p:spPr bwMode="auto">
          <a:xfrm>
            <a:off x="5094460" y="3245388"/>
            <a:ext cx="2756505" cy="1070721"/>
          </a:xfrm>
          <a:prstGeom prst="rect">
            <a:avLst/>
          </a:prstGeom>
          <a:noFill/>
        </p:spPr>
      </p:pic>
      <p:sp>
        <p:nvSpPr>
          <p:cNvPr id="8" name="7 Sağ Ok"/>
          <p:cNvSpPr/>
          <p:nvPr/>
        </p:nvSpPr>
        <p:spPr>
          <a:xfrm>
            <a:off x="7848747" y="5306416"/>
            <a:ext cx="1600818" cy="1070721"/>
          </a:xfrm>
          <a:prstGeom prst="rightArrow">
            <a:avLst/>
          </a:prstGeom>
          <a:blipFill rotWithShape="0">
            <a:blip r:embed="rId4" cstate="print"/>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8 Sağ Ok"/>
          <p:cNvSpPr/>
          <p:nvPr/>
        </p:nvSpPr>
        <p:spPr>
          <a:xfrm>
            <a:off x="3541260" y="5233879"/>
            <a:ext cx="1452863" cy="1034761"/>
          </a:xfrm>
          <a:prstGeom prst="rightArrow">
            <a:avLst/>
          </a:prstGeom>
          <a:blipFill rotWithShape="0">
            <a:blip r:embed="rId4" cstate="print"/>
            <a:stretch>
              <a:fillRect/>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graphicFrame>
        <p:nvGraphicFramePr>
          <p:cNvPr id="7" name="6 İçerik Yer Tutucusu"/>
          <p:cNvGraphicFramePr>
            <a:graphicFrameLocks noGrp="1"/>
          </p:cNvGraphicFramePr>
          <p:nvPr>
            <p:ph idx="1"/>
            <p:extLst>
              <p:ext uri="{D42A27DB-BD31-4B8C-83A1-F6EECF244321}">
                <p14:modId xmlns:p14="http://schemas.microsoft.com/office/powerpoint/2010/main" val="57897734"/>
              </p:ext>
            </p:extLst>
          </p:nvPr>
        </p:nvGraphicFramePr>
        <p:xfrm>
          <a:off x="3592362" y="5728146"/>
          <a:ext cx="5702159" cy="14504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0" name="19 Metin kutusu"/>
          <p:cNvSpPr txBox="1"/>
          <p:nvPr/>
        </p:nvSpPr>
        <p:spPr>
          <a:xfrm>
            <a:off x="765750" y="92351"/>
            <a:ext cx="9537576" cy="446276"/>
          </a:xfrm>
          <a:prstGeom prst="rect">
            <a:avLst/>
          </a:prstGeom>
          <a:noFill/>
        </p:spPr>
        <p:txBody>
          <a:bodyPr wrap="square" rtlCol="0">
            <a:spAutoFit/>
          </a:bodyPr>
          <a:lstStyle/>
          <a:p>
            <a:pPr lvl="0" algn="ctr">
              <a:defRPr/>
            </a:pPr>
            <a:r>
              <a:rPr lang="tr-TR" sz="2300" b="1" dirty="0">
                <a:latin typeface="Times New Roman" panose="02020603050405020304" pitchFamily="18" charset="0"/>
                <a:cs typeface="Times New Roman" panose="02020603050405020304" pitchFamily="18" charset="0"/>
              </a:rPr>
              <a:t>BAİBÜ Yapı İşleri ve Teknik Daire Başkanlığı En Önemli </a:t>
            </a:r>
            <a:r>
              <a:rPr lang="tr-TR" sz="2300" b="1" dirty="0" err="1">
                <a:latin typeface="Times New Roman" panose="02020603050405020304" pitchFamily="18" charset="0"/>
                <a:cs typeface="Times New Roman" panose="02020603050405020304" pitchFamily="18" charset="0"/>
              </a:rPr>
              <a:t>Proses’ler</a:t>
            </a:r>
            <a:r>
              <a:rPr lang="tr-TR" sz="2300" b="1" dirty="0">
                <a:latin typeface="Times New Roman" panose="02020603050405020304" pitchFamily="18" charset="0"/>
                <a:cs typeface="Times New Roman" panose="02020603050405020304" pitchFamily="18" charset="0"/>
              </a:rPr>
              <a:t> nedir?</a:t>
            </a:r>
            <a:endParaRPr kumimoji="0" lang="tr-TR" sz="23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4" name="Dikdörtgen 3"/>
          <p:cNvSpPr/>
          <p:nvPr/>
        </p:nvSpPr>
        <p:spPr>
          <a:xfrm>
            <a:off x="2253002" y="530669"/>
            <a:ext cx="7538748" cy="1815882"/>
          </a:xfrm>
          <a:prstGeom prst="rect">
            <a:avLst/>
          </a:prstGeom>
        </p:spPr>
        <p:txBody>
          <a:bodyPr wrap="square">
            <a:spAutoFit/>
          </a:bodyPr>
          <a:lstStyle/>
          <a:p>
            <a:pPr lvl="0" algn="just">
              <a:defRPr/>
            </a:pPr>
            <a:r>
              <a:rPr lang="tr-TR" sz="1400" b="1" dirty="0">
                <a:solidFill>
                  <a:schemeClr val="accent3"/>
                </a:solidFill>
                <a:latin typeface="Times New Roman" panose="02020603050405020304" pitchFamily="18" charset="0"/>
                <a:cs typeface="Times New Roman" panose="02020603050405020304" pitchFamily="18" charset="0"/>
              </a:rPr>
              <a:t>SÜREÇ : </a:t>
            </a:r>
          </a:p>
          <a:p>
            <a:pPr lvl="0" algn="just">
              <a:defRPr/>
            </a:pPr>
            <a:r>
              <a:rPr lang="tr-TR" sz="1400" dirty="0">
                <a:solidFill>
                  <a:prstClr val="black"/>
                </a:solidFill>
                <a:latin typeface="Times New Roman" panose="02020603050405020304" pitchFamily="18" charset="0"/>
                <a:cs typeface="Times New Roman" panose="02020603050405020304" pitchFamily="18" charset="0"/>
              </a:rPr>
              <a:t>a) Yapım (yatırım kalemine dahil edilen yapım süreçleri,(Kontrollük Faaliyetleri)</a:t>
            </a:r>
          </a:p>
          <a:p>
            <a:pPr lvl="0" algn="just">
              <a:defRPr/>
            </a:pPr>
            <a:r>
              <a:rPr lang="tr-TR" sz="1400" dirty="0">
                <a:solidFill>
                  <a:prstClr val="black"/>
                </a:solidFill>
                <a:latin typeface="Times New Roman" panose="02020603050405020304" pitchFamily="18" charset="0"/>
                <a:cs typeface="Times New Roman" panose="02020603050405020304" pitchFamily="18" charset="0"/>
              </a:rPr>
              <a:t>b) Bina, Makine ve Tesisat  Bakım-Onarımları/Alt Yapı Hizmetleri (Mevcut yapı ve ekipmanların ilk günkü gibi hizmet vermesini sağlamak)</a:t>
            </a:r>
          </a:p>
          <a:p>
            <a:pPr lvl="0" algn="just">
              <a:defRPr/>
            </a:pPr>
            <a:r>
              <a:rPr lang="tr-TR" sz="1400" dirty="0">
                <a:solidFill>
                  <a:prstClr val="black"/>
                </a:solidFill>
                <a:latin typeface="Times New Roman" panose="02020603050405020304" pitchFamily="18" charset="0"/>
                <a:cs typeface="Times New Roman" panose="02020603050405020304" pitchFamily="18" charset="0"/>
              </a:rPr>
              <a:t>c) Etüt ve Proje Faaliyetleri (planlı ve uzun ömürlü çevreci için sürekli gelişim ve güncellenen planlama ve etüt hizmetleri, tüm taşınmazların takibi ve kamulaştırmalar) </a:t>
            </a:r>
          </a:p>
          <a:p>
            <a:pPr lvl="0" algn="just">
              <a:defRPr/>
            </a:pPr>
            <a:r>
              <a:rPr lang="tr-TR" sz="1400" dirty="0">
                <a:solidFill>
                  <a:prstClr val="black"/>
                </a:solidFill>
                <a:latin typeface="Times New Roman" panose="02020603050405020304" pitchFamily="18" charset="0"/>
                <a:cs typeface="Times New Roman" panose="02020603050405020304" pitchFamily="18" charset="0"/>
              </a:rPr>
              <a:t>d) Peyzaj (Yerleşkelerin bahçe ve bitki vb. bakım ve işletme süreçleri) </a:t>
            </a:r>
          </a:p>
          <a:p>
            <a:pPr lvl="0" algn="just">
              <a:defRPr/>
            </a:pPr>
            <a:r>
              <a:rPr lang="tr-TR" sz="1400" dirty="0">
                <a:solidFill>
                  <a:prstClr val="black"/>
                </a:solidFill>
                <a:latin typeface="Times New Roman" panose="02020603050405020304" pitchFamily="18" charset="0"/>
                <a:cs typeface="Times New Roman" panose="02020603050405020304" pitchFamily="18" charset="0"/>
              </a:rPr>
              <a:t>e) Dış Kaynaklı Projeler (Yeni gelişen mevzuata uyum amacıyla sürdürülen projeler) </a:t>
            </a:r>
          </a:p>
        </p:txBody>
      </p:sp>
      <p:sp>
        <p:nvSpPr>
          <p:cNvPr id="6" name="Dikdörtgen 5"/>
          <p:cNvSpPr/>
          <p:nvPr/>
        </p:nvSpPr>
        <p:spPr>
          <a:xfrm>
            <a:off x="1026281" y="2220987"/>
            <a:ext cx="3687380" cy="3108543"/>
          </a:xfrm>
          <a:prstGeom prst="rect">
            <a:avLst/>
          </a:prstGeom>
          <a:noFill/>
        </p:spPr>
        <p:txBody>
          <a:bodyPr wrap="square">
            <a:spAutoFit/>
          </a:bodyPr>
          <a:lstStyle/>
          <a:p>
            <a:pPr lvl="0" algn="just">
              <a:defRPr/>
            </a:pPr>
            <a:r>
              <a:rPr lang="tr-TR" sz="1400" b="1" dirty="0">
                <a:solidFill>
                  <a:srgbClr val="00B0F0"/>
                </a:solidFill>
                <a:latin typeface="Times New Roman" panose="02020603050405020304" pitchFamily="18" charset="0"/>
                <a:cs typeface="Times New Roman" panose="02020603050405020304" pitchFamily="18" charset="0"/>
              </a:rPr>
              <a:t>GİRDİ:</a:t>
            </a:r>
          </a:p>
          <a:p>
            <a:pPr lvl="0" algn="just">
              <a:defRPr/>
            </a:pPr>
            <a:r>
              <a:rPr lang="tr-TR" sz="1400" b="1" dirty="0">
                <a:solidFill>
                  <a:prstClr val="black"/>
                </a:solidFill>
                <a:latin typeface="Times New Roman" panose="02020603050405020304" pitchFamily="18" charset="0"/>
                <a:cs typeface="Times New Roman" panose="02020603050405020304" pitchFamily="18" charset="0"/>
              </a:rPr>
              <a:t>1. Talepler </a:t>
            </a:r>
          </a:p>
          <a:p>
            <a:pPr lvl="0" algn="just">
              <a:defRPr/>
            </a:pPr>
            <a:r>
              <a:rPr lang="tr-TR" sz="1400" dirty="0">
                <a:solidFill>
                  <a:prstClr val="black"/>
                </a:solidFill>
                <a:latin typeface="Times New Roman" panose="02020603050405020304" pitchFamily="18" charset="0"/>
                <a:cs typeface="Times New Roman" panose="02020603050405020304" pitchFamily="18" charset="0"/>
              </a:rPr>
              <a:t>a) Rektör </a:t>
            </a:r>
          </a:p>
          <a:p>
            <a:pPr lvl="0" algn="just">
              <a:defRPr/>
            </a:pPr>
            <a:r>
              <a:rPr lang="tr-TR" sz="1400" dirty="0">
                <a:solidFill>
                  <a:prstClr val="black"/>
                </a:solidFill>
                <a:latin typeface="Times New Roman" panose="02020603050405020304" pitchFamily="18" charset="0"/>
                <a:cs typeface="Times New Roman" panose="02020603050405020304" pitchFamily="18" charset="0"/>
              </a:rPr>
              <a:t>b) Enstitüler / Fakülteler / Meslek Yüksekokulları/Yüksekokullar</a:t>
            </a:r>
          </a:p>
          <a:p>
            <a:pPr lvl="0" algn="just">
              <a:defRPr/>
            </a:pPr>
            <a:r>
              <a:rPr lang="tr-TR" sz="1400" dirty="0">
                <a:solidFill>
                  <a:prstClr val="black"/>
                </a:solidFill>
                <a:latin typeface="Times New Roman" panose="02020603050405020304" pitchFamily="18" charset="0"/>
                <a:cs typeface="Times New Roman" panose="02020603050405020304" pitchFamily="18" charset="0"/>
              </a:rPr>
              <a:t>c) Daire Başkanlıkları </a:t>
            </a:r>
          </a:p>
          <a:p>
            <a:pPr lvl="0" algn="just">
              <a:defRPr/>
            </a:pPr>
            <a:r>
              <a:rPr lang="tr-TR" sz="1400" dirty="0">
                <a:solidFill>
                  <a:prstClr val="black"/>
                </a:solidFill>
                <a:latin typeface="Times New Roman" panose="02020603050405020304" pitchFamily="18" charset="0"/>
                <a:cs typeface="Times New Roman" panose="02020603050405020304" pitchFamily="18" charset="0"/>
              </a:rPr>
              <a:t>d) Yükleniciler </a:t>
            </a:r>
          </a:p>
          <a:p>
            <a:pPr lvl="0" algn="just">
              <a:defRPr/>
            </a:pPr>
            <a:r>
              <a:rPr lang="tr-TR" sz="1400" b="1" dirty="0">
                <a:solidFill>
                  <a:prstClr val="black"/>
                </a:solidFill>
                <a:latin typeface="Times New Roman" panose="02020603050405020304" pitchFamily="18" charset="0"/>
                <a:cs typeface="Times New Roman" panose="02020603050405020304" pitchFamily="18" charset="0"/>
              </a:rPr>
              <a:t>2. Yatırım Bütçesi </a:t>
            </a:r>
          </a:p>
          <a:p>
            <a:pPr lvl="0" algn="just">
              <a:defRPr/>
            </a:pPr>
            <a:r>
              <a:rPr lang="tr-TR" sz="1400" dirty="0">
                <a:solidFill>
                  <a:prstClr val="black"/>
                </a:solidFill>
                <a:latin typeface="Times New Roman" panose="02020603050405020304" pitchFamily="18" charset="0"/>
                <a:cs typeface="Times New Roman" panose="02020603050405020304" pitchFamily="18" charset="0"/>
              </a:rPr>
              <a:t>a) Merkezi Yönetim Bütçesi </a:t>
            </a:r>
          </a:p>
          <a:p>
            <a:pPr lvl="0" algn="just">
              <a:defRPr/>
            </a:pPr>
            <a:r>
              <a:rPr lang="tr-TR" sz="1400" dirty="0">
                <a:solidFill>
                  <a:prstClr val="black"/>
                </a:solidFill>
                <a:latin typeface="Times New Roman" panose="02020603050405020304" pitchFamily="18" charset="0"/>
                <a:cs typeface="Times New Roman" panose="02020603050405020304" pitchFamily="18" charset="0"/>
              </a:rPr>
              <a:t>b)) Şartlı Bağış ve Yardımlar (Vakıf destekli yatırımlar: İzzet Baysal Vakfı vb.) </a:t>
            </a:r>
          </a:p>
          <a:p>
            <a:pPr lvl="0" algn="just">
              <a:defRPr/>
            </a:pPr>
            <a:r>
              <a:rPr lang="tr-TR" sz="1400" b="1" dirty="0">
                <a:solidFill>
                  <a:prstClr val="black"/>
                </a:solidFill>
                <a:latin typeface="Times New Roman" panose="02020603050405020304" pitchFamily="18" charset="0"/>
                <a:cs typeface="Times New Roman" panose="02020603050405020304" pitchFamily="18" charset="0"/>
              </a:rPr>
              <a:t>3. Entelektüel Sermaye </a:t>
            </a:r>
          </a:p>
          <a:p>
            <a:pPr lvl="0" algn="just">
              <a:defRPr/>
            </a:pPr>
            <a:r>
              <a:rPr lang="tr-TR" sz="1400" dirty="0">
                <a:solidFill>
                  <a:prstClr val="black"/>
                </a:solidFill>
                <a:latin typeface="Times New Roman" panose="02020603050405020304" pitchFamily="18" charset="0"/>
                <a:cs typeface="Times New Roman" panose="02020603050405020304" pitchFamily="18" charset="0"/>
              </a:rPr>
              <a:t>a) Tüm Yapı İşleri ve Teknik Daire Başkanlığı Personeli </a:t>
            </a:r>
          </a:p>
        </p:txBody>
      </p:sp>
    </p:spTree>
    <p:extLst>
      <p:ext uri="{BB962C8B-B14F-4D97-AF65-F5344CB8AC3E}">
        <p14:creationId xmlns:p14="http://schemas.microsoft.com/office/powerpoint/2010/main" val="8518206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lvl="0"/>
            <a:br>
              <a:rPr lang="tr-TR" dirty="0"/>
            </a:br>
            <a:endParaRPr lang="tr-TR" dirty="0"/>
          </a:p>
        </p:txBody>
      </p:sp>
      <p:sp>
        <p:nvSpPr>
          <p:cNvPr id="3" name="İçerik Yer Tutucusu 2"/>
          <p:cNvSpPr>
            <a:spLocks noGrp="1"/>
          </p:cNvSpPr>
          <p:nvPr>
            <p:ph idx="1"/>
          </p:nvPr>
        </p:nvSpPr>
        <p:spPr>
          <a:xfrm>
            <a:off x="1371600" y="1546215"/>
            <a:ext cx="8596668" cy="4702185"/>
          </a:xfrm>
        </p:spPr>
        <p:txBody>
          <a:bodyPr>
            <a:normAutofit fontScale="92500" lnSpcReduction="20000"/>
          </a:bodyPr>
          <a:lstStyle/>
          <a:p>
            <a:pPr marL="0" lvl="0" indent="0" algn="just">
              <a:spcBef>
                <a:spcPts val="0"/>
              </a:spcBef>
              <a:buClrTx/>
              <a:buNone/>
              <a:defRPr/>
            </a:pPr>
            <a:r>
              <a:rPr lang="tr-TR" sz="2400" b="1" dirty="0">
                <a:solidFill>
                  <a:prstClr val="black"/>
                </a:solidFill>
                <a:latin typeface="Times New Roman" panose="02020603050405020304" pitchFamily="18" charset="0"/>
                <a:cs typeface="Times New Roman" panose="02020603050405020304" pitchFamily="18" charset="0"/>
              </a:rPr>
              <a:t>1</a:t>
            </a:r>
            <a:r>
              <a:rPr lang="tr-TR" sz="2800" b="1" dirty="0">
                <a:solidFill>
                  <a:prstClr val="black"/>
                </a:solidFill>
                <a:latin typeface="Times New Roman" panose="02020603050405020304" pitchFamily="18" charset="0"/>
                <a:cs typeface="Times New Roman" panose="02020603050405020304" pitchFamily="18" charset="0"/>
              </a:rPr>
              <a:t>. Talepler </a:t>
            </a:r>
          </a:p>
          <a:p>
            <a:pPr marL="0" lvl="0" indent="0" algn="just">
              <a:spcBef>
                <a:spcPts val="0"/>
              </a:spcBef>
              <a:buClrTx/>
              <a:buNone/>
              <a:defRPr/>
            </a:pPr>
            <a:r>
              <a:rPr lang="tr-TR" sz="2800" dirty="0">
                <a:solidFill>
                  <a:prstClr val="black"/>
                </a:solidFill>
                <a:latin typeface="Times New Roman" panose="02020603050405020304" pitchFamily="18" charset="0"/>
                <a:cs typeface="Times New Roman" panose="02020603050405020304" pitchFamily="18" charset="0"/>
              </a:rPr>
              <a:t>a) Rektör </a:t>
            </a:r>
          </a:p>
          <a:p>
            <a:pPr marL="0" lvl="0" indent="0" algn="just">
              <a:spcBef>
                <a:spcPts val="0"/>
              </a:spcBef>
              <a:buClrTx/>
              <a:buNone/>
              <a:defRPr/>
            </a:pPr>
            <a:r>
              <a:rPr lang="tr-TR" sz="2800" dirty="0">
                <a:solidFill>
                  <a:prstClr val="black"/>
                </a:solidFill>
                <a:latin typeface="Times New Roman" panose="02020603050405020304" pitchFamily="18" charset="0"/>
                <a:cs typeface="Times New Roman" panose="02020603050405020304" pitchFamily="18" charset="0"/>
              </a:rPr>
              <a:t>b) Enstitüler/Fakülteler/Meslek Yüksekokulları/Yüksekokullar</a:t>
            </a:r>
          </a:p>
          <a:p>
            <a:pPr marL="0" lvl="0" indent="0" algn="just">
              <a:buNone/>
              <a:defRPr/>
            </a:pPr>
            <a:r>
              <a:rPr lang="tr-TR" sz="2800" dirty="0">
                <a:solidFill>
                  <a:prstClr val="black"/>
                </a:solidFill>
                <a:latin typeface="Times New Roman" panose="02020603050405020304" pitchFamily="18" charset="0"/>
                <a:cs typeface="Times New Roman" panose="02020603050405020304" pitchFamily="18" charset="0"/>
              </a:rPr>
              <a:t>c) Daire Başkanlıkları </a:t>
            </a:r>
          </a:p>
          <a:p>
            <a:pPr marL="0" lvl="0" indent="0" algn="just">
              <a:buNone/>
              <a:defRPr/>
            </a:pPr>
            <a:r>
              <a:rPr lang="tr-TR" sz="2800" dirty="0">
                <a:solidFill>
                  <a:prstClr val="black"/>
                </a:solidFill>
                <a:latin typeface="Times New Roman" panose="02020603050405020304" pitchFamily="18" charset="0"/>
                <a:cs typeface="Times New Roman" panose="02020603050405020304" pitchFamily="18" charset="0"/>
              </a:rPr>
              <a:t>d) Yükleniciler </a:t>
            </a:r>
          </a:p>
          <a:p>
            <a:pPr marL="0" lvl="0" indent="0" algn="just">
              <a:buNone/>
              <a:defRPr/>
            </a:pPr>
            <a:r>
              <a:rPr lang="tr-TR" sz="2800" b="1" dirty="0">
                <a:solidFill>
                  <a:prstClr val="black"/>
                </a:solidFill>
                <a:latin typeface="Times New Roman" panose="02020603050405020304" pitchFamily="18" charset="0"/>
                <a:cs typeface="Times New Roman" panose="02020603050405020304" pitchFamily="18" charset="0"/>
              </a:rPr>
              <a:t>2. Yatırım Bütçesi </a:t>
            </a:r>
          </a:p>
          <a:p>
            <a:pPr marL="0" lvl="0" indent="0" algn="just">
              <a:buNone/>
              <a:defRPr/>
            </a:pPr>
            <a:r>
              <a:rPr lang="tr-TR" sz="2800" dirty="0">
                <a:solidFill>
                  <a:prstClr val="black"/>
                </a:solidFill>
                <a:latin typeface="Times New Roman" panose="02020603050405020304" pitchFamily="18" charset="0"/>
                <a:cs typeface="Times New Roman" panose="02020603050405020304" pitchFamily="18" charset="0"/>
              </a:rPr>
              <a:t>a) Merkezi Yönetim Bütçesi </a:t>
            </a:r>
          </a:p>
          <a:p>
            <a:pPr marL="0" lvl="0" indent="0" algn="just">
              <a:buNone/>
              <a:defRPr/>
            </a:pPr>
            <a:r>
              <a:rPr lang="tr-TR" sz="2800" dirty="0">
                <a:solidFill>
                  <a:prstClr val="black"/>
                </a:solidFill>
                <a:latin typeface="Times New Roman" panose="02020603050405020304" pitchFamily="18" charset="0"/>
                <a:cs typeface="Times New Roman" panose="02020603050405020304" pitchFamily="18" charset="0"/>
              </a:rPr>
              <a:t>b) Şartlı Bağış ve Yardımlar (Vakıf destekli yatırımlar: İzzet Baysal Vakfı vb.) </a:t>
            </a:r>
          </a:p>
          <a:p>
            <a:pPr marL="0" lvl="0" indent="0" algn="just">
              <a:buNone/>
              <a:defRPr/>
            </a:pPr>
            <a:r>
              <a:rPr lang="tr-TR" sz="2800" b="1" dirty="0">
                <a:solidFill>
                  <a:prstClr val="black"/>
                </a:solidFill>
                <a:latin typeface="Times New Roman" panose="02020603050405020304" pitchFamily="18" charset="0"/>
                <a:cs typeface="Times New Roman" panose="02020603050405020304" pitchFamily="18" charset="0"/>
              </a:rPr>
              <a:t>3. Entelektüel Sermaye </a:t>
            </a:r>
          </a:p>
          <a:p>
            <a:pPr marL="0" lvl="0" indent="0" algn="just">
              <a:buNone/>
              <a:defRPr/>
            </a:pPr>
            <a:r>
              <a:rPr lang="tr-TR" sz="2800" dirty="0">
                <a:solidFill>
                  <a:prstClr val="black"/>
                </a:solidFill>
                <a:latin typeface="Times New Roman" panose="02020603050405020304" pitchFamily="18" charset="0"/>
                <a:cs typeface="Times New Roman" panose="02020603050405020304" pitchFamily="18" charset="0"/>
              </a:rPr>
              <a:t>Tüm Yapı İşleri ve Teknik Daire Başkanlığı Personeli </a:t>
            </a:r>
          </a:p>
          <a:p>
            <a:pPr algn="just"/>
            <a:endParaRPr lang="tr-TR" sz="1600" dirty="0"/>
          </a:p>
        </p:txBody>
      </p:sp>
      <p:graphicFrame>
        <p:nvGraphicFramePr>
          <p:cNvPr id="5" name="6 İçerik Yer Tutucusu"/>
          <p:cNvGraphicFramePr>
            <a:graphicFrameLocks/>
          </p:cNvGraphicFramePr>
          <p:nvPr/>
        </p:nvGraphicFramePr>
        <p:xfrm>
          <a:off x="2172288" y="395510"/>
          <a:ext cx="9142984" cy="11507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38962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96200" y="1737102"/>
            <a:ext cx="8596668" cy="4854181"/>
          </a:xfrm>
        </p:spPr>
        <p:txBody>
          <a:bodyPr>
            <a:normAutofit/>
          </a:bodyPr>
          <a:lstStyle/>
          <a:p>
            <a:pPr lvl="0" algn="just">
              <a:buFont typeface="Wingdings" panose="05000000000000000000" pitchFamily="2" charset="2"/>
              <a:buChar char="v"/>
              <a:defRPr/>
            </a:pPr>
            <a:r>
              <a:rPr lang="tr-TR" sz="2400" dirty="0">
                <a:solidFill>
                  <a:prstClr val="black"/>
                </a:solidFill>
                <a:latin typeface="Times New Roman" panose="02020603050405020304" pitchFamily="18" charset="0"/>
                <a:cs typeface="Times New Roman" panose="02020603050405020304" pitchFamily="18" charset="0"/>
              </a:rPr>
              <a:t>Yapım (yatırım kalemine dahil edilen yapım süreçleri,(Kontrollük Faaliyetleri)</a:t>
            </a:r>
          </a:p>
          <a:p>
            <a:pPr lvl="0" algn="just">
              <a:buFont typeface="Wingdings" panose="05000000000000000000" pitchFamily="2" charset="2"/>
              <a:buChar char="v"/>
              <a:defRPr/>
            </a:pPr>
            <a:r>
              <a:rPr lang="tr-TR" sz="2400" dirty="0">
                <a:solidFill>
                  <a:prstClr val="black"/>
                </a:solidFill>
                <a:latin typeface="Times New Roman" panose="02020603050405020304" pitchFamily="18" charset="0"/>
                <a:cs typeface="Times New Roman" panose="02020603050405020304" pitchFamily="18" charset="0"/>
              </a:rPr>
              <a:t>Bina, Makine ve Tesisat  Bakım-Onarımları/Alt Yapı Hizmetleri  (Mevcut yapı ve ekipmanların ilk günkü gibi hizmet vermesini sağlamak)</a:t>
            </a:r>
          </a:p>
          <a:p>
            <a:pPr lvl="0" algn="just">
              <a:buFont typeface="Wingdings" panose="05000000000000000000" pitchFamily="2" charset="2"/>
              <a:buChar char="v"/>
              <a:defRPr/>
            </a:pPr>
            <a:r>
              <a:rPr lang="tr-TR" sz="2400" dirty="0">
                <a:solidFill>
                  <a:prstClr val="black"/>
                </a:solidFill>
                <a:latin typeface="Times New Roman" panose="02020603050405020304" pitchFamily="18" charset="0"/>
                <a:cs typeface="Times New Roman" panose="02020603050405020304" pitchFamily="18" charset="0"/>
              </a:rPr>
              <a:t>Etüt ve Proje Faaliyetleri (planlı ve uzun ömürlü çevreci için sürekli gelişim ve güncellenen planlama ve etüt hizmetleri, tüm taşınmazların takibi ve kamulaştırmalar)</a:t>
            </a:r>
          </a:p>
          <a:p>
            <a:pPr lvl="0" algn="just">
              <a:buFont typeface="Wingdings" panose="05000000000000000000" pitchFamily="2" charset="2"/>
              <a:buChar char="v"/>
              <a:defRPr/>
            </a:pPr>
            <a:r>
              <a:rPr lang="tr-TR" sz="2400" dirty="0">
                <a:solidFill>
                  <a:prstClr val="black"/>
                </a:solidFill>
                <a:latin typeface="Times New Roman" panose="02020603050405020304" pitchFamily="18" charset="0"/>
                <a:cs typeface="Times New Roman" panose="02020603050405020304" pitchFamily="18" charset="0"/>
              </a:rPr>
              <a:t>Peyzaj (Yerleşkelerin bahçe ve bitki vb. bakım ve işletme süreçleri) </a:t>
            </a:r>
          </a:p>
          <a:p>
            <a:pPr lvl="0" algn="just">
              <a:buFont typeface="Wingdings" panose="05000000000000000000" pitchFamily="2" charset="2"/>
              <a:buChar char="v"/>
              <a:defRPr/>
            </a:pPr>
            <a:r>
              <a:rPr lang="tr-TR" sz="2400" dirty="0">
                <a:solidFill>
                  <a:prstClr val="black"/>
                </a:solidFill>
                <a:latin typeface="Times New Roman" panose="02020603050405020304" pitchFamily="18" charset="0"/>
                <a:cs typeface="Times New Roman" panose="02020603050405020304" pitchFamily="18" charset="0"/>
              </a:rPr>
              <a:t>Dış Kaynaklı Projeler Yeni gelişen mevzuata uyum amacıyla sürdürülen projeler) </a:t>
            </a:r>
          </a:p>
          <a:p>
            <a:pPr algn="just"/>
            <a:endParaRPr lang="tr-TR" sz="2400" dirty="0"/>
          </a:p>
        </p:txBody>
      </p:sp>
      <p:pic>
        <p:nvPicPr>
          <p:cNvPr id="10" name="Resim 9"/>
          <p:cNvPicPr>
            <a:picLocks noChangeAspect="1"/>
          </p:cNvPicPr>
          <p:nvPr/>
        </p:nvPicPr>
        <p:blipFill>
          <a:blip r:embed="rId2"/>
          <a:stretch>
            <a:fillRect/>
          </a:stretch>
        </p:blipFill>
        <p:spPr>
          <a:xfrm>
            <a:off x="6620552" y="266717"/>
            <a:ext cx="2036240" cy="1152244"/>
          </a:xfrm>
          <a:prstGeom prst="rect">
            <a:avLst/>
          </a:prstGeom>
        </p:spPr>
      </p:pic>
      <p:grpSp>
        <p:nvGrpSpPr>
          <p:cNvPr id="12" name="Grup 11"/>
          <p:cNvGrpSpPr/>
          <p:nvPr/>
        </p:nvGrpSpPr>
        <p:grpSpPr>
          <a:xfrm>
            <a:off x="2404154" y="380144"/>
            <a:ext cx="2434974" cy="780836"/>
            <a:chOff x="3450590" y="1196503"/>
            <a:chExt cx="2778263" cy="804387"/>
          </a:xfrm>
        </p:grpSpPr>
        <p:sp>
          <p:nvSpPr>
            <p:cNvPr id="13" name="Yuvarlatılmış Dikdörtgen 12"/>
            <p:cNvSpPr/>
            <p:nvPr/>
          </p:nvSpPr>
          <p:spPr>
            <a:xfrm>
              <a:off x="3450590" y="1196503"/>
              <a:ext cx="2778263" cy="804387"/>
            </a:xfrm>
            <a:prstGeom prst="roundRect">
              <a:avLst/>
            </a:prstGeom>
            <a:solidFill>
              <a:srgbClr val="FFC000"/>
            </a:solidFill>
          </p:spPr>
          <p:style>
            <a:lnRef idx="2">
              <a:schemeClr val="lt1">
                <a:hueOff val="0"/>
                <a:satOff val="0"/>
                <a:lumOff val="0"/>
                <a:alphaOff val="0"/>
              </a:schemeClr>
            </a:lnRef>
            <a:fillRef idx="1">
              <a:scrgbClr r="0" g="0" b="0"/>
            </a:fillRef>
            <a:effectRef idx="0">
              <a:schemeClr val="accent2">
                <a:hueOff val="226582"/>
                <a:satOff val="-23996"/>
                <a:lumOff val="-588"/>
                <a:alphaOff val="0"/>
              </a:schemeClr>
            </a:effectRef>
            <a:fontRef idx="minor">
              <a:schemeClr val="lt1"/>
            </a:fontRef>
          </p:style>
        </p:sp>
        <p:sp>
          <p:nvSpPr>
            <p:cNvPr id="14" name="Yuvarlatılmış Dikdörtgen 4"/>
            <p:cNvSpPr txBox="1"/>
            <p:nvPr/>
          </p:nvSpPr>
          <p:spPr>
            <a:xfrm>
              <a:off x="3489857" y="1235770"/>
              <a:ext cx="2699729" cy="72585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tr-TR" sz="3600" kern="1200" dirty="0"/>
                <a:t>SÜREÇ</a:t>
              </a:r>
            </a:p>
          </p:txBody>
        </p:sp>
      </p:grpSp>
    </p:spTree>
    <p:extLst>
      <p:ext uri="{BB962C8B-B14F-4D97-AF65-F5344CB8AC3E}">
        <p14:creationId xmlns:p14="http://schemas.microsoft.com/office/powerpoint/2010/main" val="34305019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lvl="0"/>
            <a:br>
              <a:rPr lang="tr-TR" dirty="0"/>
            </a:br>
            <a:endParaRPr lang="tr-TR" dirty="0"/>
          </a:p>
        </p:txBody>
      </p:sp>
      <p:pic>
        <p:nvPicPr>
          <p:cNvPr id="4" name="Resim 3"/>
          <p:cNvPicPr>
            <a:picLocks noChangeAspect="1"/>
          </p:cNvPicPr>
          <p:nvPr/>
        </p:nvPicPr>
        <p:blipFill>
          <a:blip r:embed="rId2"/>
          <a:stretch>
            <a:fillRect/>
          </a:stretch>
        </p:blipFill>
        <p:spPr>
          <a:xfrm>
            <a:off x="6544353" y="330052"/>
            <a:ext cx="2036240" cy="1152244"/>
          </a:xfrm>
          <a:prstGeom prst="rect">
            <a:avLst/>
          </a:prstGeom>
        </p:spPr>
      </p:pic>
      <p:grpSp>
        <p:nvGrpSpPr>
          <p:cNvPr id="5" name="Grup 4"/>
          <p:cNvGrpSpPr/>
          <p:nvPr/>
        </p:nvGrpSpPr>
        <p:grpSpPr>
          <a:xfrm>
            <a:off x="2555616" y="285788"/>
            <a:ext cx="2804721" cy="906739"/>
            <a:chOff x="6657194" y="1201329"/>
            <a:chExt cx="2485789" cy="964698"/>
          </a:xfrm>
        </p:grpSpPr>
        <p:sp>
          <p:nvSpPr>
            <p:cNvPr id="6" name="Yuvarlatılmış Dikdörtgen 5"/>
            <p:cNvSpPr/>
            <p:nvPr/>
          </p:nvSpPr>
          <p:spPr>
            <a:xfrm>
              <a:off x="6657194" y="1201329"/>
              <a:ext cx="2485789" cy="964698"/>
            </a:xfrm>
            <a:prstGeom prst="roundRect">
              <a:avLst/>
            </a:prstGeom>
            <a:solidFill>
              <a:srgbClr val="7030A0"/>
            </a:solidFill>
          </p:spPr>
          <p:style>
            <a:lnRef idx="2">
              <a:schemeClr val="lt1">
                <a:hueOff val="0"/>
                <a:satOff val="0"/>
                <a:lumOff val="0"/>
                <a:alphaOff val="0"/>
              </a:schemeClr>
            </a:lnRef>
            <a:fillRef idx="1">
              <a:scrgbClr r="0" g="0" b="0"/>
            </a:fillRef>
            <a:effectRef idx="0">
              <a:schemeClr val="accent2">
                <a:hueOff val="453165"/>
                <a:satOff val="-47993"/>
                <a:lumOff val="-1176"/>
                <a:alphaOff val="0"/>
              </a:schemeClr>
            </a:effectRef>
            <a:fontRef idx="minor">
              <a:schemeClr val="lt1"/>
            </a:fontRef>
          </p:style>
        </p:sp>
        <p:sp>
          <p:nvSpPr>
            <p:cNvPr id="7" name="Yuvarlatılmış Dikdörtgen 4"/>
            <p:cNvSpPr txBox="1"/>
            <p:nvPr/>
          </p:nvSpPr>
          <p:spPr>
            <a:xfrm>
              <a:off x="6704287" y="1248422"/>
              <a:ext cx="2391603" cy="8705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tr-TR" sz="3200" kern="1200" dirty="0"/>
                <a:t>ÇIKTI</a:t>
              </a:r>
            </a:p>
          </p:txBody>
        </p:sp>
      </p:grpSp>
      <p:sp>
        <p:nvSpPr>
          <p:cNvPr id="9" name="Metin kutusu 8">
            <a:extLst>
              <a:ext uri="{FF2B5EF4-FFF2-40B4-BE49-F238E27FC236}">
                <a16:creationId xmlns:a16="http://schemas.microsoft.com/office/drawing/2014/main" id="{183FDAC3-E2A4-406D-948C-43891EDD69CB}"/>
              </a:ext>
            </a:extLst>
          </p:cNvPr>
          <p:cNvSpPr txBox="1"/>
          <p:nvPr/>
        </p:nvSpPr>
        <p:spPr>
          <a:xfrm>
            <a:off x="928048" y="2292816"/>
            <a:ext cx="9931863" cy="3539430"/>
          </a:xfrm>
          <a:prstGeom prst="rect">
            <a:avLst/>
          </a:prstGeom>
          <a:noFill/>
        </p:spPr>
        <p:txBody>
          <a:bodyPr wrap="square" spcCol="216000" anchor="ctr" anchorCtr="0">
            <a:spAutoFit/>
          </a:bodyPr>
          <a:lstStyle/>
          <a:p>
            <a:pPr marL="571500" lvl="0" indent="-571500">
              <a:spcBef>
                <a:spcPts val="0"/>
              </a:spcBef>
              <a:buClrTx/>
              <a:buSzPct val="125000"/>
              <a:buFont typeface="Arial" panose="020B0604020202020204" pitchFamily="34" charset="0"/>
              <a:buChar char="•"/>
              <a:defRPr/>
            </a:pPr>
            <a:r>
              <a:rPr lang="tr-TR" sz="2800" dirty="0">
                <a:solidFill>
                  <a:schemeClr val="tx1"/>
                </a:solidFill>
                <a:latin typeface="Times New Roman" panose="02020603050405020304" pitchFamily="18" charset="0"/>
                <a:cs typeface="Times New Roman" panose="02020603050405020304" pitchFamily="18" charset="0"/>
              </a:rPr>
              <a:t>Yatırım kalemine dahil edilen tüm yapılaşmalar,</a:t>
            </a:r>
          </a:p>
          <a:p>
            <a:pPr marL="571500" indent="-571500">
              <a:buSzPct val="125000"/>
              <a:buFont typeface="Arial" panose="020B0604020202020204" pitchFamily="34" charset="0"/>
              <a:buChar char="•"/>
              <a:defRPr/>
            </a:pPr>
            <a:r>
              <a:rPr lang="tr-TR" sz="2800" dirty="0">
                <a:solidFill>
                  <a:schemeClr val="tx1"/>
                </a:solidFill>
                <a:latin typeface="Times New Roman" panose="02020603050405020304" pitchFamily="18" charset="0"/>
                <a:cs typeface="Times New Roman" panose="02020603050405020304" pitchFamily="18" charset="0"/>
              </a:rPr>
              <a:t>Yatırım kaleminde yer alan binaların bakım-onarımları, </a:t>
            </a:r>
          </a:p>
          <a:p>
            <a:pPr marL="571500" indent="-571500">
              <a:buSzPct val="125000"/>
              <a:buFont typeface="Arial" panose="020B0604020202020204" pitchFamily="34" charset="0"/>
              <a:buChar char="•"/>
              <a:defRPr/>
            </a:pPr>
            <a:r>
              <a:rPr lang="tr-TR" sz="2800" dirty="0">
                <a:solidFill>
                  <a:schemeClr val="tx1"/>
                </a:solidFill>
                <a:latin typeface="Times New Roman" panose="02020603050405020304" pitchFamily="18" charset="0"/>
                <a:cs typeface="Times New Roman" panose="02020603050405020304" pitchFamily="18" charset="0"/>
              </a:rPr>
              <a:t>Yatırım kalemine dahil edilen tüm yapılanma, mevcut yapıların ilk günkü gibi hizmeti,</a:t>
            </a:r>
          </a:p>
          <a:p>
            <a:pPr marL="571500" indent="-571500">
              <a:buSzPct val="125000"/>
              <a:buFont typeface="Arial" panose="020B0604020202020204" pitchFamily="34" charset="0"/>
              <a:buChar char="•"/>
              <a:defRPr/>
            </a:pPr>
            <a:r>
              <a:rPr lang="tr-TR" sz="2800" dirty="0">
                <a:solidFill>
                  <a:schemeClr val="tx1"/>
                </a:solidFill>
                <a:latin typeface="Times New Roman" panose="02020603050405020304" pitchFamily="18" charset="0"/>
                <a:cs typeface="Times New Roman" panose="02020603050405020304" pitchFamily="18" charset="0"/>
              </a:rPr>
              <a:t>Planlı ve uzun ömürlü çevreci vb. için sürekli gelişim ve güncellenen planlama ve etüt hizmetleri,</a:t>
            </a:r>
          </a:p>
          <a:p>
            <a:pPr marL="571500" indent="-571500">
              <a:buSzPct val="125000"/>
              <a:buFont typeface="Arial" panose="020B0604020202020204" pitchFamily="34" charset="0"/>
              <a:buChar char="•"/>
              <a:defRPr/>
            </a:pPr>
            <a:r>
              <a:rPr lang="tr-TR" sz="2800" dirty="0">
                <a:solidFill>
                  <a:schemeClr val="tx1"/>
                </a:solidFill>
                <a:latin typeface="Times New Roman" panose="02020603050405020304" pitchFamily="18" charset="0"/>
                <a:cs typeface="Times New Roman" panose="02020603050405020304" pitchFamily="18" charset="0"/>
              </a:rPr>
              <a:t>Yaşanabilir ve sürdürülebilir kampüs,</a:t>
            </a:r>
          </a:p>
          <a:p>
            <a:pPr marL="571500" indent="-571500">
              <a:buSzPct val="125000"/>
              <a:buFont typeface="Arial" panose="020B0604020202020204" pitchFamily="34" charset="0"/>
              <a:buChar char="•"/>
              <a:defRPr/>
            </a:pPr>
            <a:r>
              <a:rPr lang="tr-TR" sz="2800" dirty="0">
                <a:solidFill>
                  <a:schemeClr val="tx1"/>
                </a:solidFill>
                <a:latin typeface="Times New Roman" panose="02020603050405020304" pitchFamily="18" charset="0"/>
                <a:cs typeface="Times New Roman" panose="02020603050405020304" pitchFamily="18" charset="0"/>
              </a:rPr>
              <a:t>Dış Kaynaklı projeler ile sürdürülebilirlik temelli faaliyetler.</a:t>
            </a:r>
          </a:p>
        </p:txBody>
      </p:sp>
    </p:spTree>
    <p:extLst>
      <p:ext uri="{BB962C8B-B14F-4D97-AF65-F5344CB8AC3E}">
        <p14:creationId xmlns:p14="http://schemas.microsoft.com/office/powerpoint/2010/main" val="2172432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8FEDD43-ED4E-4EBA-9152-88140C448D6B}"/>
              </a:ext>
            </a:extLst>
          </p:cNvPr>
          <p:cNvSpPr>
            <a:spLocks noGrp="1"/>
          </p:cNvSpPr>
          <p:nvPr>
            <p:ph idx="1"/>
          </p:nvPr>
        </p:nvSpPr>
        <p:spPr>
          <a:xfrm>
            <a:off x="857955" y="101599"/>
            <a:ext cx="11164711" cy="6265333"/>
          </a:xfrm>
        </p:spPr>
        <p:txBody>
          <a:bodyPr>
            <a:normAutofit fontScale="85000" lnSpcReduction="10000"/>
          </a:bodyPr>
          <a:lstStyle/>
          <a:p>
            <a:pPr marL="457200" indent="0">
              <a:lnSpc>
                <a:spcPct val="150000"/>
              </a:lnSpc>
              <a:spcAft>
                <a:spcPts val="1000"/>
              </a:spcAft>
              <a:buNone/>
            </a:pPr>
            <a:r>
              <a:rPr lang="tr-TR" sz="1800" b="1" i="0" kern="1400" dirty="0">
                <a:effectLst/>
                <a:latin typeface="Cambria" panose="02040503050406030204" pitchFamily="18" charset="0"/>
                <a:ea typeface="Times New Roman" panose="02020603050405020304" pitchFamily="18" charset="0"/>
                <a:cs typeface="Times New Roman" panose="02020603050405020304" pitchFamily="18" charset="0"/>
              </a:rPr>
              <a:t>I-</a:t>
            </a:r>
            <a:r>
              <a:rPr lang="en-GB" sz="1800" b="1" i="0" kern="1400" dirty="0">
                <a:effectLst/>
                <a:latin typeface="Cambria" panose="02040503050406030204" pitchFamily="18" charset="0"/>
                <a:ea typeface="Times New Roman" panose="02020603050405020304" pitchFamily="18" charset="0"/>
                <a:cs typeface="Times New Roman" panose="02020603050405020304" pitchFamily="18" charset="0"/>
              </a:rPr>
              <a:t>GENEL BİLGİLER</a:t>
            </a:r>
            <a:br>
              <a:rPr lang="tr-TR" sz="1800" b="1" i="0" kern="1400" dirty="0">
                <a:effectLst/>
                <a:latin typeface="Cambria" panose="02040503050406030204" pitchFamily="18" charset="0"/>
                <a:ea typeface="Times New Roman" panose="02020603050405020304" pitchFamily="18" charset="0"/>
                <a:cs typeface="Times New Roman" panose="02020603050405020304" pitchFamily="18" charset="0"/>
              </a:rPr>
            </a:br>
            <a:r>
              <a:rPr lang="en-GB" sz="1800" b="1" i="0" kern="1400" dirty="0">
                <a:effectLst/>
                <a:latin typeface="Cambria" panose="02040503050406030204" pitchFamily="18" charset="0"/>
                <a:ea typeface="Times New Roman" panose="02020603050405020304" pitchFamily="18" charset="0"/>
                <a:cs typeface="Times New Roman" panose="02020603050405020304" pitchFamily="18" charset="0"/>
              </a:rPr>
              <a:t>B. </a:t>
            </a:r>
            <a:r>
              <a:rPr lang="en-GB" sz="1800" b="1" i="0" kern="1400" dirty="0" err="1">
                <a:effectLst/>
                <a:latin typeface="Cambria" panose="02040503050406030204" pitchFamily="18" charset="0"/>
                <a:ea typeface="Times New Roman" panose="02020603050405020304" pitchFamily="18" charset="0"/>
                <a:cs typeface="Times New Roman" panose="02020603050405020304" pitchFamily="18" charset="0"/>
              </a:rPr>
              <a:t>Yetki</a:t>
            </a:r>
            <a:r>
              <a:rPr lang="en-GB" sz="1800" b="1" i="0" kern="1400" dirty="0">
                <a:effectLst/>
                <a:latin typeface="Cambria" panose="02040503050406030204" pitchFamily="18" charset="0"/>
                <a:ea typeface="Times New Roman" panose="02020603050405020304" pitchFamily="18" charset="0"/>
                <a:cs typeface="Times New Roman" panose="02020603050405020304" pitchFamily="18" charset="0"/>
              </a:rPr>
              <a:t>, </a:t>
            </a:r>
            <a:r>
              <a:rPr lang="en-GB" sz="1800" b="1" i="0" kern="1400" dirty="0" err="1">
                <a:effectLst/>
                <a:latin typeface="Cambria" panose="02040503050406030204" pitchFamily="18" charset="0"/>
                <a:ea typeface="Times New Roman" panose="02020603050405020304" pitchFamily="18" charset="0"/>
                <a:cs typeface="Times New Roman" panose="02020603050405020304" pitchFamily="18" charset="0"/>
              </a:rPr>
              <a:t>Görev</a:t>
            </a:r>
            <a:r>
              <a:rPr lang="en-GB" sz="1800" b="1" i="0" kern="1400" dirty="0">
                <a:effectLst/>
                <a:latin typeface="Cambria" panose="02040503050406030204" pitchFamily="18" charset="0"/>
                <a:ea typeface="Times New Roman" panose="02020603050405020304" pitchFamily="18" charset="0"/>
                <a:cs typeface="Times New Roman" panose="02020603050405020304" pitchFamily="18" charset="0"/>
              </a:rPr>
              <a:t> </a:t>
            </a:r>
            <a:r>
              <a:rPr lang="en-GB" sz="1800" b="1" i="0" kern="1400" dirty="0" err="1">
                <a:effectLst/>
                <a:latin typeface="Cambria" panose="02040503050406030204" pitchFamily="18" charset="0"/>
                <a:ea typeface="Times New Roman" panose="02020603050405020304" pitchFamily="18" charset="0"/>
                <a:cs typeface="Times New Roman" panose="02020603050405020304" pitchFamily="18" charset="0"/>
              </a:rPr>
              <a:t>ve</a:t>
            </a:r>
            <a:r>
              <a:rPr lang="en-GB" sz="1800" b="1" i="0" kern="1400" dirty="0">
                <a:effectLst/>
                <a:latin typeface="Cambria" panose="02040503050406030204" pitchFamily="18" charset="0"/>
                <a:ea typeface="Times New Roman" panose="02020603050405020304" pitchFamily="18" charset="0"/>
                <a:cs typeface="Times New Roman" panose="02020603050405020304" pitchFamily="18" charset="0"/>
              </a:rPr>
              <a:t> </a:t>
            </a:r>
            <a:r>
              <a:rPr lang="en-GB" sz="1800" b="1" i="0" kern="1400" dirty="0" err="1">
                <a:effectLst/>
                <a:latin typeface="Cambria" panose="02040503050406030204" pitchFamily="18" charset="0"/>
                <a:ea typeface="Times New Roman" panose="02020603050405020304" pitchFamily="18" charset="0"/>
                <a:cs typeface="Times New Roman" panose="02020603050405020304" pitchFamily="18" charset="0"/>
              </a:rPr>
              <a:t>Sorumluluklar</a:t>
            </a:r>
            <a:r>
              <a:rPr lang="en-GB" sz="1800" b="1" i="0" kern="14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tr-TR" sz="1800" b="1" i="0" kern="1400" dirty="0">
              <a:effectLst/>
              <a:latin typeface="Cambria" panose="02040503050406030204" pitchFamily="18" charset="0"/>
              <a:ea typeface="Times New Roman" panose="02020603050405020304" pitchFamily="18" charset="0"/>
              <a:cs typeface="Times New Roman" panose="02020603050405020304" pitchFamily="18" charset="0"/>
            </a:endParaRPr>
          </a:p>
          <a:p>
            <a:pPr marL="457200" indent="0" algn="just">
              <a:lnSpc>
                <a:spcPct val="150000"/>
              </a:lnSpc>
              <a:spcAft>
                <a:spcPts val="1000"/>
              </a:spcAft>
              <a:buNone/>
            </a:pPr>
            <a:r>
              <a:rPr lang="tr-TR" sz="1800" dirty="0">
                <a:effectLst/>
                <a:latin typeface="Times New Roman" panose="02020603050405020304" pitchFamily="18" charset="0"/>
                <a:ea typeface="Times New Roman" panose="02020603050405020304" pitchFamily="18" charset="0"/>
              </a:rPr>
              <a:t>Yapı İşleri ve Teknik Dairesi Başkanlığımız, mevcut yasa ve yönetmelikler çerçevesinde bilimsel ve teknolojik bir yapılanma hizmeti sunmaya çalışmaktadır. Bu bağlamda;</a:t>
            </a:r>
          </a:p>
          <a:p>
            <a:pPr marL="342900" lvl="0" indent="-342900" algn="just">
              <a:lnSpc>
                <a:spcPct val="150000"/>
              </a:lnSpc>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Başkanlığımızın yıllık yatırım programını hazırlamak, </a:t>
            </a:r>
          </a:p>
          <a:p>
            <a:pPr marL="342900" lvl="0" indent="-342900" algn="just">
              <a:lnSpc>
                <a:spcPct val="150000"/>
              </a:lnSpc>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 Üniversitemizin bu konudaki önceliklerini ve ihtiyaçlarını tespit ederek üst makamlara bildirmek,</a:t>
            </a:r>
          </a:p>
          <a:p>
            <a:pPr marL="342900" lvl="0" indent="-342900" algn="just">
              <a:lnSpc>
                <a:spcPct val="150000"/>
              </a:lnSpc>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Başkanlığımızın yatırım programına yönelik yatırım bütçesini hazırlamak,</a:t>
            </a:r>
          </a:p>
          <a:p>
            <a:pPr marL="342900" lvl="0" indent="-342900" algn="just">
              <a:lnSpc>
                <a:spcPct val="150000"/>
              </a:lnSpc>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İhtiyaçlara göre projeler arasında ödenek aktarımının yapılmasını sağlamak, </a:t>
            </a:r>
          </a:p>
          <a:p>
            <a:pPr marL="342900" lvl="0" indent="-342900" algn="just">
              <a:lnSpc>
                <a:spcPct val="150000"/>
              </a:lnSpc>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Mali yıl içerisinde yatırımların ve ihalelerin kesin hesaplarını yürütmek,</a:t>
            </a:r>
          </a:p>
          <a:p>
            <a:pPr marL="342900" lvl="0" indent="-342900" algn="just">
              <a:lnSpc>
                <a:spcPct val="150000"/>
              </a:lnSpc>
              <a:spcAft>
                <a:spcPts val="1000"/>
              </a:spcAft>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Yatırım programında yer alan ihalesi yapılacak işlerle diğer yerel işlerin projelerini hazırlamak ve hazırlatmak,</a:t>
            </a:r>
          </a:p>
          <a:p>
            <a:pPr marL="342900" lvl="0" indent="-342900" algn="just">
              <a:lnSpc>
                <a:spcPct val="150000"/>
              </a:lnSpc>
              <a:spcAft>
                <a:spcPts val="1000"/>
              </a:spcAft>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İhale ve Kabul komisyonlarını oluşturmak,</a:t>
            </a:r>
          </a:p>
          <a:p>
            <a:pPr marL="342900" lvl="0" indent="-342900" algn="just">
              <a:lnSpc>
                <a:spcPct val="150000"/>
              </a:lnSpc>
              <a:spcAft>
                <a:spcPts val="1000"/>
              </a:spcAft>
              <a:buFont typeface="Symbol" panose="05050102010706020507" pitchFamily="18" charset="2"/>
              <a:buChar char=""/>
            </a:pPr>
            <a:r>
              <a:rPr lang="tr-TR" sz="1800" dirty="0">
                <a:effectLst/>
                <a:latin typeface="Times New Roman" panose="02020603050405020304" pitchFamily="18" charset="0"/>
                <a:ea typeface="Times New Roman" panose="02020603050405020304" pitchFamily="18" charset="0"/>
              </a:rPr>
              <a:t>İhalesi yapılan işlerin kontrol ve denetimini yapmak, </a:t>
            </a:r>
            <a:r>
              <a:rPr lang="tr-TR" sz="1800" dirty="0" err="1">
                <a:effectLst/>
                <a:latin typeface="Times New Roman" panose="02020603050405020304" pitchFamily="18" charset="0"/>
                <a:ea typeface="Times New Roman" panose="02020603050405020304" pitchFamily="18" charset="0"/>
              </a:rPr>
              <a:t>hakedişleri</a:t>
            </a:r>
            <a:r>
              <a:rPr lang="tr-TR" sz="1800" dirty="0">
                <a:effectLst/>
                <a:latin typeface="Times New Roman" panose="02020603050405020304" pitchFamily="18" charset="0"/>
                <a:ea typeface="Times New Roman" panose="02020603050405020304" pitchFamily="18" charset="0"/>
              </a:rPr>
              <a:t> düzenlemek, bitenleri teslim almak, kabul işlemleri tamamlanmanmış olan bina ve tesisleri ilgili birim hizmetine sokmak,</a:t>
            </a:r>
          </a:p>
          <a:p>
            <a:pPr marL="0" indent="0">
              <a:buNone/>
            </a:pPr>
            <a:endParaRPr lang="tr-TR" dirty="0"/>
          </a:p>
        </p:txBody>
      </p:sp>
    </p:spTree>
    <p:extLst>
      <p:ext uri="{BB962C8B-B14F-4D97-AF65-F5344CB8AC3E}">
        <p14:creationId xmlns:p14="http://schemas.microsoft.com/office/powerpoint/2010/main" val="27565376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8D2874-D543-4993-AD1B-EF5AAE83378E}"/>
              </a:ext>
            </a:extLst>
          </p:cNvPr>
          <p:cNvSpPr>
            <a:spLocks noGrp="1"/>
          </p:cNvSpPr>
          <p:nvPr>
            <p:ph type="title"/>
          </p:nvPr>
        </p:nvSpPr>
        <p:spPr>
          <a:xfrm>
            <a:off x="773289" y="0"/>
            <a:ext cx="9601200" cy="553156"/>
          </a:xfrm>
        </p:spPr>
        <p:txBody>
          <a:bodyPr>
            <a:normAutofit/>
          </a:bodyPr>
          <a:lstStyle/>
          <a:p>
            <a:r>
              <a:rPr lang="tr-TR" sz="2400" b="1" dirty="0">
                <a:solidFill>
                  <a:schemeClr val="accent2">
                    <a:lumMod val="50000"/>
                  </a:schemeClr>
                </a:solidFill>
                <a:latin typeface="Times New Roman" panose="02020603050405020304" pitchFamily="18" charset="0"/>
                <a:cs typeface="Times New Roman" panose="02020603050405020304" pitchFamily="18" charset="0"/>
              </a:rPr>
              <a:t>Yapı İşleri ve Teknik Daire Başkanlığı Ana ve Yardımcı Süreçleri</a:t>
            </a:r>
            <a:endParaRPr lang="tr-TR" sz="2400" dirty="0"/>
          </a:p>
        </p:txBody>
      </p:sp>
      <p:sp>
        <p:nvSpPr>
          <p:cNvPr id="6" name="İçerik Yer Tutucusu 2">
            <a:extLst>
              <a:ext uri="{FF2B5EF4-FFF2-40B4-BE49-F238E27FC236}">
                <a16:creationId xmlns:a16="http://schemas.microsoft.com/office/drawing/2014/main" id="{C2E9CF06-ED26-400D-ACB4-3EFA0D706021}"/>
              </a:ext>
            </a:extLst>
          </p:cNvPr>
          <p:cNvSpPr>
            <a:spLocks noGrp="1"/>
          </p:cNvSpPr>
          <p:nvPr>
            <p:ph idx="1"/>
          </p:nvPr>
        </p:nvSpPr>
        <p:spPr>
          <a:xfrm>
            <a:off x="903111" y="553156"/>
            <a:ext cx="11085689" cy="6107288"/>
          </a:xfrm>
          <a:noFill/>
        </p:spPr>
        <p:txBody>
          <a:bodyPr>
            <a:normAutofit/>
          </a:bodyPr>
          <a:lstStyle/>
          <a:p>
            <a:pPr marL="0" indent="0" algn="just">
              <a:buNone/>
            </a:pPr>
            <a:r>
              <a:rPr lang="tr-TR" sz="2000" dirty="0">
                <a:latin typeface="Times New Roman" pitchFamily="18" charset="0"/>
                <a:cs typeface="Times New Roman" panose="02020603050405020304" pitchFamily="18" charset="0"/>
              </a:rPr>
              <a:t>Daire Başkanlığımızda </a:t>
            </a:r>
            <a:r>
              <a:rPr lang="tr-TR" sz="2000" b="1" i="1" dirty="0">
                <a:latin typeface="Times New Roman" panose="02020603050405020304" pitchFamily="18" charset="0"/>
                <a:cs typeface="Times New Roman" panose="02020603050405020304" pitchFamily="18" charset="0"/>
              </a:rPr>
              <a:t>4 adet Şube Müdürlüğü </a:t>
            </a:r>
            <a:r>
              <a:rPr lang="tr-TR" sz="2000" dirty="0">
                <a:latin typeface="Times New Roman" panose="02020603050405020304" pitchFamily="18" charset="0"/>
                <a:cs typeface="Times New Roman" panose="02020603050405020304" pitchFamily="18" charset="0"/>
              </a:rPr>
              <a:t>bulunmaktadır. Süreçlerimiz de bu Müdürlükler kanalıyla devam eden işlemlerdir. </a:t>
            </a:r>
          </a:p>
          <a:p>
            <a:pPr marL="0" lvl="0" indent="0" algn="just">
              <a:buNone/>
            </a:pPr>
            <a:r>
              <a:rPr lang="tr-TR" sz="2000" b="1" dirty="0">
                <a:latin typeface="Times New Roman" panose="02020603050405020304" pitchFamily="18" charset="0"/>
                <a:cs typeface="Times New Roman" panose="02020603050405020304" pitchFamily="18" charset="0"/>
              </a:rPr>
              <a:t>1. Yapım İşleri Şube Müdürlüğü: </a:t>
            </a:r>
            <a:r>
              <a:rPr lang="tr-TR" sz="2000" dirty="0">
                <a:latin typeface="Times New Roman" panose="02020603050405020304" pitchFamily="18" charset="0"/>
                <a:cs typeface="Times New Roman" panose="02020603050405020304" pitchFamily="18" charset="0"/>
              </a:rPr>
              <a:t>Kurumun yeni yatırımlarını ilgilendiren ihtiyaçlardan kaynaklı yapılacak olan her türlü mal ve hizmet alımlarına yönelik çalışmaların yürütülmesini, ilgili yasal mevzuat çerçevesinde ihale ve kontrol süreçlerinin yürütülmesini sağlamak, </a:t>
            </a:r>
          </a:p>
          <a:p>
            <a:pPr marL="0" lvl="0" indent="0" algn="just">
              <a:buNone/>
            </a:pPr>
            <a:r>
              <a:rPr lang="tr-TR" sz="2000" dirty="0">
                <a:latin typeface="Times New Roman" panose="02020603050405020304" pitchFamily="18" charset="0"/>
                <a:cs typeface="Times New Roman" panose="02020603050405020304" pitchFamily="18" charset="0"/>
              </a:rPr>
              <a:t>Yatırım programında yer alan, altyapı ve üstyapıya ilişkin tüm inşaatların yapım işlerini, ilgili yasal mevzuat çerçevesinde ihale edilmesini, yapım aşamasındaki kontrol süreçlerinin yürütülmesini ve biten işlerin kabul işlemleri süreçlerinin yürütülmesini sağlar. </a:t>
            </a:r>
          </a:p>
          <a:p>
            <a:pPr marL="0" lvl="0" indent="0" algn="just">
              <a:buNone/>
            </a:pPr>
            <a:r>
              <a:rPr lang="tr-TR" sz="2000" b="1" dirty="0">
                <a:latin typeface="Times New Roman" panose="02020603050405020304" pitchFamily="18" charset="0"/>
                <a:cs typeface="Times New Roman" panose="02020603050405020304" pitchFamily="18" charset="0"/>
              </a:rPr>
              <a:t>2. Etüt Proje ve Planlama Şube Müdürlüğü: </a:t>
            </a:r>
            <a:r>
              <a:rPr lang="tr-TR" sz="2000" dirty="0">
                <a:latin typeface="Times New Roman" panose="02020603050405020304" pitchFamily="18" charset="0"/>
                <a:cs typeface="Times New Roman" panose="02020603050405020304" pitchFamily="18" charset="0"/>
              </a:rPr>
              <a:t>Taşınmazlarla ilgili tapu, tahsis, devir, satış, cins değişikliği vb. gibi işlemlerinin gerçekleştirilmesi, mülkiyetle ilgili hukuki süreçlerde ilgili birimlere destek verilmesi,</a:t>
            </a:r>
          </a:p>
          <a:p>
            <a:pPr marL="0" lvl="0" indent="0" algn="just">
              <a:buNone/>
            </a:pPr>
            <a:r>
              <a:rPr lang="tr-TR" sz="2000" dirty="0">
                <a:latin typeface="Times New Roman" panose="02020603050405020304" pitchFamily="18" charset="0"/>
                <a:cs typeface="Times New Roman" panose="02020603050405020304" pitchFamily="18" charset="0"/>
              </a:rPr>
              <a:t>Üniversite yerleşkelerinin imar planlarının hazırlanması‐hazırlatılması, ihtiyaca göre imar planı değişikliği yaptırılması,</a:t>
            </a:r>
          </a:p>
          <a:p>
            <a:pPr marL="0" lvl="0" indent="0" algn="just">
              <a:buNone/>
            </a:pPr>
            <a:r>
              <a:rPr lang="tr-TR" sz="2000" dirty="0">
                <a:latin typeface="Times New Roman" panose="02020603050405020304" pitchFamily="18" charset="0"/>
                <a:cs typeface="Times New Roman" panose="02020603050405020304" pitchFamily="18" charset="0"/>
              </a:rPr>
              <a:t>Sürdürülen emlak ve kamulaştırma işlemleri sonucunda meydana gelebilecek her türlü şikayetin incelenip ilgili makamlara bilgi verilmesi,</a:t>
            </a:r>
          </a:p>
          <a:p>
            <a:pPr marL="0" lvl="0" indent="0" algn="just">
              <a:buNone/>
            </a:pPr>
            <a:r>
              <a:rPr lang="tr-TR" sz="2000" dirty="0">
                <a:latin typeface="Times New Roman" panose="02020603050405020304" pitchFamily="18" charset="0"/>
                <a:cs typeface="Times New Roman" panose="02020603050405020304" pitchFamily="18" charset="0"/>
              </a:rPr>
              <a:t>Yatırım Bütçesi ve takibi, </a:t>
            </a:r>
          </a:p>
          <a:p>
            <a:pPr marL="0" lvl="0" indent="0" algn="just">
              <a:buNone/>
            </a:pPr>
            <a:r>
              <a:rPr lang="tr-TR" sz="2000" dirty="0">
                <a:latin typeface="Times New Roman" panose="02020603050405020304" pitchFamily="18" charset="0"/>
                <a:cs typeface="Times New Roman" panose="02020603050405020304" pitchFamily="18" charset="0"/>
              </a:rPr>
              <a:t>İhale ve doğrudan temin süreçlerinin yürütülmesini sağlamak, </a:t>
            </a:r>
          </a:p>
        </p:txBody>
      </p:sp>
    </p:spTree>
    <p:extLst>
      <p:ext uri="{BB962C8B-B14F-4D97-AF65-F5344CB8AC3E}">
        <p14:creationId xmlns:p14="http://schemas.microsoft.com/office/powerpoint/2010/main" val="25892353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98D2874-D543-4993-AD1B-EF5AAE83378E}"/>
              </a:ext>
            </a:extLst>
          </p:cNvPr>
          <p:cNvSpPr>
            <a:spLocks noGrp="1"/>
          </p:cNvSpPr>
          <p:nvPr>
            <p:ph type="title"/>
          </p:nvPr>
        </p:nvSpPr>
        <p:spPr>
          <a:xfrm>
            <a:off x="773289" y="0"/>
            <a:ext cx="9601200" cy="553156"/>
          </a:xfrm>
        </p:spPr>
        <p:txBody>
          <a:bodyPr>
            <a:normAutofit/>
          </a:bodyPr>
          <a:lstStyle/>
          <a:p>
            <a:r>
              <a:rPr lang="tr-TR" sz="2400" b="1" dirty="0">
                <a:solidFill>
                  <a:schemeClr val="accent2">
                    <a:lumMod val="50000"/>
                  </a:schemeClr>
                </a:solidFill>
                <a:latin typeface="Times New Roman" panose="02020603050405020304" pitchFamily="18" charset="0"/>
                <a:cs typeface="Times New Roman" panose="02020603050405020304" pitchFamily="18" charset="0"/>
              </a:rPr>
              <a:t>Yapı İşleri ve Teknik Daire Başkanlığı Ana ve Yardımcı Süreçleri</a:t>
            </a:r>
            <a:endParaRPr lang="tr-TR" sz="2400" dirty="0"/>
          </a:p>
        </p:txBody>
      </p:sp>
      <p:sp>
        <p:nvSpPr>
          <p:cNvPr id="7" name="İçerik Yer Tutucusu 2">
            <a:extLst>
              <a:ext uri="{FF2B5EF4-FFF2-40B4-BE49-F238E27FC236}">
                <a16:creationId xmlns:a16="http://schemas.microsoft.com/office/drawing/2014/main" id="{86E0193D-6443-4978-A5A8-9CC21F044AAF}"/>
              </a:ext>
            </a:extLst>
          </p:cNvPr>
          <p:cNvSpPr>
            <a:spLocks noGrp="1"/>
          </p:cNvSpPr>
          <p:nvPr>
            <p:ph idx="1"/>
          </p:nvPr>
        </p:nvSpPr>
        <p:spPr>
          <a:xfrm>
            <a:off x="863599" y="553156"/>
            <a:ext cx="10910712" cy="5994400"/>
          </a:xfrm>
          <a:noFill/>
        </p:spPr>
        <p:txBody>
          <a:bodyPr>
            <a:noAutofit/>
          </a:bodyPr>
          <a:lstStyle/>
          <a:p>
            <a:pPr marL="0" lvl="0" indent="0" algn="just">
              <a:lnSpc>
                <a:spcPct val="100000"/>
              </a:lnSpc>
              <a:buNone/>
            </a:pPr>
            <a:r>
              <a:rPr lang="tr-TR" dirty="0">
                <a:latin typeface="Times New Roman" panose="02020603050405020304" pitchFamily="18" charset="0"/>
                <a:cs typeface="Times New Roman" panose="02020603050405020304" pitchFamily="18" charset="0"/>
              </a:rPr>
              <a:t>3. </a:t>
            </a:r>
            <a:r>
              <a:rPr lang="tr-TR" b="1" dirty="0">
                <a:latin typeface="Times New Roman" panose="02020603050405020304" pitchFamily="18" charset="0"/>
                <a:cs typeface="Times New Roman" panose="02020603050405020304" pitchFamily="18" charset="0"/>
              </a:rPr>
              <a:t>Bakım-Onarım İşletme Müdürlüğü: </a:t>
            </a:r>
            <a:r>
              <a:rPr lang="tr-TR" dirty="0">
                <a:latin typeface="Times New Roman" panose="02020603050405020304" pitchFamily="18" charset="0"/>
                <a:cs typeface="Times New Roman" panose="02020603050405020304" pitchFamily="18" charset="0"/>
              </a:rPr>
              <a:t>Kampusların içme ve sulama suyu şebekeleri ve kuyularının, su depolarının temizlenmesi, bakımı klorlama sisteminin kurulması ve bakımı, kanalizasyon, orta gerilim, alçak gerilim elektrik şebekelerinin, trafo merkezlerinin, kombilerin, kazan dairesi, kalorifer sistemlerinin,  jeneratörlerin, asansörlerin, klima havalandırma santrallerinin düzgün ve düzenli bir şekilde çalışmasını sağlamak, bakım ve onarımları ile ilgili teknik dokümanları ve belgeleri hazırlamak, bakım ve onarımları ile ilgili teknik dokümanlarını hazırlamak. Yangın algılama sistemleri, asansörler, kombi ve klimalar yapı unsuru olan tüm makine ve cihazların personeli tarafından yaptırtılarak bakım-onarımın kendi personeli ile yapılmadığı durumda diğer şube müdürlükleri ile maliyet çalışmalarını yapılmasını sağlamak, </a:t>
            </a:r>
          </a:p>
          <a:p>
            <a:pPr marL="0" lvl="0" indent="0" algn="just">
              <a:lnSpc>
                <a:spcPct val="100000"/>
              </a:lnSpc>
              <a:buNone/>
            </a:pPr>
            <a:r>
              <a:rPr lang="tr-TR" dirty="0">
                <a:latin typeface="Times New Roman" panose="02020603050405020304" pitchFamily="18" charset="0"/>
                <a:cs typeface="Times New Roman" panose="02020603050405020304" pitchFamily="18" charset="0"/>
              </a:rPr>
              <a:t>Periyodik bakım gerektiren ünitelere ilişkin (asansörler, yangın algılama sistemleri, trafolar, kombi ve klimalar, </a:t>
            </a:r>
            <a:r>
              <a:rPr lang="tr-TR" dirty="0" err="1">
                <a:latin typeface="Times New Roman" panose="02020603050405020304" pitchFamily="18" charset="0"/>
                <a:cs typeface="Times New Roman" panose="02020603050405020304" pitchFamily="18" charset="0"/>
              </a:rPr>
              <a:t>paranoterler</a:t>
            </a:r>
            <a:r>
              <a:rPr lang="tr-TR" dirty="0">
                <a:latin typeface="Times New Roman" panose="02020603050405020304" pitchFamily="18" charset="0"/>
                <a:cs typeface="Times New Roman" panose="02020603050405020304" pitchFamily="18" charset="0"/>
              </a:rPr>
              <a:t> vb.)  ihtiyaç planlaması, yaklaşık maliyet, ihale ve kontrol süreçlerinin ilgili yasal mevzuat kapsamında sağlıklı, düzenli ve uyumlu bir şekilde yürütülmesini sağlamak. </a:t>
            </a:r>
          </a:p>
          <a:p>
            <a:pPr marL="0" lvl="0" indent="0" algn="just">
              <a:lnSpc>
                <a:spcPct val="100000"/>
              </a:lnSpc>
              <a:buNone/>
            </a:pPr>
            <a:r>
              <a:rPr lang="tr-TR" dirty="0">
                <a:latin typeface="Times New Roman" panose="02020603050405020304" pitchFamily="18" charset="0"/>
                <a:cs typeface="Times New Roman" panose="02020603050405020304" pitchFamily="18" charset="0"/>
              </a:rPr>
              <a:t>4. </a:t>
            </a:r>
            <a:r>
              <a:rPr lang="tr-TR" b="1" dirty="0">
                <a:latin typeface="Times New Roman" panose="02020603050405020304" pitchFamily="18" charset="0"/>
                <a:cs typeface="Times New Roman" panose="02020603050405020304" pitchFamily="18" charset="0"/>
              </a:rPr>
              <a:t>Park ve Bahçeler Şube Müdürlüğü: </a:t>
            </a:r>
            <a:r>
              <a:rPr lang="tr-TR" b="0" i="0" u="none" strike="noStrike" baseline="0" dirty="0">
                <a:latin typeface="Times New Roman" panose="02020603050405020304" pitchFamily="18" charset="0"/>
              </a:rPr>
              <a:t>Üniversitemizde zaruri bir ihtiyaç olan kampüs alanlarında çevre düzenlemesi yaptırmak, yeşil alanlar oluşturmak, ağaçlandırma çalışmalarını yürütmek ve mevcut yeşil alanların sulama ve bakımını yaptırmak üzere Proje ve Peyzaj Süreçleri, Fidanlık/Zirai Süreçler, Sulama Faaliyetleri, Kar Küreme ve Park ve Bahçe, Yol, Rögar Temizliği, Park ve Bahçe Ekipmanları ve Kaldırım Planlama, Fidanlık, Çevre Düzenleme ve Peyzaj proje Çevre Düzenleme ve Temizleme Süreçleri, Sıfır Atık ve </a:t>
            </a:r>
            <a:r>
              <a:rPr lang="tr-TR" b="0" i="0" u="none" strike="noStrike" baseline="0" dirty="0" err="1">
                <a:latin typeface="Times New Roman" panose="02020603050405020304" pitchFamily="18" charset="0"/>
              </a:rPr>
              <a:t>Kompostlama</a:t>
            </a:r>
            <a:r>
              <a:rPr lang="tr-TR" b="0" i="0" u="none" strike="noStrike" baseline="0" dirty="0">
                <a:latin typeface="Times New Roman" panose="02020603050405020304" pitchFamily="18" charset="0"/>
              </a:rPr>
              <a:t> Süreçleri gibi faaliyetleri yürütmek.</a:t>
            </a:r>
            <a:endParaRPr lang="tr-TR" dirty="0"/>
          </a:p>
        </p:txBody>
      </p:sp>
    </p:spTree>
    <p:extLst>
      <p:ext uri="{BB962C8B-B14F-4D97-AF65-F5344CB8AC3E}">
        <p14:creationId xmlns:p14="http://schemas.microsoft.com/office/powerpoint/2010/main" val="29075627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A7A1F2-A2BA-4EC4-9919-970EBC509E96}"/>
              </a:ext>
            </a:extLst>
          </p:cNvPr>
          <p:cNvSpPr>
            <a:spLocks noGrp="1"/>
          </p:cNvSpPr>
          <p:nvPr>
            <p:ph type="title"/>
          </p:nvPr>
        </p:nvSpPr>
        <p:spPr>
          <a:xfrm>
            <a:off x="807156" y="174978"/>
            <a:ext cx="9601200" cy="815622"/>
          </a:xfrm>
        </p:spPr>
        <p:txBody>
          <a:bodyPr>
            <a:normAutofit fontScale="90000"/>
          </a:bodyPr>
          <a:lstStyle/>
          <a:p>
            <a:pPr marL="228600" indent="-228600">
              <a:lnSpc>
                <a:spcPct val="150000"/>
              </a:lnSpc>
              <a:spcBef>
                <a:spcPts val="1200"/>
              </a:spcBef>
              <a:spcAft>
                <a:spcPts val="300"/>
              </a:spcAft>
              <a:tabLst>
                <a:tab pos="226695" algn="l"/>
              </a:tabLst>
            </a:pPr>
            <a:r>
              <a:rPr lang="en-GB" sz="1800" b="1" kern="0" cap="small" spc="25" dirty="0">
                <a:solidFill>
                  <a:schemeClr val="tx1"/>
                </a:solidFill>
                <a:effectLst/>
                <a:latin typeface="Times New Roman" panose="02020603050405020304" pitchFamily="18" charset="0"/>
                <a:ea typeface="Times New Roman" panose="02020603050405020304" pitchFamily="18" charset="0"/>
              </a:rPr>
              <a:t>II- AMAÇ </a:t>
            </a:r>
            <a:r>
              <a:rPr lang="en-GB" sz="1800" b="1" kern="0" cap="small" spc="25" dirty="0" err="1">
                <a:solidFill>
                  <a:schemeClr val="tx1"/>
                </a:solidFill>
                <a:effectLst/>
                <a:latin typeface="Times New Roman" panose="02020603050405020304" pitchFamily="18" charset="0"/>
                <a:ea typeface="Times New Roman" panose="02020603050405020304" pitchFamily="18" charset="0"/>
              </a:rPr>
              <a:t>ve</a:t>
            </a:r>
            <a:r>
              <a:rPr lang="en-GB" sz="1800" b="1" kern="0" cap="small" spc="25" dirty="0">
                <a:solidFill>
                  <a:schemeClr val="tx1"/>
                </a:solidFill>
                <a:effectLst/>
                <a:latin typeface="Times New Roman" panose="02020603050405020304" pitchFamily="18" charset="0"/>
                <a:ea typeface="Times New Roman" panose="02020603050405020304" pitchFamily="18" charset="0"/>
              </a:rPr>
              <a:t> HEDEFLER</a:t>
            </a:r>
            <a:br>
              <a:rPr lang="tr-TR" sz="1800" b="1" kern="0" dirty="0">
                <a:solidFill>
                  <a:schemeClr val="tx1"/>
                </a:solidFill>
                <a:effectLst/>
                <a:latin typeface="Times New Roman" panose="02020603050405020304" pitchFamily="18" charset="0"/>
                <a:ea typeface="Times New Roman" panose="02020603050405020304" pitchFamily="18" charset="0"/>
              </a:rPr>
            </a:br>
            <a:r>
              <a:rPr lang="tr-TR" sz="1800" b="1" kern="0" dirty="0">
                <a:solidFill>
                  <a:schemeClr val="tx1"/>
                </a:solidFill>
                <a:effectLst/>
                <a:latin typeface="Times New Roman" panose="02020603050405020304" pitchFamily="18" charset="0"/>
                <a:ea typeface="Times New Roman" panose="02020603050405020304" pitchFamily="18" charset="0"/>
              </a:rPr>
              <a:t>A- </a:t>
            </a:r>
            <a:r>
              <a:rPr lang="en-GB" sz="1800" b="1" i="0" cap="small" spc="25" dirty="0" err="1">
                <a:solidFill>
                  <a:schemeClr val="tx1"/>
                </a:solidFill>
                <a:effectLst/>
                <a:latin typeface="Times New Roman" panose="02020603050405020304" pitchFamily="18" charset="0"/>
                <a:ea typeface="Times New Roman" panose="02020603050405020304" pitchFamily="18" charset="0"/>
              </a:rPr>
              <a:t>Birim</a:t>
            </a:r>
            <a:r>
              <a:rPr lang="en-GB" sz="1800" b="1" i="0" cap="small" spc="25" dirty="0">
                <a:solidFill>
                  <a:schemeClr val="tx1"/>
                </a:solidFill>
                <a:effectLst/>
                <a:latin typeface="Times New Roman" panose="02020603050405020304" pitchFamily="18" charset="0"/>
                <a:ea typeface="Times New Roman" panose="02020603050405020304" pitchFamily="18" charset="0"/>
              </a:rPr>
              <a:t> </a:t>
            </a:r>
            <a:r>
              <a:rPr lang="en-GB" sz="1800" b="1" i="0" cap="small" spc="25" dirty="0" err="1">
                <a:solidFill>
                  <a:schemeClr val="tx1"/>
                </a:solidFill>
                <a:effectLst/>
                <a:latin typeface="Times New Roman" panose="02020603050405020304" pitchFamily="18" charset="0"/>
                <a:ea typeface="Times New Roman" panose="02020603050405020304" pitchFamily="18" charset="0"/>
              </a:rPr>
              <a:t>Amaç</a:t>
            </a:r>
            <a:r>
              <a:rPr lang="en-GB" sz="1800" b="1" i="0" cap="small" spc="25" dirty="0">
                <a:solidFill>
                  <a:schemeClr val="tx1"/>
                </a:solidFill>
                <a:effectLst/>
                <a:latin typeface="Times New Roman" panose="02020603050405020304" pitchFamily="18" charset="0"/>
                <a:ea typeface="Times New Roman" panose="02020603050405020304" pitchFamily="18" charset="0"/>
              </a:rPr>
              <a:t> </a:t>
            </a:r>
            <a:r>
              <a:rPr lang="en-GB" sz="1800" b="1" i="0" cap="small" spc="25" dirty="0" err="1">
                <a:solidFill>
                  <a:schemeClr val="tx1"/>
                </a:solidFill>
                <a:effectLst/>
                <a:latin typeface="Times New Roman" panose="02020603050405020304" pitchFamily="18" charset="0"/>
                <a:ea typeface="Times New Roman" panose="02020603050405020304" pitchFamily="18" charset="0"/>
              </a:rPr>
              <a:t>ve</a:t>
            </a:r>
            <a:r>
              <a:rPr lang="en-GB" sz="1800" b="1" i="0" cap="small" spc="25" dirty="0">
                <a:solidFill>
                  <a:schemeClr val="tx1"/>
                </a:solidFill>
                <a:effectLst/>
                <a:latin typeface="Times New Roman" panose="02020603050405020304" pitchFamily="18" charset="0"/>
                <a:ea typeface="Times New Roman" panose="02020603050405020304" pitchFamily="18" charset="0"/>
              </a:rPr>
              <a:t> </a:t>
            </a:r>
            <a:r>
              <a:rPr lang="en-GB" sz="1800" b="1" i="0" cap="small" spc="25" dirty="0" err="1">
                <a:solidFill>
                  <a:schemeClr val="tx1"/>
                </a:solidFill>
                <a:effectLst/>
                <a:latin typeface="Times New Roman" panose="02020603050405020304" pitchFamily="18" charset="0"/>
                <a:ea typeface="Times New Roman" panose="02020603050405020304" pitchFamily="18" charset="0"/>
              </a:rPr>
              <a:t>Hedefleri</a:t>
            </a:r>
            <a:endParaRPr lang="tr-TR" dirty="0">
              <a:solidFill>
                <a:schemeClr val="tx1"/>
              </a:solidFill>
            </a:endParaRPr>
          </a:p>
        </p:txBody>
      </p:sp>
      <p:sp>
        <p:nvSpPr>
          <p:cNvPr id="3" name="İçerik Yer Tutucusu 2">
            <a:extLst>
              <a:ext uri="{FF2B5EF4-FFF2-40B4-BE49-F238E27FC236}">
                <a16:creationId xmlns:a16="http://schemas.microsoft.com/office/drawing/2014/main" id="{6EFA37FE-38EB-49CF-8400-B24869BD91E7}"/>
              </a:ext>
            </a:extLst>
          </p:cNvPr>
          <p:cNvSpPr>
            <a:spLocks noGrp="1"/>
          </p:cNvSpPr>
          <p:nvPr>
            <p:ph idx="1"/>
          </p:nvPr>
        </p:nvSpPr>
        <p:spPr>
          <a:xfrm>
            <a:off x="886178" y="951088"/>
            <a:ext cx="11125200" cy="5661378"/>
          </a:xfrm>
        </p:spPr>
        <p:txBody>
          <a:bodyPr>
            <a:normAutofit fontScale="85000" lnSpcReduction="10000"/>
          </a:bodyPr>
          <a:lstStyle/>
          <a:p>
            <a:pPr indent="0" algn="just">
              <a:lnSpc>
                <a:spcPct val="150000"/>
              </a:lnSpc>
              <a:buNone/>
            </a:pPr>
            <a:r>
              <a:rPr lang="tr-TR" sz="1800" dirty="0">
                <a:effectLst/>
                <a:latin typeface="Times New Roman" panose="02020603050405020304" pitchFamily="18" charset="0"/>
                <a:ea typeface="Times New Roman" panose="02020603050405020304" pitchFamily="18" charset="0"/>
              </a:rPr>
              <a:t>2022 yılı yatırım programında ödeneği bulunan kalemlerin ihaleleri yapılmıştır. Kontrol ekibi tarafından yapılan düzenli incelemelerde devam eden işlerin şartnamelere ve mevzuata uygunluğu takip edilmiş, görülen eksikliklere anında müdahale edilerek işlerin sağlıklı bir şekilde tamamlanması sağlanmıştır. Tamamlanan işlerin ödeme evrakları da aynı titizlikle hazırlanıp onaya sunulmuştur.</a:t>
            </a:r>
          </a:p>
          <a:p>
            <a:pPr indent="0" algn="just">
              <a:lnSpc>
                <a:spcPct val="150000"/>
              </a:lnSpc>
              <a:buNone/>
            </a:pPr>
            <a:r>
              <a:rPr lang="tr-TR" sz="1800" dirty="0">
                <a:effectLst/>
                <a:latin typeface="Times New Roman" panose="02020603050405020304" pitchFamily="18" charset="0"/>
                <a:ea typeface="Times New Roman" panose="02020603050405020304" pitchFamily="18" charset="0"/>
              </a:rPr>
              <a:t>Kampüsün ısıtma, kullanma suyu, elektrik sistemlerinde ve tesisatlarındaki rutin bakım ve onarımlar gerçekleştirilmiştir. Ayrıca bu sistemlerde oluşan arıza ve aksaklıklara da en hızlı şekilde cevap verilmiş ve sistemin sürekliliği sağlanmıştır. 2022 mali yılında merkezi ısıtma sisteminde yapılan bakım onarımlar ile sistemin daha sağlıklı bir şekilde çalışması sağlanmıştır.</a:t>
            </a:r>
          </a:p>
          <a:p>
            <a:pPr indent="0" algn="just">
              <a:lnSpc>
                <a:spcPct val="150000"/>
              </a:lnSpc>
              <a:buNone/>
            </a:pPr>
            <a:r>
              <a:rPr lang="en-GB" sz="1800" dirty="0" err="1">
                <a:solidFill>
                  <a:srgbClr val="111111"/>
                </a:solidFill>
                <a:effectLst/>
                <a:latin typeface="Times New Roman" panose="02020603050405020304" pitchFamily="18" charset="0"/>
                <a:ea typeface="Times New Roman" panose="02020603050405020304" pitchFamily="18" charset="0"/>
              </a:rPr>
              <a:t>Üniversitemiz</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asansör</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paratönerler</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hidrant</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sistemleri</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bariyerler</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klima</a:t>
            </a:r>
            <a:r>
              <a:rPr lang="en-GB" sz="1800" dirty="0">
                <a:solidFill>
                  <a:srgbClr val="111111"/>
                </a:solidFill>
                <a:effectLst/>
                <a:latin typeface="Times New Roman" panose="02020603050405020304" pitchFamily="18" charset="0"/>
                <a:ea typeface="Times New Roman" panose="02020603050405020304" pitchFamily="18" charset="0"/>
              </a:rPr>
              <a:t>, kombi, </a:t>
            </a:r>
            <a:r>
              <a:rPr lang="en-GB" sz="1800" dirty="0" err="1">
                <a:solidFill>
                  <a:srgbClr val="111111"/>
                </a:solidFill>
                <a:effectLst/>
                <a:latin typeface="Times New Roman" panose="02020603050405020304" pitchFamily="18" charset="0"/>
                <a:ea typeface="Times New Roman" panose="02020603050405020304" pitchFamily="18" charset="0"/>
              </a:rPr>
              <a:t>yangın</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algılama</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otomatik</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kapı</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sistemlerinin</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bakım</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onarımları</a:t>
            </a:r>
            <a:r>
              <a:rPr lang="en-GB" sz="1800" dirty="0">
                <a:solidFill>
                  <a:srgbClr val="111111"/>
                </a:solidFill>
                <a:effectLst/>
                <a:latin typeface="Times New Roman" panose="02020603050405020304" pitchFamily="18" charset="0"/>
                <a:ea typeface="Times New Roman" panose="02020603050405020304" pitchFamily="18" charset="0"/>
              </a:rPr>
              <a:t> 2021 </a:t>
            </a:r>
            <a:r>
              <a:rPr lang="en-GB" sz="1800" dirty="0" err="1">
                <a:solidFill>
                  <a:srgbClr val="111111"/>
                </a:solidFill>
                <a:effectLst/>
                <a:latin typeface="Times New Roman" panose="02020603050405020304" pitchFamily="18" charset="0"/>
                <a:ea typeface="Times New Roman" panose="02020603050405020304" pitchFamily="18" charset="0"/>
              </a:rPr>
              <a:t>mali</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yılından</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itibaren</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tüm</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kampüsler</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dahil</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olmak</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üzere</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Yapı</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İşleri</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ve</a:t>
            </a:r>
            <a:r>
              <a:rPr lang="en-GB" sz="1800" dirty="0">
                <a:solidFill>
                  <a:srgbClr val="111111"/>
                </a:solidFill>
                <a:effectLst/>
                <a:latin typeface="Times New Roman" panose="02020603050405020304" pitchFamily="18" charset="0"/>
                <a:ea typeface="Times New Roman" panose="02020603050405020304" pitchFamily="18" charset="0"/>
              </a:rPr>
              <a:t> Teknik </a:t>
            </a:r>
            <a:r>
              <a:rPr lang="en-GB" sz="1800" dirty="0" err="1">
                <a:solidFill>
                  <a:srgbClr val="111111"/>
                </a:solidFill>
                <a:effectLst/>
                <a:latin typeface="Times New Roman" panose="02020603050405020304" pitchFamily="18" charset="0"/>
                <a:ea typeface="Times New Roman" panose="02020603050405020304" pitchFamily="18" charset="0"/>
              </a:rPr>
              <a:t>Daire</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Başkanlığı</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tarafından</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yürütülmeye</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devam</a:t>
            </a:r>
            <a:r>
              <a:rPr lang="en-GB" sz="1800" dirty="0">
                <a:solidFill>
                  <a:srgbClr val="111111"/>
                </a:solidFill>
                <a:effectLst/>
                <a:latin typeface="Times New Roman" panose="02020603050405020304" pitchFamily="18" charset="0"/>
                <a:ea typeface="Times New Roman" panose="02020603050405020304" pitchFamily="18" charset="0"/>
              </a:rPr>
              <a:t> </a:t>
            </a:r>
            <a:r>
              <a:rPr lang="en-GB" sz="1800" dirty="0" err="1">
                <a:solidFill>
                  <a:srgbClr val="111111"/>
                </a:solidFill>
                <a:effectLst/>
                <a:latin typeface="Times New Roman" panose="02020603050405020304" pitchFamily="18" charset="0"/>
                <a:ea typeface="Times New Roman" panose="02020603050405020304" pitchFamily="18" charset="0"/>
              </a:rPr>
              <a:t>edilmektedir</a:t>
            </a:r>
            <a:r>
              <a:rPr lang="en-GB" sz="1800" dirty="0">
                <a:solidFill>
                  <a:srgbClr val="111111"/>
                </a:solidFill>
                <a:effectLst/>
                <a:latin typeface="Times New Roman" panose="02020603050405020304" pitchFamily="18" charset="0"/>
                <a:ea typeface="Times New Roman" panose="02020603050405020304" pitchFamily="18" charset="0"/>
              </a:rPr>
              <a:t>.</a:t>
            </a:r>
            <a:endParaRPr lang="tr-TR" sz="1800" dirty="0">
              <a:effectLst/>
              <a:latin typeface="Times New Roman" panose="02020603050405020304" pitchFamily="18" charset="0"/>
              <a:ea typeface="Times New Roman" panose="02020603050405020304" pitchFamily="18" charset="0"/>
            </a:endParaRPr>
          </a:p>
          <a:p>
            <a:pPr indent="0" algn="just">
              <a:lnSpc>
                <a:spcPct val="150000"/>
              </a:lnSpc>
              <a:spcBef>
                <a:spcPts val="750"/>
              </a:spcBef>
              <a:spcAft>
                <a:spcPts val="750"/>
              </a:spcAft>
              <a:buNone/>
            </a:pPr>
            <a:r>
              <a:rPr lang="en-GB" sz="1800" dirty="0" err="1">
                <a:effectLst/>
                <a:latin typeface="Times New Roman" panose="02020603050405020304" pitchFamily="18" charset="0"/>
                <a:ea typeface="Times New Roman" panose="02020603050405020304" pitchFamily="18" charset="0"/>
              </a:rPr>
              <a:t>Bolu</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Abant</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İzzet</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Baysal</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Üniversitesi</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Gölköy</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Kampüsü</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Gerede</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Seben</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ve</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Yeniçağa</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İlçe</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Kampüslerinde</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bulunan</a:t>
            </a:r>
            <a:r>
              <a:rPr lang="en-GB" sz="1800" dirty="0">
                <a:effectLst/>
                <a:latin typeface="Times New Roman" panose="02020603050405020304" pitchFamily="18" charset="0"/>
                <a:ea typeface="Times New Roman" panose="02020603050405020304" pitchFamily="18" charset="0"/>
              </a:rPr>
              <a:t> 34 </a:t>
            </a:r>
            <a:r>
              <a:rPr lang="en-GB" sz="1800" dirty="0" err="1">
                <a:effectLst/>
                <a:latin typeface="Times New Roman" panose="02020603050405020304" pitchFamily="18" charset="0"/>
                <a:ea typeface="Times New Roman" panose="02020603050405020304" pitchFamily="18" charset="0"/>
              </a:rPr>
              <a:t>adet</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asansörün</a:t>
            </a:r>
            <a:r>
              <a:rPr lang="en-GB" sz="1800" dirty="0">
                <a:effectLst/>
                <a:latin typeface="Times New Roman" panose="02020603050405020304" pitchFamily="18" charset="0"/>
                <a:ea typeface="Times New Roman" panose="02020603050405020304" pitchFamily="18" charset="0"/>
              </a:rPr>
              <a:t> 12 ay </a:t>
            </a:r>
            <a:r>
              <a:rPr lang="en-GB" sz="1800" dirty="0" err="1">
                <a:effectLst/>
                <a:latin typeface="Times New Roman" panose="02020603050405020304" pitchFamily="18" charset="0"/>
                <a:ea typeface="Times New Roman" panose="02020603050405020304" pitchFamily="18" charset="0"/>
              </a:rPr>
              <a:t>süre</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ile</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aylık</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periyodik</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bakımı</a:t>
            </a:r>
            <a:r>
              <a:rPr lang="en-GB" sz="1800" dirty="0">
                <a:effectLst/>
                <a:latin typeface="Times New Roman" panose="02020603050405020304" pitchFamily="18" charset="0"/>
                <a:ea typeface="Times New Roman" panose="02020603050405020304" pitchFamily="18" charset="0"/>
              </a:rPr>
              <a:t>, 45 </a:t>
            </a:r>
            <a:r>
              <a:rPr lang="en-GB" sz="1800" dirty="0" err="1">
                <a:effectLst/>
                <a:latin typeface="Times New Roman" panose="02020603050405020304" pitchFamily="18" charset="0"/>
                <a:ea typeface="Times New Roman" panose="02020603050405020304" pitchFamily="18" charset="0"/>
              </a:rPr>
              <a:t>adet</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asansörün</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mavi</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etiket</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dönüşümlerinin</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yapılması</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ve</a:t>
            </a:r>
            <a:r>
              <a:rPr lang="en-GB" sz="1800" dirty="0">
                <a:effectLst/>
                <a:latin typeface="Times New Roman" panose="02020603050405020304" pitchFamily="18" charset="0"/>
                <a:ea typeface="Times New Roman" panose="02020603050405020304" pitchFamily="18" charset="0"/>
              </a:rPr>
              <a:t> 3 </a:t>
            </a:r>
            <a:r>
              <a:rPr lang="en-GB" sz="1800" dirty="0" err="1">
                <a:effectLst/>
                <a:latin typeface="Times New Roman" panose="02020603050405020304" pitchFamily="18" charset="0"/>
                <a:ea typeface="Times New Roman" panose="02020603050405020304" pitchFamily="18" charset="0"/>
              </a:rPr>
              <a:t>adet</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asansörün</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revizyonu</a:t>
            </a:r>
            <a:r>
              <a:rPr lang="en-GB" sz="1800" dirty="0">
                <a:effectLst/>
                <a:latin typeface="Times New Roman" panose="02020603050405020304" pitchFamily="18" charset="0"/>
                <a:ea typeface="Times New Roman" panose="02020603050405020304" pitchFamily="18" charset="0"/>
              </a:rPr>
              <a:t> </a:t>
            </a:r>
            <a:r>
              <a:rPr lang="en-GB" sz="1800" dirty="0" err="1">
                <a:effectLst/>
                <a:latin typeface="Times New Roman" panose="02020603050405020304" pitchFamily="18" charset="0"/>
                <a:ea typeface="Times New Roman" panose="02020603050405020304" pitchFamily="18" charset="0"/>
              </a:rPr>
              <a:t>yapılmıştır</a:t>
            </a:r>
            <a:r>
              <a:rPr lang="en-GB" sz="1800" dirty="0">
                <a:effectLst/>
                <a:latin typeface="Times New Roman" panose="02020603050405020304" pitchFamily="18" charset="0"/>
                <a:ea typeface="Times New Roman" panose="02020603050405020304" pitchFamily="18" charset="0"/>
              </a:rPr>
              <a:t>.</a:t>
            </a:r>
            <a:r>
              <a:rPr lang="en-GB" sz="1800" b="1" i="1" u="sng" dirty="0">
                <a:solidFill>
                  <a:srgbClr val="000000"/>
                </a:solidFill>
                <a:effectLst/>
                <a:latin typeface="Times New Roman" panose="02020603050405020304" pitchFamily="18" charset="0"/>
                <a:ea typeface="Times New Roman" panose="02020603050405020304" pitchFamily="18" charset="0"/>
              </a:rPr>
              <a:t> </a:t>
            </a:r>
            <a:r>
              <a:rPr lang="en-GB" sz="1800" b="1" i="1" u="sng" dirty="0" err="1">
                <a:solidFill>
                  <a:srgbClr val="000000"/>
                </a:solidFill>
                <a:effectLst/>
                <a:latin typeface="Times New Roman" panose="02020603050405020304" pitchFamily="18" charset="0"/>
                <a:ea typeface="Times New Roman" panose="02020603050405020304" pitchFamily="18" charset="0"/>
              </a:rPr>
              <a:t>Üniversitemiz</a:t>
            </a:r>
            <a:r>
              <a:rPr lang="en-GB" sz="1800" b="1" i="1" u="sng" dirty="0">
                <a:solidFill>
                  <a:srgbClr val="000000"/>
                </a:solidFill>
                <a:effectLst/>
                <a:latin typeface="Times New Roman" panose="02020603050405020304" pitchFamily="18" charset="0"/>
                <a:ea typeface="Times New Roman" panose="02020603050405020304" pitchFamily="18" charset="0"/>
              </a:rPr>
              <a:t> Klima </a:t>
            </a:r>
            <a:r>
              <a:rPr lang="en-GB" sz="1800" b="1" i="1" u="sng" dirty="0" err="1">
                <a:solidFill>
                  <a:srgbClr val="000000"/>
                </a:solidFill>
                <a:effectLst/>
                <a:latin typeface="Times New Roman" panose="02020603050405020304" pitchFamily="18" charset="0"/>
                <a:ea typeface="Times New Roman" panose="02020603050405020304" pitchFamily="18" charset="0"/>
              </a:rPr>
              <a:t>Temizliği</a:t>
            </a:r>
            <a:r>
              <a:rPr lang="en-GB" sz="1800" b="1" i="1" u="sng" dirty="0">
                <a:solidFill>
                  <a:srgbClr val="000000"/>
                </a:solidFill>
                <a:effectLst/>
                <a:latin typeface="Times New Roman" panose="02020603050405020304" pitchFamily="18" charset="0"/>
                <a:ea typeface="Times New Roman" panose="02020603050405020304" pitchFamily="18" charset="0"/>
              </a:rPr>
              <a:t>;</a:t>
            </a:r>
            <a:endParaRPr lang="tr-TR" sz="1800" dirty="0">
              <a:effectLst/>
              <a:latin typeface="Times New Roman" panose="02020603050405020304" pitchFamily="18" charset="0"/>
              <a:ea typeface="Times New Roman" panose="02020603050405020304" pitchFamily="18" charset="0"/>
            </a:endParaRPr>
          </a:p>
          <a:p>
            <a:pPr indent="0" algn="just">
              <a:lnSpc>
                <a:spcPct val="150000"/>
              </a:lnSpc>
              <a:spcBef>
                <a:spcPts val="750"/>
              </a:spcBef>
              <a:spcAft>
                <a:spcPts val="750"/>
              </a:spcAft>
              <a:buNone/>
            </a:pPr>
            <a:r>
              <a:rPr lang="en-GB" sz="1800" dirty="0" err="1">
                <a:solidFill>
                  <a:srgbClr val="000000"/>
                </a:solidFill>
                <a:effectLst/>
                <a:latin typeface="Times New Roman" panose="02020603050405020304" pitchFamily="18" charset="0"/>
                <a:ea typeface="Times New Roman" panose="02020603050405020304" pitchFamily="18" charset="0"/>
              </a:rPr>
              <a:t>Yapı</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İşleri</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ve</a:t>
            </a:r>
            <a:r>
              <a:rPr lang="en-GB" sz="1800" dirty="0">
                <a:solidFill>
                  <a:srgbClr val="000000"/>
                </a:solidFill>
                <a:effectLst/>
                <a:latin typeface="Times New Roman" panose="02020603050405020304" pitchFamily="18" charset="0"/>
                <a:ea typeface="Times New Roman" panose="02020603050405020304" pitchFamily="18" charset="0"/>
              </a:rPr>
              <a:t> Teknik </a:t>
            </a:r>
            <a:r>
              <a:rPr lang="en-GB" sz="1800" dirty="0" err="1">
                <a:solidFill>
                  <a:srgbClr val="000000"/>
                </a:solidFill>
                <a:effectLst/>
                <a:latin typeface="Times New Roman" panose="02020603050405020304" pitchFamily="18" charset="0"/>
                <a:ea typeface="Times New Roman" panose="02020603050405020304" pitchFamily="18" charset="0"/>
              </a:rPr>
              <a:t>Daire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Başkanlığınca</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uzun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yıllardır</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temizliği</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yapılmayan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klimalar</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için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alanında</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uzman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özel</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bir</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ekip</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oluşturarak</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klima</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temizleme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süreçlerini</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hızlandırmış</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ve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sürecin</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sağlıklı</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işlemesine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adına</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klima</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temizleme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solüsyonları</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yoluyla</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klima</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ve</a:t>
            </a:r>
            <a:r>
              <a:rPr lang="en-GB" sz="1800" dirty="0">
                <a:solidFill>
                  <a:srgbClr val="000000"/>
                </a:solidFill>
                <a:effectLst/>
                <a:latin typeface="Times New Roman" panose="02020603050405020304" pitchFamily="18" charset="0"/>
                <a:ea typeface="Times New Roman" panose="02020603050405020304" pitchFamily="18" charset="0"/>
              </a:rPr>
              <a:t> kombi </a:t>
            </a:r>
            <a:r>
              <a:rPr lang="en-GB" sz="1800" dirty="0" err="1">
                <a:solidFill>
                  <a:srgbClr val="000000"/>
                </a:solidFill>
                <a:effectLst/>
                <a:latin typeface="Times New Roman" panose="02020603050405020304" pitchFamily="18" charset="0"/>
                <a:ea typeface="Times New Roman" panose="02020603050405020304" pitchFamily="18" charset="0"/>
              </a:rPr>
              <a:t>periyodik</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bakım</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ve</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temizlikleri</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takip</a:t>
            </a:r>
            <a:r>
              <a:rPr lang="en-GB" sz="1800" dirty="0">
                <a:solidFill>
                  <a:srgbClr val="000000"/>
                </a:solidFill>
                <a:effectLst/>
                <a:latin typeface="Times New Roman" panose="02020603050405020304" pitchFamily="18" charset="0"/>
                <a:ea typeface="Times New Roman" panose="02020603050405020304" pitchFamily="18" charset="0"/>
              </a:rPr>
              <a:t> </a:t>
            </a:r>
            <a:r>
              <a:rPr lang="en-GB" sz="1800" dirty="0" err="1">
                <a:solidFill>
                  <a:srgbClr val="000000"/>
                </a:solidFill>
                <a:effectLst/>
                <a:latin typeface="Times New Roman" panose="02020603050405020304" pitchFamily="18" charset="0"/>
                <a:ea typeface="Times New Roman" panose="02020603050405020304" pitchFamily="18" charset="0"/>
              </a:rPr>
              <a:t>edilmiştir</a:t>
            </a:r>
            <a:r>
              <a:rPr lang="en-GB" sz="1800" dirty="0">
                <a:solidFill>
                  <a:srgbClr val="000000"/>
                </a:solidFill>
                <a:effectLst/>
                <a:latin typeface="Times New Roman" panose="02020603050405020304" pitchFamily="18" charset="0"/>
                <a:ea typeface="Times New Roman" panose="02020603050405020304" pitchFamily="18" charset="0"/>
              </a:rPr>
              <a:t>.</a:t>
            </a:r>
            <a:endParaRPr lang="tr-TR" sz="1800" dirty="0">
              <a:effectLst/>
              <a:latin typeface="Times New Roman" panose="02020603050405020304" pitchFamily="18" charset="0"/>
              <a:ea typeface="Times New Roman" panose="02020603050405020304" pitchFamily="18" charset="0"/>
            </a:endParaRPr>
          </a:p>
          <a:p>
            <a:pPr indent="0" algn="just">
              <a:lnSpc>
                <a:spcPct val="150000"/>
              </a:lnSpc>
              <a:buNone/>
            </a:pPr>
            <a:endParaRPr lang="tr-TR" sz="1800" dirty="0">
              <a:effectLst/>
              <a:latin typeface="Times New Roman" panose="02020603050405020304" pitchFamily="18" charset="0"/>
              <a:ea typeface="Times New Roman" panose="02020603050405020304" pitchFamily="18" charset="0"/>
            </a:endParaRPr>
          </a:p>
          <a:p>
            <a:endParaRPr lang="tr-TR" dirty="0"/>
          </a:p>
        </p:txBody>
      </p:sp>
    </p:spTree>
    <p:extLst>
      <p:ext uri="{BB962C8B-B14F-4D97-AF65-F5344CB8AC3E}">
        <p14:creationId xmlns:p14="http://schemas.microsoft.com/office/powerpoint/2010/main" val="33593892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1AB967F-AB31-43BE-B923-E5FCCE7A8CA9}"/>
              </a:ext>
            </a:extLst>
          </p:cNvPr>
          <p:cNvSpPr>
            <a:spLocks noGrp="1"/>
          </p:cNvSpPr>
          <p:nvPr>
            <p:ph type="title"/>
          </p:nvPr>
        </p:nvSpPr>
        <p:spPr>
          <a:xfrm>
            <a:off x="829733" y="152400"/>
            <a:ext cx="9804400" cy="838200"/>
          </a:xfrm>
        </p:spPr>
        <p:txBody>
          <a:bodyPr>
            <a:noAutofit/>
          </a:bodyPr>
          <a:lstStyle/>
          <a:p>
            <a:r>
              <a:rPr lang="en-GB" sz="2400" b="1" kern="0" cap="small" spc="25" dirty="0">
                <a:solidFill>
                  <a:schemeClr val="tx1"/>
                </a:solidFill>
                <a:effectLst/>
                <a:latin typeface="Times New Roman" panose="02020603050405020304" pitchFamily="18" charset="0"/>
                <a:ea typeface="Times New Roman" panose="02020603050405020304" pitchFamily="18" charset="0"/>
              </a:rPr>
              <a:t>II- AMAÇ </a:t>
            </a:r>
            <a:r>
              <a:rPr lang="en-GB" sz="2400" b="1" kern="0" cap="small" spc="25" dirty="0" err="1">
                <a:solidFill>
                  <a:schemeClr val="tx1"/>
                </a:solidFill>
                <a:effectLst/>
                <a:latin typeface="Times New Roman" panose="02020603050405020304" pitchFamily="18" charset="0"/>
                <a:ea typeface="Times New Roman" panose="02020603050405020304" pitchFamily="18" charset="0"/>
              </a:rPr>
              <a:t>ve</a:t>
            </a:r>
            <a:r>
              <a:rPr lang="en-GB" sz="2400" b="1" kern="0" cap="small" spc="25" dirty="0">
                <a:solidFill>
                  <a:schemeClr val="tx1"/>
                </a:solidFill>
                <a:effectLst/>
                <a:latin typeface="Times New Roman" panose="02020603050405020304" pitchFamily="18" charset="0"/>
                <a:ea typeface="Times New Roman" panose="02020603050405020304" pitchFamily="18" charset="0"/>
              </a:rPr>
              <a:t> HEDEFLER</a:t>
            </a:r>
            <a:br>
              <a:rPr lang="tr-TR" sz="2400" b="1" kern="0" dirty="0">
                <a:solidFill>
                  <a:schemeClr val="tx1"/>
                </a:solidFill>
                <a:effectLst/>
                <a:latin typeface="Times New Roman" panose="02020603050405020304" pitchFamily="18" charset="0"/>
                <a:ea typeface="Times New Roman" panose="02020603050405020304" pitchFamily="18" charset="0"/>
              </a:rPr>
            </a:br>
            <a:r>
              <a:rPr kumimoji="0" lang="tr-TR" sz="20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B- İDARENİN STRATEJİK PLANINDA YER ALAN AMAÇ VE HEDEFLER</a:t>
            </a:r>
            <a:br>
              <a:rPr kumimoji="0" lang="tr-TR" sz="2400" b="1" i="0" u="none" strike="noStrike" kern="1200" cap="none" spc="0" normalizeH="0" baseline="0" noProof="0" dirty="0">
                <a:ln>
                  <a:noFill/>
                </a:ln>
                <a:solidFill>
                  <a:schemeClr val="accent2">
                    <a:lumMod val="50000"/>
                  </a:schemeClr>
                </a:solidFill>
                <a:effectLst/>
                <a:uLnTx/>
                <a:uFillTx/>
                <a:latin typeface="Tw Cen MT" panose="020B0602020104020603" pitchFamily="34" charset="0"/>
              </a:rPr>
            </a:br>
            <a:endParaRPr lang="tr-TR" sz="2400" dirty="0"/>
          </a:p>
        </p:txBody>
      </p:sp>
      <p:sp>
        <p:nvSpPr>
          <p:cNvPr id="3" name="İçerik Yer Tutucusu 2">
            <a:extLst>
              <a:ext uri="{FF2B5EF4-FFF2-40B4-BE49-F238E27FC236}">
                <a16:creationId xmlns:a16="http://schemas.microsoft.com/office/drawing/2014/main" id="{81C7F7A6-7AF3-41B7-8002-F0553F623F9E}"/>
              </a:ext>
            </a:extLst>
          </p:cNvPr>
          <p:cNvSpPr>
            <a:spLocks noGrp="1"/>
          </p:cNvSpPr>
          <p:nvPr>
            <p:ph idx="1"/>
          </p:nvPr>
        </p:nvSpPr>
        <p:spPr>
          <a:xfrm>
            <a:off x="829732" y="843148"/>
            <a:ext cx="11128719" cy="6014852"/>
          </a:xfrm>
        </p:spPr>
        <p:txBody>
          <a:bodyPr>
            <a:normAutofit fontScale="62500" lnSpcReduction="20000"/>
          </a:bodyPr>
          <a:lstStyle/>
          <a:p>
            <a:pPr marL="0" indent="0" algn="just">
              <a:lnSpc>
                <a:spcPct val="120000"/>
              </a:lnSpc>
              <a:buNone/>
            </a:pPr>
            <a:r>
              <a:rPr lang="en-GB" sz="2200" dirty="0" err="1">
                <a:effectLst/>
                <a:latin typeface="Times New Roman" panose="02020603050405020304" pitchFamily="18" charset="0"/>
                <a:ea typeface="Times New Roman" panose="02020603050405020304" pitchFamily="18" charset="0"/>
              </a:rPr>
              <a:t>Ünivesitemiz</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Stratejik</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Planının</a:t>
            </a:r>
            <a:r>
              <a:rPr lang="en-GB" sz="2200" dirty="0">
                <a:effectLst/>
                <a:latin typeface="Times New Roman" panose="02020603050405020304" pitchFamily="18" charset="0"/>
                <a:ea typeface="Times New Roman" panose="02020603050405020304" pitchFamily="18" charset="0"/>
              </a:rPr>
              <a:t> 2023 </a:t>
            </a:r>
            <a:r>
              <a:rPr lang="en-GB" sz="2200" dirty="0" err="1">
                <a:effectLst/>
                <a:latin typeface="Times New Roman" panose="02020603050405020304" pitchFamily="18" charset="0"/>
                <a:ea typeface="Times New Roman" panose="02020603050405020304" pitchFamily="18" charset="0"/>
              </a:rPr>
              <a:t>yılı</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itibariyle</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güncellenme</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dönemine</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girilmesi</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nedeniyle</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ilgili</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süreçte</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Daire</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Başkanlığımız</a:t>
            </a:r>
            <a:r>
              <a:rPr lang="en-GB" sz="2200" dirty="0">
                <a:effectLst/>
                <a:latin typeface="Times New Roman" panose="02020603050405020304" pitchFamily="18" charset="0"/>
                <a:ea typeface="Times New Roman" panose="02020603050405020304" pitchFamily="18" charset="0"/>
              </a:rPr>
              <a:t> da </a:t>
            </a:r>
            <a:r>
              <a:rPr lang="en-GB" sz="2200" dirty="0" err="1">
                <a:effectLst/>
                <a:latin typeface="Times New Roman" panose="02020603050405020304" pitchFamily="18" charset="0"/>
                <a:ea typeface="Times New Roman" panose="02020603050405020304" pitchFamily="18" charset="0"/>
              </a:rPr>
              <a:t>katkıda</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bulunmuş</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ve</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üst</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politika</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belgeleri</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ve</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mezvuat</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analizi</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kapsamında</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Başkanlığımızı</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ilgilendiren</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başlıklar</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belirlenerek</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amaç</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ve</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hedefler</a:t>
            </a:r>
            <a:r>
              <a:rPr lang="en-GB" sz="2200" dirty="0">
                <a:effectLst/>
                <a:latin typeface="Times New Roman" panose="02020603050405020304" pitchFamily="18" charset="0"/>
                <a:ea typeface="Times New Roman" panose="02020603050405020304" pitchFamily="18" charset="0"/>
              </a:rPr>
              <a:t> yeni plana </a:t>
            </a:r>
            <a:r>
              <a:rPr lang="en-GB" sz="2200" dirty="0" err="1">
                <a:effectLst/>
                <a:latin typeface="Times New Roman" panose="02020603050405020304" pitchFamily="18" charset="0"/>
                <a:ea typeface="Times New Roman" panose="02020603050405020304" pitchFamily="18" charset="0"/>
              </a:rPr>
              <a:t>eklenmek</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üzere</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belirlenmiştir</a:t>
            </a:r>
            <a:r>
              <a:rPr lang="en-GB" sz="2200" dirty="0">
                <a:effectLst/>
                <a:latin typeface="Times New Roman" panose="02020603050405020304" pitchFamily="18" charset="0"/>
                <a:ea typeface="Times New Roman" panose="02020603050405020304" pitchFamily="18" charset="0"/>
              </a:rPr>
              <a:t>.  </a:t>
            </a:r>
            <a:endParaRPr lang="tr-TR" sz="2200" dirty="0">
              <a:effectLst/>
              <a:latin typeface="Times New Roman" panose="02020603050405020304" pitchFamily="18" charset="0"/>
              <a:ea typeface="Times New Roman" panose="02020603050405020304" pitchFamily="18" charset="0"/>
            </a:endParaRPr>
          </a:p>
          <a:p>
            <a:pPr marL="0" indent="0" algn="just">
              <a:lnSpc>
                <a:spcPct val="120000"/>
              </a:lnSpc>
              <a:buNone/>
            </a:pPr>
            <a:r>
              <a:rPr lang="en-GB" sz="2200" dirty="0">
                <a:effectLst/>
                <a:latin typeface="Times New Roman" panose="02020603050405020304" pitchFamily="18" charset="0"/>
                <a:ea typeface="Times New Roman" panose="02020603050405020304" pitchFamily="18" charset="0"/>
              </a:rPr>
              <a:t>Ana </a:t>
            </a:r>
            <a:r>
              <a:rPr lang="en-GB" sz="2200" dirty="0" err="1">
                <a:effectLst/>
                <a:latin typeface="Times New Roman" panose="02020603050405020304" pitchFamily="18" charset="0"/>
                <a:ea typeface="Times New Roman" panose="02020603050405020304" pitchFamily="18" charset="0"/>
              </a:rPr>
              <a:t>ilkeleri</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ile</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sürdürülebilirlik</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iklim</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değişikliği</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yenilebilir</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enerjinin</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artırılması</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deprem</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tahkikatları</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tasarruf</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gibi</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önemli</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başlıkları</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içine</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alan</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ilke</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ve</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hedefler</a:t>
            </a:r>
            <a:r>
              <a:rPr lang="en-GB" sz="2200" dirty="0">
                <a:effectLst/>
                <a:latin typeface="Times New Roman" panose="02020603050405020304" pitchFamily="18" charset="0"/>
                <a:ea typeface="Times New Roman" panose="02020603050405020304" pitchFamily="18" charset="0"/>
              </a:rPr>
              <a:t> 2024-2028 </a:t>
            </a:r>
            <a:r>
              <a:rPr lang="en-GB" sz="2200" dirty="0" err="1">
                <a:effectLst/>
                <a:latin typeface="Times New Roman" panose="02020603050405020304" pitchFamily="18" charset="0"/>
                <a:ea typeface="Times New Roman" panose="02020603050405020304" pitchFamily="18" charset="0"/>
              </a:rPr>
              <a:t>stratejik</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planına</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eklenmek</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üzere</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çalışmalar</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yapılmıştır</a:t>
            </a:r>
            <a:r>
              <a:rPr lang="en-GB" sz="2200" dirty="0">
                <a:effectLst/>
                <a:latin typeface="Times New Roman" panose="02020603050405020304" pitchFamily="18" charset="0"/>
                <a:ea typeface="Times New Roman" panose="02020603050405020304" pitchFamily="18" charset="0"/>
              </a:rPr>
              <a:t>.  </a:t>
            </a:r>
            <a:endParaRPr lang="tr-TR" sz="2200" dirty="0">
              <a:effectLst/>
              <a:latin typeface="Times New Roman" panose="02020603050405020304" pitchFamily="18" charset="0"/>
              <a:ea typeface="Times New Roman" panose="02020603050405020304" pitchFamily="18" charset="0"/>
            </a:endParaRPr>
          </a:p>
          <a:p>
            <a:pPr marL="0" indent="0" algn="just">
              <a:lnSpc>
                <a:spcPct val="120000"/>
              </a:lnSpc>
              <a:buNone/>
            </a:pPr>
            <a:r>
              <a:rPr lang="en-GB" sz="2200" dirty="0">
                <a:effectLst/>
                <a:latin typeface="Times New Roman" panose="02020603050405020304" pitchFamily="18" charset="0"/>
                <a:ea typeface="Times New Roman" panose="02020603050405020304" pitchFamily="18" charset="0"/>
              </a:rPr>
              <a:t>2024-2028 </a:t>
            </a:r>
            <a:r>
              <a:rPr lang="en-GB" sz="2200" dirty="0" err="1">
                <a:effectLst/>
                <a:latin typeface="Times New Roman" panose="02020603050405020304" pitchFamily="18" charset="0"/>
                <a:ea typeface="Times New Roman" panose="02020603050405020304" pitchFamily="18" charset="0"/>
              </a:rPr>
              <a:t>dönemi</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Strajik</a:t>
            </a:r>
            <a:r>
              <a:rPr lang="en-GB" sz="2200" dirty="0">
                <a:effectLst/>
                <a:latin typeface="Times New Roman" panose="02020603050405020304" pitchFamily="18" charset="0"/>
                <a:ea typeface="Times New Roman" panose="02020603050405020304" pitchFamily="18" charset="0"/>
              </a:rPr>
              <a:t> Plan </a:t>
            </a:r>
            <a:r>
              <a:rPr lang="en-GB" sz="2200" dirty="0" err="1">
                <a:effectLst/>
                <a:latin typeface="Times New Roman" panose="02020603050405020304" pitchFamily="18" charset="0"/>
                <a:ea typeface="Times New Roman" panose="02020603050405020304" pitchFamily="18" charset="0"/>
              </a:rPr>
              <a:t>hazırlıkları</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kapsamında</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komisyonlarda</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görüşülmek</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üzere</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sunulan</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ve</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aşağıda</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belirtilen</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maddelerin</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Yapı</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İşleri</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ve</a:t>
            </a:r>
            <a:r>
              <a:rPr lang="en-GB" sz="2200" dirty="0">
                <a:effectLst/>
                <a:latin typeface="Times New Roman" panose="02020603050405020304" pitchFamily="18" charset="0"/>
                <a:ea typeface="Times New Roman" panose="02020603050405020304" pitchFamily="18" charset="0"/>
              </a:rPr>
              <a:t> Teknik </a:t>
            </a:r>
            <a:r>
              <a:rPr lang="en-GB" sz="2200" dirty="0" err="1">
                <a:effectLst/>
                <a:latin typeface="Times New Roman" panose="02020603050405020304" pitchFamily="18" charset="0"/>
                <a:ea typeface="Times New Roman" panose="02020603050405020304" pitchFamily="18" charset="0"/>
              </a:rPr>
              <a:t>Daire</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Başkanlığı</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olarak</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yer</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almasını</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talep</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edilmiştir</a:t>
            </a:r>
            <a:r>
              <a:rPr lang="en-GB" sz="2200" dirty="0">
                <a:effectLst/>
                <a:latin typeface="Times New Roman" panose="02020603050405020304" pitchFamily="18" charset="0"/>
                <a:ea typeface="Times New Roman" panose="02020603050405020304" pitchFamily="18" charset="0"/>
              </a:rPr>
              <a:t>.</a:t>
            </a:r>
            <a:endParaRPr lang="tr-TR" sz="2200" dirty="0">
              <a:effectLst/>
              <a:latin typeface="Times New Roman" panose="02020603050405020304" pitchFamily="18" charset="0"/>
              <a:ea typeface="Times New Roman" panose="02020603050405020304" pitchFamily="18" charset="0"/>
            </a:endParaRPr>
          </a:p>
          <a:p>
            <a:pPr marL="0" indent="0" algn="just">
              <a:lnSpc>
                <a:spcPct val="120000"/>
              </a:lnSpc>
              <a:buNone/>
            </a:pPr>
            <a:r>
              <a:rPr lang="en-GB" sz="2200" b="1" dirty="0" err="1">
                <a:effectLst/>
                <a:latin typeface="Times New Roman" panose="02020603050405020304" pitchFamily="18" charset="0"/>
                <a:ea typeface="Times New Roman" panose="02020603050405020304" pitchFamily="18" charset="0"/>
              </a:rPr>
              <a:t>Stratejik</a:t>
            </a:r>
            <a:r>
              <a:rPr lang="en-GB" sz="2200" b="1" dirty="0">
                <a:effectLst/>
                <a:latin typeface="Times New Roman" panose="02020603050405020304" pitchFamily="18" charset="0"/>
                <a:ea typeface="Times New Roman" panose="02020603050405020304" pitchFamily="18" charset="0"/>
              </a:rPr>
              <a:t> Plan </a:t>
            </a:r>
            <a:r>
              <a:rPr lang="en-GB" sz="2200" b="1" dirty="0" err="1">
                <a:effectLst/>
                <a:latin typeface="Times New Roman" panose="02020603050405020304" pitchFamily="18" charset="0"/>
                <a:ea typeface="Times New Roman" panose="02020603050405020304" pitchFamily="18" charset="0"/>
              </a:rPr>
              <a:t>Revizyon</a:t>
            </a:r>
            <a:r>
              <a:rPr lang="en-GB" sz="2200" b="1" dirty="0">
                <a:effectLst/>
                <a:latin typeface="Times New Roman" panose="02020603050405020304" pitchFamily="18" charset="0"/>
                <a:ea typeface="Times New Roman" panose="02020603050405020304" pitchFamily="18" charset="0"/>
              </a:rPr>
              <a:t> </a:t>
            </a:r>
            <a:r>
              <a:rPr lang="en-GB" sz="2200" b="1" dirty="0" err="1">
                <a:effectLst/>
                <a:latin typeface="Times New Roman" panose="02020603050405020304" pitchFamily="18" charset="0"/>
                <a:ea typeface="Times New Roman" panose="02020603050405020304" pitchFamily="18" charset="0"/>
              </a:rPr>
              <a:t>Teklifimiz</a:t>
            </a:r>
            <a:r>
              <a:rPr lang="en-GB" sz="2200" b="1" dirty="0">
                <a:effectLst/>
                <a:latin typeface="Times New Roman" panose="02020603050405020304" pitchFamily="18" charset="0"/>
                <a:ea typeface="Times New Roman" panose="02020603050405020304" pitchFamily="18" charset="0"/>
              </a:rPr>
              <a:t> </a:t>
            </a:r>
            <a:r>
              <a:rPr lang="en-GB" sz="2200" b="1" dirty="0" err="1">
                <a:effectLst/>
                <a:latin typeface="Times New Roman" panose="02020603050405020304" pitchFamily="18" charset="0"/>
                <a:ea typeface="Times New Roman" panose="02020603050405020304" pitchFamily="18" charset="0"/>
              </a:rPr>
              <a:t>aşağıdadır</a:t>
            </a:r>
            <a:r>
              <a:rPr lang="en-GB" sz="2200" b="1" dirty="0">
                <a:effectLst/>
                <a:latin typeface="Times New Roman" panose="02020603050405020304" pitchFamily="18" charset="0"/>
                <a:ea typeface="Times New Roman" panose="02020603050405020304" pitchFamily="18" charset="0"/>
              </a:rPr>
              <a:t>: </a:t>
            </a:r>
            <a:endParaRPr lang="tr-TR" sz="2200" dirty="0">
              <a:effectLst/>
              <a:latin typeface="Times New Roman" panose="02020603050405020304" pitchFamily="18" charset="0"/>
              <a:ea typeface="Times New Roman" panose="02020603050405020304" pitchFamily="18" charset="0"/>
            </a:endParaRPr>
          </a:p>
          <a:p>
            <a:pPr indent="0" algn="just">
              <a:lnSpc>
                <a:spcPct val="120000"/>
              </a:lnSpc>
              <a:buNone/>
            </a:pPr>
            <a:r>
              <a:rPr lang="en-GB" sz="2200" dirty="0">
                <a:effectLst/>
                <a:latin typeface="Times New Roman" panose="02020603050405020304" pitchFamily="18" charset="0"/>
                <a:ea typeface="Times New Roman" panose="02020603050405020304" pitchFamily="18" charset="0"/>
              </a:rPr>
              <a:t>2019-2023 </a:t>
            </a:r>
            <a:r>
              <a:rPr lang="en-GB" sz="2200" dirty="0" err="1">
                <a:effectLst/>
                <a:latin typeface="Times New Roman" panose="02020603050405020304" pitchFamily="18" charset="0"/>
                <a:ea typeface="Times New Roman" panose="02020603050405020304" pitchFamily="18" charset="0"/>
              </a:rPr>
              <a:t>yıllarını</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kapsayan</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ve</a:t>
            </a:r>
            <a:r>
              <a:rPr lang="en-GB" sz="2200" dirty="0">
                <a:effectLst/>
                <a:latin typeface="Times New Roman" panose="02020603050405020304" pitchFamily="18" charset="0"/>
                <a:ea typeface="Times New Roman" panose="02020603050405020304" pitchFamily="18" charset="0"/>
              </a:rPr>
              <a:t> 5 </a:t>
            </a:r>
            <a:r>
              <a:rPr lang="en-GB" sz="2200" dirty="0" err="1">
                <a:effectLst/>
                <a:latin typeface="Times New Roman" panose="02020603050405020304" pitchFamily="18" charset="0"/>
                <a:ea typeface="Times New Roman" panose="02020603050405020304" pitchFamily="18" charset="0"/>
              </a:rPr>
              <a:t>Adet</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amaç</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belirlenerek</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Hedeflenen</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politika</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belgelerine</a:t>
            </a:r>
            <a:r>
              <a:rPr lang="en-GB" sz="2200" dirty="0">
                <a:effectLst/>
                <a:latin typeface="Times New Roman" panose="02020603050405020304" pitchFamily="18" charset="0"/>
                <a:ea typeface="Times New Roman" panose="02020603050405020304" pitchFamily="18" charset="0"/>
              </a:rPr>
              <a:t>  </a:t>
            </a:r>
            <a:endParaRPr lang="tr-TR" sz="2200" dirty="0">
              <a:effectLst/>
              <a:latin typeface="Times New Roman" panose="02020603050405020304" pitchFamily="18" charset="0"/>
              <a:ea typeface="Times New Roman" panose="02020603050405020304" pitchFamily="18" charset="0"/>
            </a:endParaRPr>
          </a:p>
          <a:p>
            <a:pPr marL="65532" indent="0" algn="just">
              <a:lnSpc>
                <a:spcPct val="120000"/>
              </a:lnSpc>
              <a:buNone/>
            </a:pPr>
            <a:r>
              <a:rPr lang="en-GB" sz="2200" b="1" dirty="0" err="1">
                <a:effectLst/>
                <a:latin typeface="Times New Roman" panose="02020603050405020304" pitchFamily="18" charset="0"/>
                <a:ea typeface="Times New Roman" panose="02020603050405020304" pitchFamily="18" charset="0"/>
              </a:rPr>
              <a:t>Amaç</a:t>
            </a:r>
            <a:r>
              <a:rPr lang="en-GB" sz="2200" b="1" dirty="0">
                <a:effectLst/>
                <a:latin typeface="Times New Roman" panose="02020603050405020304" pitchFamily="18" charset="0"/>
                <a:ea typeface="Times New Roman" panose="02020603050405020304" pitchFamily="18" charset="0"/>
              </a:rPr>
              <a:t> 1. </a:t>
            </a:r>
            <a:r>
              <a:rPr lang="en-GB" sz="2200" b="1" dirty="0" err="1">
                <a:effectLst/>
                <a:latin typeface="Times New Roman" panose="02020603050405020304" pitchFamily="18" charset="0"/>
                <a:ea typeface="Times New Roman" panose="02020603050405020304" pitchFamily="18" charset="0"/>
              </a:rPr>
              <a:t>Eğitim-Öğretimde</a:t>
            </a:r>
            <a:r>
              <a:rPr lang="en-GB" sz="2200" b="1" dirty="0">
                <a:effectLst/>
                <a:latin typeface="Times New Roman" panose="02020603050405020304" pitchFamily="18" charset="0"/>
                <a:ea typeface="Times New Roman" panose="02020603050405020304" pitchFamily="18" charset="0"/>
              </a:rPr>
              <a:t> </a:t>
            </a:r>
            <a:r>
              <a:rPr lang="en-GB" sz="2200" b="1" dirty="0" err="1">
                <a:effectLst/>
                <a:latin typeface="Times New Roman" panose="02020603050405020304" pitchFamily="18" charset="0"/>
                <a:ea typeface="Times New Roman" panose="02020603050405020304" pitchFamily="18" charset="0"/>
              </a:rPr>
              <a:t>Kaliteyi</a:t>
            </a:r>
            <a:r>
              <a:rPr lang="en-GB" sz="2200" b="1" dirty="0">
                <a:effectLst/>
                <a:latin typeface="Times New Roman" panose="02020603050405020304" pitchFamily="18" charset="0"/>
                <a:ea typeface="Times New Roman" panose="02020603050405020304" pitchFamily="18" charset="0"/>
              </a:rPr>
              <a:t> </a:t>
            </a:r>
            <a:r>
              <a:rPr lang="en-GB" sz="2200" b="1" dirty="0" err="1">
                <a:effectLst/>
                <a:latin typeface="Times New Roman" panose="02020603050405020304" pitchFamily="18" charset="0"/>
                <a:ea typeface="Times New Roman" panose="02020603050405020304" pitchFamily="18" charset="0"/>
              </a:rPr>
              <a:t>Geliştirmek</a:t>
            </a:r>
            <a:r>
              <a:rPr lang="en-GB" sz="2200" b="1" dirty="0">
                <a:effectLst/>
                <a:latin typeface="Times New Roman" panose="02020603050405020304" pitchFamily="18" charset="0"/>
                <a:ea typeface="Times New Roman" panose="02020603050405020304" pitchFamily="18" charset="0"/>
              </a:rPr>
              <a:t> </a:t>
            </a:r>
            <a:r>
              <a:rPr lang="en-GB" sz="2200" b="1" dirty="0" err="1">
                <a:effectLst/>
                <a:latin typeface="Times New Roman" panose="02020603050405020304" pitchFamily="18" charset="0"/>
                <a:ea typeface="Times New Roman" panose="02020603050405020304" pitchFamily="18" charset="0"/>
              </a:rPr>
              <a:t>ve</a:t>
            </a:r>
            <a:r>
              <a:rPr lang="en-GB" sz="2200" b="1" dirty="0">
                <a:effectLst/>
                <a:latin typeface="Times New Roman" panose="02020603050405020304" pitchFamily="18" charset="0"/>
                <a:ea typeface="Times New Roman" panose="02020603050405020304" pitchFamily="18" charset="0"/>
              </a:rPr>
              <a:t> </a:t>
            </a:r>
            <a:r>
              <a:rPr lang="en-GB" sz="2200" b="1" dirty="0" err="1">
                <a:effectLst/>
                <a:latin typeface="Times New Roman" panose="02020603050405020304" pitchFamily="18" charset="0"/>
                <a:ea typeface="Times New Roman" panose="02020603050405020304" pitchFamily="18" charset="0"/>
              </a:rPr>
              <a:t>Sürdürmek</a:t>
            </a:r>
            <a:endParaRPr lang="tr-TR" sz="2200" dirty="0">
              <a:effectLst/>
              <a:latin typeface="Times New Roman" panose="02020603050405020304" pitchFamily="18" charset="0"/>
              <a:ea typeface="Times New Roman" panose="02020603050405020304" pitchFamily="18" charset="0"/>
            </a:endParaRPr>
          </a:p>
          <a:p>
            <a:pPr marL="65532" indent="0" algn="just">
              <a:lnSpc>
                <a:spcPct val="120000"/>
              </a:lnSpc>
              <a:buNone/>
            </a:pPr>
            <a:r>
              <a:rPr lang="en-GB" sz="2200" b="1" dirty="0" err="1">
                <a:effectLst/>
                <a:latin typeface="Times New Roman" panose="02020603050405020304" pitchFamily="18" charset="0"/>
                <a:ea typeface="Times New Roman" panose="02020603050405020304" pitchFamily="18" charset="0"/>
              </a:rPr>
              <a:t>Amaç</a:t>
            </a:r>
            <a:r>
              <a:rPr lang="en-GB" sz="2200" b="1" dirty="0">
                <a:effectLst/>
                <a:latin typeface="Times New Roman" panose="02020603050405020304" pitchFamily="18" charset="0"/>
                <a:ea typeface="Times New Roman" panose="02020603050405020304" pitchFamily="18" charset="0"/>
              </a:rPr>
              <a:t> 2. </a:t>
            </a:r>
            <a:r>
              <a:rPr lang="en-GB" sz="2200" b="1" dirty="0" err="1">
                <a:effectLst/>
                <a:latin typeface="Times New Roman" panose="02020603050405020304" pitchFamily="18" charset="0"/>
                <a:ea typeface="Times New Roman" panose="02020603050405020304" pitchFamily="18" charset="0"/>
              </a:rPr>
              <a:t>Bilimsel</a:t>
            </a:r>
            <a:r>
              <a:rPr lang="en-GB" sz="2200" b="1" dirty="0">
                <a:effectLst/>
                <a:latin typeface="Times New Roman" panose="02020603050405020304" pitchFamily="18" charset="0"/>
                <a:ea typeface="Times New Roman" panose="02020603050405020304" pitchFamily="18" charset="0"/>
              </a:rPr>
              <a:t> </a:t>
            </a:r>
            <a:r>
              <a:rPr lang="en-GB" sz="2200" b="1" dirty="0" err="1">
                <a:effectLst/>
                <a:latin typeface="Times New Roman" panose="02020603050405020304" pitchFamily="18" charset="0"/>
                <a:ea typeface="Times New Roman" panose="02020603050405020304" pitchFamily="18" charset="0"/>
              </a:rPr>
              <a:t>Araştırmaların</a:t>
            </a:r>
            <a:r>
              <a:rPr lang="en-GB" sz="2200" b="1" dirty="0">
                <a:effectLst/>
                <a:latin typeface="Times New Roman" panose="02020603050405020304" pitchFamily="18" charset="0"/>
                <a:ea typeface="Times New Roman" panose="02020603050405020304" pitchFamily="18" charset="0"/>
              </a:rPr>
              <a:t> </a:t>
            </a:r>
            <a:r>
              <a:rPr lang="en-GB" sz="2200" b="1" dirty="0" err="1">
                <a:effectLst/>
                <a:latin typeface="Times New Roman" panose="02020603050405020304" pitchFamily="18" charset="0"/>
                <a:ea typeface="Times New Roman" panose="02020603050405020304" pitchFamily="18" charset="0"/>
              </a:rPr>
              <a:t>Nitelik</a:t>
            </a:r>
            <a:r>
              <a:rPr lang="en-GB" sz="2200" b="1" dirty="0">
                <a:effectLst/>
                <a:latin typeface="Times New Roman" panose="02020603050405020304" pitchFamily="18" charset="0"/>
                <a:ea typeface="Times New Roman" panose="02020603050405020304" pitchFamily="18" charset="0"/>
              </a:rPr>
              <a:t> </a:t>
            </a:r>
            <a:r>
              <a:rPr lang="en-GB" sz="2200" b="1" dirty="0" err="1">
                <a:effectLst/>
                <a:latin typeface="Times New Roman" panose="02020603050405020304" pitchFamily="18" charset="0"/>
                <a:ea typeface="Times New Roman" panose="02020603050405020304" pitchFamily="18" charset="0"/>
              </a:rPr>
              <a:t>ve</a:t>
            </a:r>
            <a:r>
              <a:rPr lang="en-GB" sz="2200" b="1" dirty="0">
                <a:effectLst/>
                <a:latin typeface="Times New Roman" panose="02020603050405020304" pitchFamily="18" charset="0"/>
                <a:ea typeface="Times New Roman" panose="02020603050405020304" pitchFamily="18" charset="0"/>
              </a:rPr>
              <a:t> </a:t>
            </a:r>
            <a:r>
              <a:rPr lang="en-GB" sz="2200" b="1" dirty="0" err="1">
                <a:effectLst/>
                <a:latin typeface="Times New Roman" panose="02020603050405020304" pitchFamily="18" charset="0"/>
                <a:ea typeface="Times New Roman" panose="02020603050405020304" pitchFamily="18" charset="0"/>
              </a:rPr>
              <a:t>Niceliğini</a:t>
            </a:r>
            <a:r>
              <a:rPr lang="en-GB" sz="2200" b="1" dirty="0">
                <a:effectLst/>
                <a:latin typeface="Times New Roman" panose="02020603050405020304" pitchFamily="18" charset="0"/>
                <a:ea typeface="Times New Roman" panose="02020603050405020304" pitchFamily="18" charset="0"/>
              </a:rPr>
              <a:t> </a:t>
            </a:r>
            <a:r>
              <a:rPr lang="en-GB" sz="2200" b="1" dirty="0" err="1">
                <a:effectLst/>
                <a:latin typeface="Times New Roman" panose="02020603050405020304" pitchFamily="18" charset="0"/>
                <a:ea typeface="Times New Roman" panose="02020603050405020304" pitchFamily="18" charset="0"/>
              </a:rPr>
              <a:t>Artırmak</a:t>
            </a:r>
            <a:endParaRPr lang="tr-TR" sz="2200" dirty="0">
              <a:effectLst/>
              <a:latin typeface="Times New Roman" panose="02020603050405020304" pitchFamily="18" charset="0"/>
              <a:ea typeface="Times New Roman" panose="02020603050405020304" pitchFamily="18" charset="0"/>
            </a:endParaRPr>
          </a:p>
          <a:p>
            <a:pPr marL="65532" indent="0" algn="just">
              <a:lnSpc>
                <a:spcPct val="120000"/>
              </a:lnSpc>
              <a:buNone/>
            </a:pPr>
            <a:r>
              <a:rPr lang="en-GB" sz="2200" b="1" dirty="0" err="1">
                <a:effectLst/>
                <a:latin typeface="Times New Roman" panose="02020603050405020304" pitchFamily="18" charset="0"/>
                <a:ea typeface="Times New Roman" panose="02020603050405020304" pitchFamily="18" charset="0"/>
              </a:rPr>
              <a:t>Amaç</a:t>
            </a:r>
            <a:r>
              <a:rPr lang="en-GB" sz="2200" b="1" dirty="0">
                <a:effectLst/>
                <a:latin typeface="Times New Roman" panose="02020603050405020304" pitchFamily="18" charset="0"/>
                <a:ea typeface="Times New Roman" panose="02020603050405020304" pitchFamily="18" charset="0"/>
              </a:rPr>
              <a:t> 3. </a:t>
            </a:r>
            <a:r>
              <a:rPr lang="en-GB" sz="2200" b="1" dirty="0" err="1">
                <a:effectLst/>
                <a:latin typeface="Times New Roman" panose="02020603050405020304" pitchFamily="18" charset="0"/>
                <a:ea typeface="Times New Roman" panose="02020603050405020304" pitchFamily="18" charset="0"/>
              </a:rPr>
              <a:t>Toplumsal</a:t>
            </a:r>
            <a:r>
              <a:rPr lang="en-GB" sz="2200" b="1" dirty="0">
                <a:effectLst/>
                <a:latin typeface="Times New Roman" panose="02020603050405020304" pitchFamily="18" charset="0"/>
                <a:ea typeface="Times New Roman" panose="02020603050405020304" pitchFamily="18" charset="0"/>
              </a:rPr>
              <a:t> </a:t>
            </a:r>
            <a:r>
              <a:rPr lang="en-GB" sz="2200" b="1" dirty="0" err="1">
                <a:effectLst/>
                <a:latin typeface="Times New Roman" panose="02020603050405020304" pitchFamily="18" charset="0"/>
                <a:ea typeface="Times New Roman" panose="02020603050405020304" pitchFamily="18" charset="0"/>
              </a:rPr>
              <a:t>Hizmet</a:t>
            </a:r>
            <a:r>
              <a:rPr lang="en-GB" sz="2200" b="1" dirty="0">
                <a:effectLst/>
                <a:latin typeface="Times New Roman" panose="02020603050405020304" pitchFamily="18" charset="0"/>
                <a:ea typeface="Times New Roman" panose="02020603050405020304" pitchFamily="18" charset="0"/>
              </a:rPr>
              <a:t> </a:t>
            </a:r>
            <a:r>
              <a:rPr lang="en-GB" sz="2200" b="1" dirty="0" err="1">
                <a:effectLst/>
                <a:latin typeface="Times New Roman" panose="02020603050405020304" pitchFamily="18" charset="0"/>
                <a:ea typeface="Times New Roman" panose="02020603050405020304" pitchFamily="18" charset="0"/>
              </a:rPr>
              <a:t>Faaliyetlerinin</a:t>
            </a:r>
            <a:r>
              <a:rPr lang="en-GB" sz="2200" b="1" dirty="0">
                <a:effectLst/>
                <a:latin typeface="Times New Roman" panose="02020603050405020304" pitchFamily="18" charset="0"/>
                <a:ea typeface="Times New Roman" panose="02020603050405020304" pitchFamily="18" charset="0"/>
              </a:rPr>
              <a:t> </a:t>
            </a:r>
            <a:r>
              <a:rPr lang="en-GB" sz="2200" b="1" dirty="0" err="1">
                <a:effectLst/>
                <a:latin typeface="Times New Roman" panose="02020603050405020304" pitchFamily="18" charset="0"/>
                <a:ea typeface="Times New Roman" panose="02020603050405020304" pitchFamily="18" charset="0"/>
              </a:rPr>
              <a:t>Sayısını</a:t>
            </a:r>
            <a:r>
              <a:rPr lang="en-GB" sz="2200" b="1" dirty="0">
                <a:effectLst/>
                <a:latin typeface="Times New Roman" panose="02020603050405020304" pitchFamily="18" charset="0"/>
                <a:ea typeface="Times New Roman" panose="02020603050405020304" pitchFamily="18" charset="0"/>
              </a:rPr>
              <a:t> </a:t>
            </a:r>
            <a:r>
              <a:rPr lang="en-GB" sz="2200" b="1" dirty="0" err="1">
                <a:effectLst/>
                <a:latin typeface="Times New Roman" panose="02020603050405020304" pitchFamily="18" charset="0"/>
                <a:ea typeface="Times New Roman" panose="02020603050405020304" pitchFamily="18" charset="0"/>
              </a:rPr>
              <a:t>Artırmak</a:t>
            </a:r>
            <a:endParaRPr lang="tr-TR" sz="2200" dirty="0">
              <a:effectLst/>
              <a:latin typeface="Times New Roman" panose="02020603050405020304" pitchFamily="18" charset="0"/>
              <a:ea typeface="Times New Roman" panose="02020603050405020304" pitchFamily="18" charset="0"/>
            </a:endParaRPr>
          </a:p>
          <a:p>
            <a:pPr marL="65532" indent="0" algn="just">
              <a:lnSpc>
                <a:spcPct val="120000"/>
              </a:lnSpc>
              <a:buNone/>
            </a:pPr>
            <a:r>
              <a:rPr lang="en-GB" sz="2200" b="1" dirty="0" err="1">
                <a:effectLst/>
                <a:latin typeface="Times New Roman" panose="02020603050405020304" pitchFamily="18" charset="0"/>
                <a:ea typeface="Times New Roman" panose="02020603050405020304" pitchFamily="18" charset="0"/>
              </a:rPr>
              <a:t>Amaç</a:t>
            </a:r>
            <a:r>
              <a:rPr lang="en-GB" sz="2200" b="1" dirty="0">
                <a:effectLst/>
                <a:latin typeface="Times New Roman" panose="02020603050405020304" pitchFamily="18" charset="0"/>
                <a:ea typeface="Times New Roman" panose="02020603050405020304" pitchFamily="18" charset="0"/>
              </a:rPr>
              <a:t> 4. </a:t>
            </a:r>
            <a:r>
              <a:rPr lang="en-GB" sz="2200" b="1" dirty="0" err="1">
                <a:effectLst/>
                <a:latin typeface="Times New Roman" panose="02020603050405020304" pitchFamily="18" charset="0"/>
                <a:ea typeface="Times New Roman" panose="02020603050405020304" pitchFamily="18" charset="0"/>
              </a:rPr>
              <a:t>Kurumsallaşmayı</a:t>
            </a:r>
            <a:r>
              <a:rPr lang="en-GB" sz="2200" b="1" dirty="0">
                <a:effectLst/>
                <a:latin typeface="Times New Roman" panose="02020603050405020304" pitchFamily="18" charset="0"/>
                <a:ea typeface="Times New Roman" panose="02020603050405020304" pitchFamily="18" charset="0"/>
              </a:rPr>
              <a:t> </a:t>
            </a:r>
            <a:r>
              <a:rPr lang="en-GB" sz="2200" b="1" dirty="0" err="1">
                <a:effectLst/>
                <a:latin typeface="Times New Roman" panose="02020603050405020304" pitchFamily="18" charset="0"/>
                <a:ea typeface="Times New Roman" panose="02020603050405020304" pitchFamily="18" charset="0"/>
              </a:rPr>
              <a:t>Geliştirmek</a:t>
            </a:r>
            <a:endParaRPr lang="tr-TR" sz="2200" dirty="0">
              <a:effectLst/>
              <a:latin typeface="Times New Roman" panose="02020603050405020304" pitchFamily="18" charset="0"/>
              <a:ea typeface="Times New Roman" panose="02020603050405020304" pitchFamily="18" charset="0"/>
            </a:endParaRPr>
          </a:p>
          <a:p>
            <a:pPr marL="65532" indent="0" algn="just">
              <a:lnSpc>
                <a:spcPct val="120000"/>
              </a:lnSpc>
              <a:buNone/>
            </a:pPr>
            <a:r>
              <a:rPr lang="en-GB" sz="2200" b="1" dirty="0" err="1">
                <a:effectLst/>
                <a:latin typeface="Times New Roman" panose="02020603050405020304" pitchFamily="18" charset="0"/>
                <a:ea typeface="Times New Roman" panose="02020603050405020304" pitchFamily="18" charset="0"/>
              </a:rPr>
              <a:t>Amaç</a:t>
            </a:r>
            <a:r>
              <a:rPr lang="en-GB" sz="2200" b="1" dirty="0">
                <a:effectLst/>
                <a:latin typeface="Times New Roman" panose="02020603050405020304" pitchFamily="18" charset="0"/>
                <a:ea typeface="Times New Roman" panose="02020603050405020304" pitchFamily="18" charset="0"/>
              </a:rPr>
              <a:t> 5. </a:t>
            </a:r>
            <a:r>
              <a:rPr lang="en-GB" sz="2200" b="1" dirty="0" err="1">
                <a:effectLst/>
                <a:latin typeface="Times New Roman" panose="02020603050405020304" pitchFamily="18" charset="0"/>
                <a:ea typeface="Times New Roman" panose="02020603050405020304" pitchFamily="18" charset="0"/>
              </a:rPr>
              <a:t>Paydaşlarla</a:t>
            </a:r>
            <a:r>
              <a:rPr lang="en-GB" sz="2200" b="1" dirty="0">
                <a:effectLst/>
                <a:latin typeface="Times New Roman" panose="02020603050405020304" pitchFamily="18" charset="0"/>
                <a:ea typeface="Times New Roman" panose="02020603050405020304" pitchFamily="18" charset="0"/>
              </a:rPr>
              <a:t> </a:t>
            </a:r>
            <a:r>
              <a:rPr lang="en-GB" sz="2200" b="1" dirty="0" err="1">
                <a:effectLst/>
                <a:latin typeface="Times New Roman" panose="02020603050405020304" pitchFamily="18" charset="0"/>
                <a:ea typeface="Times New Roman" panose="02020603050405020304" pitchFamily="18" charset="0"/>
              </a:rPr>
              <a:t>İletişim</a:t>
            </a:r>
            <a:r>
              <a:rPr lang="en-GB" sz="2200" b="1" dirty="0">
                <a:effectLst/>
                <a:latin typeface="Times New Roman" panose="02020603050405020304" pitchFamily="18" charset="0"/>
                <a:ea typeface="Times New Roman" panose="02020603050405020304" pitchFamily="18" charset="0"/>
              </a:rPr>
              <a:t> </a:t>
            </a:r>
            <a:r>
              <a:rPr lang="en-GB" sz="2200" b="1" dirty="0" err="1">
                <a:effectLst/>
                <a:latin typeface="Times New Roman" panose="02020603050405020304" pitchFamily="18" charset="0"/>
                <a:ea typeface="Times New Roman" panose="02020603050405020304" pitchFamily="18" charset="0"/>
              </a:rPr>
              <a:t>ve</a:t>
            </a:r>
            <a:r>
              <a:rPr lang="en-GB" sz="2200" b="1" dirty="0">
                <a:effectLst/>
                <a:latin typeface="Times New Roman" panose="02020603050405020304" pitchFamily="18" charset="0"/>
                <a:ea typeface="Times New Roman" panose="02020603050405020304" pitchFamily="18" charset="0"/>
              </a:rPr>
              <a:t> </a:t>
            </a:r>
            <a:r>
              <a:rPr lang="en-GB" sz="2200" b="1" dirty="0" err="1">
                <a:effectLst/>
                <a:latin typeface="Times New Roman" panose="02020603050405020304" pitchFamily="18" charset="0"/>
                <a:ea typeface="Times New Roman" panose="02020603050405020304" pitchFamily="18" charset="0"/>
              </a:rPr>
              <a:t>İşbirliğini</a:t>
            </a:r>
            <a:r>
              <a:rPr lang="en-GB" sz="2200" b="1" dirty="0">
                <a:effectLst/>
                <a:latin typeface="Times New Roman" panose="02020603050405020304" pitchFamily="18" charset="0"/>
                <a:ea typeface="Times New Roman" panose="02020603050405020304" pitchFamily="18" charset="0"/>
              </a:rPr>
              <a:t> </a:t>
            </a:r>
            <a:r>
              <a:rPr lang="en-GB" sz="2200" b="1" dirty="0" err="1">
                <a:effectLst/>
                <a:latin typeface="Times New Roman" panose="02020603050405020304" pitchFamily="18" charset="0"/>
                <a:ea typeface="Times New Roman" panose="02020603050405020304" pitchFamily="18" charset="0"/>
              </a:rPr>
              <a:t>Artırarak</a:t>
            </a:r>
            <a:r>
              <a:rPr lang="en-GB" sz="2200" b="1" dirty="0">
                <a:effectLst/>
                <a:latin typeface="Times New Roman" panose="02020603050405020304" pitchFamily="18" charset="0"/>
                <a:ea typeface="Times New Roman" panose="02020603050405020304" pitchFamily="18" charset="0"/>
              </a:rPr>
              <a:t> </a:t>
            </a:r>
            <a:r>
              <a:rPr lang="en-GB" sz="2200" b="1" dirty="0" err="1">
                <a:effectLst/>
                <a:latin typeface="Times New Roman" panose="02020603050405020304" pitchFamily="18" charset="0"/>
                <a:ea typeface="Times New Roman" panose="02020603050405020304" pitchFamily="18" charset="0"/>
              </a:rPr>
              <a:t>Girişimciliği</a:t>
            </a:r>
            <a:r>
              <a:rPr lang="en-GB" sz="2200" b="1" dirty="0">
                <a:effectLst/>
                <a:latin typeface="Times New Roman" panose="02020603050405020304" pitchFamily="18" charset="0"/>
                <a:ea typeface="Times New Roman" panose="02020603050405020304" pitchFamily="18" charset="0"/>
              </a:rPr>
              <a:t> </a:t>
            </a:r>
            <a:r>
              <a:rPr lang="en-GB" sz="2200" b="1" dirty="0" err="1">
                <a:effectLst/>
                <a:latin typeface="Times New Roman" panose="02020603050405020304" pitchFamily="18" charset="0"/>
                <a:ea typeface="Times New Roman" panose="02020603050405020304" pitchFamily="18" charset="0"/>
              </a:rPr>
              <a:t>Yaygınlaştırmak</a:t>
            </a:r>
            <a:r>
              <a:rPr lang="en-GB" sz="2200" b="1" dirty="0">
                <a:effectLst/>
                <a:latin typeface="Times New Roman" panose="02020603050405020304" pitchFamily="18" charset="0"/>
                <a:ea typeface="Times New Roman" panose="02020603050405020304" pitchFamily="18" charset="0"/>
              </a:rPr>
              <a:t> </a:t>
            </a:r>
            <a:endParaRPr lang="tr-TR" sz="2200" b="1" dirty="0">
              <a:effectLst/>
              <a:latin typeface="Times New Roman" panose="02020603050405020304" pitchFamily="18" charset="0"/>
              <a:ea typeface="Times New Roman" panose="02020603050405020304" pitchFamily="18" charset="0"/>
            </a:endParaRPr>
          </a:p>
          <a:p>
            <a:pPr marL="65532" indent="0" algn="just">
              <a:lnSpc>
                <a:spcPct val="120000"/>
              </a:lnSpc>
              <a:buNone/>
            </a:pPr>
            <a:r>
              <a:rPr lang="en-GB" sz="2200" dirty="0" err="1">
                <a:effectLst/>
                <a:latin typeface="Times New Roman" panose="02020603050405020304" pitchFamily="18" charset="0"/>
                <a:ea typeface="Times New Roman" panose="02020603050405020304" pitchFamily="18" charset="0"/>
              </a:rPr>
              <a:t>amaçları</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arasına</a:t>
            </a:r>
            <a:r>
              <a:rPr lang="en-GB" sz="2200" dirty="0">
                <a:effectLst/>
                <a:latin typeface="Times New Roman" panose="02020603050405020304" pitchFamily="18" charset="0"/>
                <a:ea typeface="Times New Roman" panose="02020603050405020304" pitchFamily="18" charset="0"/>
              </a:rPr>
              <a:t> </a:t>
            </a:r>
            <a:r>
              <a:rPr lang="en-GB" sz="2200" b="1" dirty="0">
                <a:effectLst/>
                <a:latin typeface="Times New Roman" panose="02020603050405020304" pitchFamily="18" charset="0"/>
                <a:ea typeface="Times New Roman" panose="02020603050405020304" pitchFamily="18" charset="0"/>
              </a:rPr>
              <a:t>“</a:t>
            </a:r>
            <a:r>
              <a:rPr lang="en-GB" sz="2200" b="1" dirty="0">
                <a:effectLst/>
                <a:highlight>
                  <a:srgbClr val="FF0000"/>
                </a:highlight>
                <a:latin typeface="Times New Roman" panose="02020603050405020304" pitchFamily="18" charset="0"/>
                <a:ea typeface="Times New Roman" panose="02020603050405020304" pitchFamily="18" charset="0"/>
              </a:rPr>
              <a:t>AMAÇ 6. </a:t>
            </a:r>
            <a:r>
              <a:rPr lang="en-GB" sz="2200" b="1" dirty="0" err="1">
                <a:effectLst/>
                <a:highlight>
                  <a:srgbClr val="FF0000"/>
                </a:highlight>
                <a:latin typeface="Times New Roman" panose="02020603050405020304" pitchFamily="18" charset="0"/>
                <a:ea typeface="Times New Roman" panose="02020603050405020304" pitchFamily="18" charset="0"/>
              </a:rPr>
              <a:t>Kaynakları</a:t>
            </a:r>
            <a:r>
              <a:rPr lang="en-GB" sz="2200" b="1" dirty="0">
                <a:effectLst/>
                <a:highlight>
                  <a:srgbClr val="FF0000"/>
                </a:highlight>
                <a:latin typeface="Times New Roman" panose="02020603050405020304" pitchFamily="18" charset="0"/>
                <a:ea typeface="Times New Roman" panose="02020603050405020304" pitchFamily="18" charset="0"/>
              </a:rPr>
              <a:t> </a:t>
            </a:r>
            <a:r>
              <a:rPr lang="en-GB" sz="2200" b="1" dirty="0" err="1">
                <a:effectLst/>
                <a:highlight>
                  <a:srgbClr val="FF0000"/>
                </a:highlight>
                <a:latin typeface="Times New Roman" panose="02020603050405020304" pitchFamily="18" charset="0"/>
                <a:ea typeface="Times New Roman" panose="02020603050405020304" pitchFamily="18" charset="0"/>
              </a:rPr>
              <a:t>Etkin</a:t>
            </a:r>
            <a:r>
              <a:rPr lang="en-GB" sz="2200" b="1" dirty="0">
                <a:effectLst/>
                <a:highlight>
                  <a:srgbClr val="FF0000"/>
                </a:highlight>
                <a:latin typeface="Times New Roman" panose="02020603050405020304" pitchFamily="18" charset="0"/>
                <a:ea typeface="Times New Roman" panose="02020603050405020304" pitchFamily="18" charset="0"/>
              </a:rPr>
              <a:t> </a:t>
            </a:r>
            <a:r>
              <a:rPr lang="en-GB" sz="2200" b="1" dirty="0" err="1">
                <a:effectLst/>
                <a:highlight>
                  <a:srgbClr val="FF0000"/>
                </a:highlight>
                <a:latin typeface="Times New Roman" panose="02020603050405020304" pitchFamily="18" charset="0"/>
                <a:ea typeface="Times New Roman" panose="02020603050405020304" pitchFamily="18" charset="0"/>
              </a:rPr>
              <a:t>ve</a:t>
            </a:r>
            <a:r>
              <a:rPr lang="en-GB" sz="2200" b="1" dirty="0">
                <a:effectLst/>
                <a:highlight>
                  <a:srgbClr val="FF0000"/>
                </a:highlight>
                <a:latin typeface="Times New Roman" panose="02020603050405020304" pitchFamily="18" charset="0"/>
                <a:ea typeface="Times New Roman" panose="02020603050405020304" pitchFamily="18" charset="0"/>
              </a:rPr>
              <a:t> </a:t>
            </a:r>
            <a:r>
              <a:rPr lang="en-GB" sz="2200" b="1" dirty="0" err="1">
                <a:effectLst/>
                <a:highlight>
                  <a:srgbClr val="FF0000"/>
                </a:highlight>
                <a:latin typeface="Times New Roman" panose="02020603050405020304" pitchFamily="18" charset="0"/>
                <a:ea typeface="Times New Roman" panose="02020603050405020304" pitchFamily="18" charset="0"/>
              </a:rPr>
              <a:t>Verimli</a:t>
            </a:r>
            <a:r>
              <a:rPr lang="en-GB" sz="2200" b="1" dirty="0">
                <a:effectLst/>
                <a:highlight>
                  <a:srgbClr val="FF0000"/>
                </a:highlight>
                <a:latin typeface="Times New Roman" panose="02020603050405020304" pitchFamily="18" charset="0"/>
                <a:ea typeface="Times New Roman" panose="02020603050405020304" pitchFamily="18" charset="0"/>
              </a:rPr>
              <a:t> </a:t>
            </a:r>
            <a:r>
              <a:rPr lang="en-GB" sz="2200" b="1" dirty="0" err="1">
                <a:effectLst/>
                <a:highlight>
                  <a:srgbClr val="FF0000"/>
                </a:highlight>
                <a:latin typeface="Times New Roman" panose="02020603050405020304" pitchFamily="18" charset="0"/>
                <a:ea typeface="Times New Roman" panose="02020603050405020304" pitchFamily="18" charset="0"/>
              </a:rPr>
              <a:t>Kullanabilen</a:t>
            </a:r>
            <a:r>
              <a:rPr lang="en-GB" sz="2200" b="1" dirty="0">
                <a:effectLst/>
                <a:highlight>
                  <a:srgbClr val="FF0000"/>
                </a:highlight>
                <a:latin typeface="Times New Roman" panose="02020603050405020304" pitchFamily="18" charset="0"/>
                <a:ea typeface="Times New Roman" panose="02020603050405020304" pitchFamily="18" charset="0"/>
              </a:rPr>
              <a:t>, </a:t>
            </a:r>
            <a:r>
              <a:rPr lang="en-GB" sz="2200" b="1" dirty="0" err="1">
                <a:effectLst/>
                <a:highlight>
                  <a:srgbClr val="FF0000"/>
                </a:highlight>
                <a:latin typeface="Times New Roman" panose="02020603050405020304" pitchFamily="18" charset="0"/>
                <a:ea typeface="Times New Roman" panose="02020603050405020304" pitchFamily="18" charset="0"/>
              </a:rPr>
              <a:t>Tasarruf</a:t>
            </a:r>
            <a:r>
              <a:rPr lang="en-GB" sz="2200" b="1" dirty="0">
                <a:effectLst/>
                <a:highlight>
                  <a:srgbClr val="FF0000"/>
                </a:highlight>
                <a:latin typeface="Times New Roman" panose="02020603050405020304" pitchFamily="18" charset="0"/>
                <a:ea typeface="Times New Roman" panose="02020603050405020304" pitchFamily="18" charset="0"/>
              </a:rPr>
              <a:t> </a:t>
            </a:r>
            <a:r>
              <a:rPr lang="en-GB" sz="2200" b="1" dirty="0" err="1">
                <a:effectLst/>
                <a:highlight>
                  <a:srgbClr val="FF0000"/>
                </a:highlight>
                <a:latin typeface="Times New Roman" panose="02020603050405020304" pitchFamily="18" charset="0"/>
                <a:ea typeface="Times New Roman" panose="02020603050405020304" pitchFamily="18" charset="0"/>
              </a:rPr>
              <a:t>Odaklı</a:t>
            </a:r>
            <a:r>
              <a:rPr lang="en-GB" sz="2200" b="1" dirty="0">
                <a:effectLst/>
                <a:highlight>
                  <a:srgbClr val="FF0000"/>
                </a:highlight>
                <a:latin typeface="Times New Roman" panose="02020603050405020304" pitchFamily="18" charset="0"/>
                <a:ea typeface="Times New Roman" panose="02020603050405020304" pitchFamily="18" charset="0"/>
              </a:rPr>
              <a:t> </a:t>
            </a:r>
            <a:r>
              <a:rPr lang="en-GB" sz="2200" b="1" dirty="0" err="1">
                <a:effectLst/>
                <a:highlight>
                  <a:srgbClr val="FF0000"/>
                </a:highlight>
                <a:latin typeface="Times New Roman" panose="02020603050405020304" pitchFamily="18" charset="0"/>
                <a:ea typeface="Times New Roman" panose="02020603050405020304" pitchFamily="18" charset="0"/>
              </a:rPr>
              <a:t>Yenilenebilir</a:t>
            </a:r>
            <a:r>
              <a:rPr lang="en-GB" sz="2200" b="1" dirty="0">
                <a:effectLst/>
                <a:highlight>
                  <a:srgbClr val="FF0000"/>
                </a:highlight>
                <a:latin typeface="Times New Roman" panose="02020603050405020304" pitchFamily="18" charset="0"/>
                <a:ea typeface="Times New Roman" panose="02020603050405020304" pitchFamily="18" charset="0"/>
              </a:rPr>
              <a:t> </a:t>
            </a:r>
            <a:r>
              <a:rPr lang="en-GB" sz="2200" b="1" dirty="0" err="1">
                <a:effectLst/>
                <a:highlight>
                  <a:srgbClr val="FF0000"/>
                </a:highlight>
                <a:latin typeface="Times New Roman" panose="02020603050405020304" pitchFamily="18" charset="0"/>
                <a:ea typeface="Times New Roman" panose="02020603050405020304" pitchFamily="18" charset="0"/>
              </a:rPr>
              <a:t>Kaynaklar</a:t>
            </a:r>
            <a:r>
              <a:rPr lang="en-GB" sz="2200" b="1" dirty="0">
                <a:effectLst/>
                <a:highlight>
                  <a:srgbClr val="FF0000"/>
                </a:highlight>
                <a:latin typeface="Times New Roman" panose="02020603050405020304" pitchFamily="18" charset="0"/>
                <a:ea typeface="Times New Roman" panose="02020603050405020304" pitchFamily="18" charset="0"/>
              </a:rPr>
              <a:t> </a:t>
            </a:r>
            <a:r>
              <a:rPr lang="en-GB" sz="2200" b="1" dirty="0" err="1">
                <a:effectLst/>
                <a:highlight>
                  <a:srgbClr val="FF0000"/>
                </a:highlight>
                <a:latin typeface="Times New Roman" panose="02020603050405020304" pitchFamily="18" charset="0"/>
                <a:ea typeface="Times New Roman" panose="02020603050405020304" pitchFamily="18" charset="0"/>
              </a:rPr>
              <a:t>Üretebilen</a:t>
            </a:r>
            <a:r>
              <a:rPr lang="en-GB" sz="2200" b="1" dirty="0">
                <a:effectLst/>
                <a:highlight>
                  <a:srgbClr val="FF0000"/>
                </a:highlight>
                <a:latin typeface="Times New Roman" panose="02020603050405020304" pitchFamily="18" charset="0"/>
                <a:ea typeface="Times New Roman" panose="02020603050405020304" pitchFamily="18" charset="0"/>
              </a:rPr>
              <a:t> </a:t>
            </a:r>
            <a:r>
              <a:rPr lang="en-GB" sz="2200" b="1" dirty="0" err="1">
                <a:effectLst/>
                <a:highlight>
                  <a:srgbClr val="FF0000"/>
                </a:highlight>
                <a:latin typeface="Times New Roman" panose="02020603050405020304" pitchFamily="18" charset="0"/>
                <a:ea typeface="Times New Roman" panose="02020603050405020304" pitchFamily="18" charset="0"/>
              </a:rPr>
              <a:t>Çevre</a:t>
            </a:r>
            <a:r>
              <a:rPr lang="en-GB" sz="2200" b="1" dirty="0">
                <a:effectLst/>
                <a:highlight>
                  <a:srgbClr val="FF0000"/>
                </a:highlight>
                <a:latin typeface="Times New Roman" panose="02020603050405020304" pitchFamily="18" charset="0"/>
                <a:ea typeface="Times New Roman" panose="02020603050405020304" pitchFamily="18" charset="0"/>
              </a:rPr>
              <a:t> </a:t>
            </a:r>
            <a:r>
              <a:rPr lang="en-GB" sz="2200" b="1" dirty="0" err="1">
                <a:effectLst/>
                <a:highlight>
                  <a:srgbClr val="FF0000"/>
                </a:highlight>
                <a:latin typeface="Times New Roman" panose="02020603050405020304" pitchFamily="18" charset="0"/>
                <a:ea typeface="Times New Roman" panose="02020603050405020304" pitchFamily="18" charset="0"/>
              </a:rPr>
              <a:t>Dostu</a:t>
            </a:r>
            <a:r>
              <a:rPr lang="en-GB" sz="2200" b="1" dirty="0">
                <a:effectLst/>
                <a:highlight>
                  <a:srgbClr val="FF0000"/>
                </a:highlight>
                <a:latin typeface="Times New Roman" panose="02020603050405020304" pitchFamily="18" charset="0"/>
                <a:ea typeface="Times New Roman" panose="02020603050405020304" pitchFamily="18" charset="0"/>
              </a:rPr>
              <a:t>, </a:t>
            </a:r>
            <a:r>
              <a:rPr lang="en-GB" sz="2200" b="1" dirty="0" err="1">
                <a:effectLst/>
                <a:highlight>
                  <a:srgbClr val="FF0000"/>
                </a:highlight>
                <a:latin typeface="Times New Roman" panose="02020603050405020304" pitchFamily="18" charset="0"/>
                <a:ea typeface="Times New Roman" panose="02020603050405020304" pitchFamily="18" charset="0"/>
              </a:rPr>
              <a:t>Engelsiz</a:t>
            </a:r>
            <a:r>
              <a:rPr lang="en-GB" sz="2200" b="1" dirty="0">
                <a:effectLst/>
                <a:highlight>
                  <a:srgbClr val="FF0000"/>
                </a:highlight>
                <a:latin typeface="Times New Roman" panose="02020603050405020304" pitchFamily="18" charset="0"/>
                <a:ea typeface="Times New Roman" panose="02020603050405020304" pitchFamily="18" charset="0"/>
              </a:rPr>
              <a:t> </a:t>
            </a:r>
            <a:r>
              <a:rPr lang="en-GB" sz="2200" b="1" dirty="0" err="1">
                <a:effectLst/>
                <a:highlight>
                  <a:srgbClr val="FF0000"/>
                </a:highlight>
                <a:latin typeface="Times New Roman" panose="02020603050405020304" pitchFamily="18" charset="0"/>
                <a:ea typeface="Times New Roman" panose="02020603050405020304" pitchFamily="18" charset="0"/>
              </a:rPr>
              <a:t>Üniversite</a:t>
            </a:r>
            <a:r>
              <a:rPr lang="en-GB" sz="2200" b="1" dirty="0">
                <a:effectLst/>
                <a:highlight>
                  <a:srgbClr val="FF0000"/>
                </a:highlight>
                <a:latin typeface="Times New Roman" panose="02020603050405020304" pitchFamily="18" charset="0"/>
                <a:ea typeface="Times New Roman" panose="02020603050405020304" pitchFamily="18" charset="0"/>
              </a:rPr>
              <a:t> </a:t>
            </a:r>
            <a:r>
              <a:rPr lang="en-GB" sz="2200" b="1" dirty="0" err="1">
                <a:effectLst/>
                <a:highlight>
                  <a:srgbClr val="FF0000"/>
                </a:highlight>
                <a:latin typeface="Times New Roman" panose="02020603050405020304" pitchFamily="18" charset="0"/>
                <a:ea typeface="Times New Roman" panose="02020603050405020304" pitchFamily="18" charset="0"/>
              </a:rPr>
              <a:t>Olmak</a:t>
            </a:r>
            <a:r>
              <a:rPr lang="en-GB" sz="2200" b="1"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olarak</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eklenerek</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bütçeleme</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çalışmalarına</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başlanacaktır</a:t>
            </a:r>
            <a:r>
              <a:rPr lang="en-GB" sz="2200" dirty="0">
                <a:effectLst/>
                <a:latin typeface="Times New Roman" panose="02020603050405020304" pitchFamily="18" charset="0"/>
                <a:ea typeface="Times New Roman" panose="02020603050405020304" pitchFamily="18" charset="0"/>
              </a:rPr>
              <a:t>. 6. </a:t>
            </a:r>
            <a:r>
              <a:rPr lang="en-GB" sz="2200" dirty="0" err="1">
                <a:effectLst/>
                <a:latin typeface="Times New Roman" panose="02020603050405020304" pitchFamily="18" charset="0"/>
                <a:ea typeface="Times New Roman" panose="02020603050405020304" pitchFamily="18" charset="0"/>
              </a:rPr>
              <a:t>hedef</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olarak</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belirlenen</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başlıkların</a:t>
            </a:r>
            <a:r>
              <a:rPr lang="en-GB" sz="2200" dirty="0">
                <a:effectLst/>
                <a:latin typeface="Times New Roman" panose="02020603050405020304" pitchFamily="18" charset="0"/>
                <a:ea typeface="Times New Roman" panose="02020603050405020304" pitchFamily="18" charset="0"/>
              </a:rPr>
              <a:t> </a:t>
            </a:r>
            <a:r>
              <a:rPr lang="en-GB" sz="2200" dirty="0" err="1">
                <a:effectLst/>
                <a:latin typeface="Times New Roman" panose="02020603050405020304" pitchFamily="18" charset="0"/>
                <a:ea typeface="Times New Roman" panose="02020603050405020304" pitchFamily="18" charset="0"/>
              </a:rPr>
              <a:t>eklenmesi</a:t>
            </a:r>
            <a:r>
              <a:rPr lang="tr-TR" sz="2200" dirty="0">
                <a:effectLst/>
                <a:latin typeface="Times New Roman" panose="02020603050405020304" pitchFamily="18" charset="0"/>
                <a:ea typeface="Times New Roman" panose="02020603050405020304" pitchFamily="18" charset="0"/>
              </a:rPr>
              <a:t> talep edilmiştir.</a:t>
            </a:r>
            <a:r>
              <a:rPr lang="en-GB" sz="2200" dirty="0">
                <a:effectLst/>
                <a:latin typeface="Times New Roman" panose="02020603050405020304" pitchFamily="18" charset="0"/>
                <a:ea typeface="Times New Roman" panose="02020603050405020304" pitchFamily="18" charset="0"/>
              </a:rPr>
              <a:t> </a:t>
            </a:r>
            <a:r>
              <a:rPr lang="tr-TR" sz="2200" dirty="0">
                <a:solidFill>
                  <a:srgbClr val="111111"/>
                </a:solidFill>
                <a:latin typeface="Times New Roman" panose="02020603050405020304" pitchFamily="18" charset="0"/>
                <a:ea typeface="Times New Roman" panose="02020603050405020304" pitchFamily="18" charset="0"/>
              </a:rPr>
              <a:t> </a:t>
            </a:r>
          </a:p>
          <a:p>
            <a:pPr marL="65532" indent="0" algn="just">
              <a:lnSpc>
                <a:spcPct val="120000"/>
              </a:lnSpc>
              <a:buNone/>
            </a:pPr>
            <a:r>
              <a:rPr lang="tr-TR" sz="2200" dirty="0">
                <a:solidFill>
                  <a:srgbClr val="111111"/>
                </a:solidFill>
                <a:latin typeface="Times New Roman" panose="02020603050405020304" pitchFamily="18" charset="0"/>
              </a:rPr>
              <a:t>06.03.2023 tarihinde yapılan Stratejik Plan toplantımızda «Sürdürülebilir kalkınma ve çevre olarak» yeni bir amaç eklenmesine karar verilerek bu amaca ilişkin hedeflerin oluşturulmasına karar verilmiştir. Bu amaçla birlikte başkanlığımızın teklif ettiği tüm hususlara ilişkin hedefler oluşturulacak ve yatırımların Üniversitemize Stratejik Plan dahilinde artırılmasına ilişkin önemli bir adım atılacaktır. </a:t>
            </a:r>
            <a:endParaRPr lang="tr-TR" dirty="0"/>
          </a:p>
        </p:txBody>
      </p:sp>
    </p:spTree>
    <p:extLst>
      <p:ext uri="{BB962C8B-B14F-4D97-AF65-F5344CB8AC3E}">
        <p14:creationId xmlns:p14="http://schemas.microsoft.com/office/powerpoint/2010/main" val="9048307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1AB967F-AB31-43BE-B923-E5FCCE7A8CA9}"/>
              </a:ext>
            </a:extLst>
          </p:cNvPr>
          <p:cNvSpPr>
            <a:spLocks noGrp="1"/>
          </p:cNvSpPr>
          <p:nvPr>
            <p:ph type="title"/>
          </p:nvPr>
        </p:nvSpPr>
        <p:spPr>
          <a:xfrm>
            <a:off x="801585" y="127660"/>
            <a:ext cx="9601200" cy="774865"/>
          </a:xfrm>
        </p:spPr>
        <p:txBody>
          <a:bodyPr>
            <a:noAutofit/>
          </a:bodyPr>
          <a:lstStyle/>
          <a:p>
            <a:r>
              <a:rPr lang="en-GB" sz="2400" b="1" kern="0" cap="small" spc="25" dirty="0">
                <a:solidFill>
                  <a:schemeClr val="tx1"/>
                </a:solidFill>
                <a:effectLst/>
                <a:latin typeface="Times New Roman" panose="02020603050405020304" pitchFamily="18" charset="0"/>
                <a:ea typeface="Times New Roman" panose="02020603050405020304" pitchFamily="18" charset="0"/>
              </a:rPr>
              <a:t>II- AMAÇ </a:t>
            </a:r>
            <a:r>
              <a:rPr lang="en-GB" sz="2400" b="1" kern="0" cap="small" spc="25" dirty="0" err="1">
                <a:solidFill>
                  <a:schemeClr val="tx1"/>
                </a:solidFill>
                <a:effectLst/>
                <a:latin typeface="Times New Roman" panose="02020603050405020304" pitchFamily="18" charset="0"/>
                <a:ea typeface="Times New Roman" panose="02020603050405020304" pitchFamily="18" charset="0"/>
              </a:rPr>
              <a:t>ve</a:t>
            </a:r>
            <a:r>
              <a:rPr lang="en-GB" sz="2400" b="1" kern="0" cap="small" spc="25" dirty="0">
                <a:solidFill>
                  <a:schemeClr val="tx1"/>
                </a:solidFill>
                <a:effectLst/>
                <a:latin typeface="Times New Roman" panose="02020603050405020304" pitchFamily="18" charset="0"/>
                <a:ea typeface="Times New Roman" panose="02020603050405020304" pitchFamily="18" charset="0"/>
              </a:rPr>
              <a:t> HEDEFLER</a:t>
            </a:r>
            <a:br>
              <a:rPr lang="tr-TR" sz="2400" b="1" kern="0" dirty="0">
                <a:solidFill>
                  <a:schemeClr val="tx1"/>
                </a:solidFill>
                <a:effectLst/>
                <a:latin typeface="Times New Roman" panose="02020603050405020304" pitchFamily="18" charset="0"/>
                <a:ea typeface="Times New Roman" panose="02020603050405020304" pitchFamily="18" charset="0"/>
              </a:rPr>
            </a:br>
            <a:r>
              <a:rPr kumimoji="0" lang="tr-TR" sz="20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B- İDARENİN STRATEJİK PLANINDA YER ALAN AMAÇ VE HEDEFLER</a:t>
            </a:r>
            <a:br>
              <a:rPr kumimoji="0" lang="tr-TR" sz="2400" b="1" i="0" u="none" strike="noStrike" kern="1200" cap="none" spc="0" normalizeH="0" baseline="0" noProof="0" dirty="0">
                <a:ln>
                  <a:noFill/>
                </a:ln>
                <a:solidFill>
                  <a:schemeClr val="accent2">
                    <a:lumMod val="50000"/>
                  </a:schemeClr>
                </a:solidFill>
                <a:effectLst/>
                <a:uLnTx/>
                <a:uFillTx/>
                <a:latin typeface="Tw Cen MT" panose="020B0602020104020603" pitchFamily="34" charset="0"/>
              </a:rPr>
            </a:br>
            <a:endParaRPr lang="tr-TR" sz="2400" dirty="0"/>
          </a:p>
        </p:txBody>
      </p:sp>
      <p:sp>
        <p:nvSpPr>
          <p:cNvPr id="3" name="İçerik Yer Tutucusu 2">
            <a:extLst>
              <a:ext uri="{FF2B5EF4-FFF2-40B4-BE49-F238E27FC236}">
                <a16:creationId xmlns:a16="http://schemas.microsoft.com/office/drawing/2014/main" id="{81C7F7A6-7AF3-41B7-8002-F0553F623F9E}"/>
              </a:ext>
            </a:extLst>
          </p:cNvPr>
          <p:cNvSpPr>
            <a:spLocks noGrp="1"/>
          </p:cNvSpPr>
          <p:nvPr>
            <p:ph sz="half" idx="1"/>
          </p:nvPr>
        </p:nvSpPr>
        <p:spPr>
          <a:xfrm>
            <a:off x="908461" y="791571"/>
            <a:ext cx="5361709" cy="5537978"/>
          </a:xfrm>
        </p:spPr>
        <p:txBody>
          <a:bodyPr>
            <a:noAutofit/>
          </a:bodyPr>
          <a:lstStyle/>
          <a:p>
            <a:pPr marL="0" indent="0" algn="just">
              <a:lnSpc>
                <a:spcPct val="100000"/>
              </a:lnSpc>
              <a:buNone/>
            </a:pPr>
            <a:r>
              <a:rPr lang="en-GB" sz="1400" b="1" dirty="0">
                <a:solidFill>
                  <a:srgbClr val="FF0000"/>
                </a:solidFill>
                <a:effectLst/>
                <a:latin typeface="Times New Roman" panose="02020603050405020304" pitchFamily="18" charset="0"/>
                <a:ea typeface="Times New Roman" panose="02020603050405020304" pitchFamily="18" charset="0"/>
              </a:rPr>
              <a:t>Hedef.1: </a:t>
            </a:r>
            <a:r>
              <a:rPr lang="en-GB" sz="1400" b="1" dirty="0" err="1">
                <a:solidFill>
                  <a:srgbClr val="FF0000"/>
                </a:solidFill>
                <a:effectLst/>
                <a:latin typeface="Times New Roman" panose="02020603050405020304" pitchFamily="18" charset="0"/>
                <a:ea typeface="Times New Roman" panose="02020603050405020304" pitchFamily="18" charset="0"/>
              </a:rPr>
              <a:t>Deprem</a:t>
            </a:r>
            <a:r>
              <a:rPr lang="en-GB" sz="1400" b="1" dirty="0">
                <a:solidFill>
                  <a:srgbClr val="FF0000"/>
                </a:solidFill>
                <a:effectLst/>
                <a:latin typeface="Times New Roman" panose="02020603050405020304" pitchFamily="18" charset="0"/>
                <a:ea typeface="Times New Roman" panose="02020603050405020304" pitchFamily="18" charset="0"/>
              </a:rPr>
              <a:t>: </a:t>
            </a:r>
            <a:endParaRPr lang="tr-TR" sz="1400" dirty="0">
              <a:solidFill>
                <a:srgbClr val="FF0000"/>
              </a:solidFill>
              <a:effectLst/>
              <a:latin typeface="Times New Roman" panose="02020603050405020304" pitchFamily="18" charset="0"/>
              <a:ea typeface="Times New Roman" panose="02020603050405020304" pitchFamily="18" charset="0"/>
            </a:endParaRPr>
          </a:p>
          <a:p>
            <a:pPr marL="65532" indent="0" algn="just">
              <a:lnSpc>
                <a:spcPct val="100000"/>
              </a:lnSpc>
              <a:buNone/>
            </a:pPr>
            <a:r>
              <a:rPr lang="en-GB" sz="1400" dirty="0">
                <a:effectLst/>
                <a:latin typeface="Times New Roman" panose="02020603050405020304" pitchFamily="18" charset="0"/>
                <a:ea typeface="Times New Roman" panose="02020603050405020304" pitchFamily="18" charset="0"/>
              </a:rPr>
              <a:t>1.1.   İl </a:t>
            </a:r>
            <a:r>
              <a:rPr lang="en-GB" sz="1400" dirty="0" err="1">
                <a:effectLst/>
                <a:latin typeface="Times New Roman" panose="02020603050405020304" pitchFamily="18" charset="0"/>
                <a:ea typeface="Times New Roman" panose="02020603050405020304" pitchFamily="18" charset="0"/>
              </a:rPr>
              <a:t>Geneli</a:t>
            </a:r>
            <a:r>
              <a:rPr lang="en-GB" sz="1400" dirty="0">
                <a:effectLst/>
                <a:latin typeface="Times New Roman" panose="02020603050405020304" pitchFamily="18" charset="0"/>
                <a:ea typeface="Times New Roman" panose="02020603050405020304" pitchFamily="18" charset="0"/>
              </a:rPr>
              <a:t> Fay </a:t>
            </a:r>
            <a:r>
              <a:rPr lang="en-GB" sz="1400" dirty="0" err="1">
                <a:effectLst/>
                <a:latin typeface="Times New Roman" panose="02020603050405020304" pitchFamily="18" charset="0"/>
                <a:ea typeface="Times New Roman" panose="02020603050405020304" pitchFamily="18" charset="0"/>
              </a:rPr>
              <a:t>Hatları</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ve</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Yerleşkeye</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Etkileri</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Değerlendirilecek</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ve</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Raporlandırılacak</a:t>
            </a:r>
            <a:endParaRPr lang="tr-TR" sz="1400" dirty="0">
              <a:effectLst/>
              <a:latin typeface="Times New Roman" panose="02020603050405020304" pitchFamily="18" charset="0"/>
              <a:ea typeface="Times New Roman" panose="02020603050405020304" pitchFamily="18" charset="0"/>
            </a:endParaRPr>
          </a:p>
          <a:p>
            <a:pPr marL="65532" indent="0" algn="just">
              <a:lnSpc>
                <a:spcPct val="100000"/>
              </a:lnSpc>
              <a:buNone/>
            </a:pPr>
            <a:r>
              <a:rPr lang="en-GB" sz="1400" dirty="0">
                <a:effectLst/>
                <a:latin typeface="Times New Roman" panose="02020603050405020304" pitchFamily="18" charset="0"/>
                <a:ea typeface="Times New Roman" panose="02020603050405020304" pitchFamily="18" charset="0"/>
              </a:rPr>
              <a:t>1.2.  </a:t>
            </a:r>
            <a:r>
              <a:rPr lang="en-GB" sz="1400" dirty="0" err="1">
                <a:effectLst/>
                <a:latin typeface="Times New Roman" panose="02020603050405020304" pitchFamily="18" charset="0"/>
                <a:ea typeface="Times New Roman" panose="02020603050405020304" pitchFamily="18" charset="0"/>
              </a:rPr>
              <a:t>Tüm</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Yerleşkelerde</a:t>
            </a:r>
            <a:r>
              <a:rPr lang="en-GB" sz="1400" dirty="0">
                <a:effectLst/>
                <a:latin typeface="Times New Roman" panose="02020603050405020304" pitchFamily="18" charset="0"/>
                <a:ea typeface="Times New Roman" panose="02020603050405020304" pitchFamily="18" charset="0"/>
              </a:rPr>
              <a:t> Zemin </a:t>
            </a:r>
            <a:r>
              <a:rPr lang="en-GB" sz="1400" dirty="0" err="1">
                <a:effectLst/>
                <a:latin typeface="Times New Roman" panose="02020603050405020304" pitchFamily="18" charset="0"/>
                <a:ea typeface="Times New Roman" panose="02020603050405020304" pitchFamily="18" charset="0"/>
              </a:rPr>
              <a:t>Etüd</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ve</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İşlemleri</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Gerçekleşecek</a:t>
            </a:r>
            <a:endParaRPr lang="tr-TR" sz="1400" dirty="0">
              <a:effectLst/>
              <a:latin typeface="Times New Roman" panose="02020603050405020304" pitchFamily="18" charset="0"/>
              <a:ea typeface="Times New Roman" panose="02020603050405020304" pitchFamily="18" charset="0"/>
            </a:endParaRPr>
          </a:p>
          <a:p>
            <a:pPr marL="65532" indent="0" algn="just">
              <a:lnSpc>
                <a:spcPct val="100000"/>
              </a:lnSpc>
              <a:buNone/>
            </a:pPr>
            <a:r>
              <a:rPr lang="en-GB" sz="1400" dirty="0">
                <a:effectLst/>
                <a:latin typeface="Times New Roman" panose="02020603050405020304" pitchFamily="18" charset="0"/>
                <a:ea typeface="Times New Roman" panose="02020603050405020304" pitchFamily="18" charset="0"/>
              </a:rPr>
              <a:t>1.3.   </a:t>
            </a:r>
            <a:r>
              <a:rPr lang="en-GB" sz="1400" dirty="0" err="1">
                <a:effectLst/>
                <a:latin typeface="Times New Roman" panose="02020603050405020304" pitchFamily="18" charset="0"/>
                <a:ea typeface="Times New Roman" panose="02020603050405020304" pitchFamily="18" charset="0"/>
              </a:rPr>
              <a:t>Mevcut</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Yapı</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Stoğunun</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Depreme</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Dayanmasına</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İlişkin</a:t>
            </a:r>
            <a:r>
              <a:rPr lang="en-GB" sz="1400" dirty="0">
                <a:effectLst/>
                <a:latin typeface="Times New Roman" panose="02020603050405020304" pitchFamily="18" charset="0"/>
                <a:ea typeface="Times New Roman" panose="02020603050405020304" pitchFamily="18" charset="0"/>
              </a:rPr>
              <a:t> İlk </a:t>
            </a:r>
            <a:r>
              <a:rPr lang="en-GB" sz="1400" dirty="0" err="1">
                <a:effectLst/>
                <a:latin typeface="Times New Roman" panose="02020603050405020304" pitchFamily="18" charset="0"/>
                <a:ea typeface="Times New Roman" panose="02020603050405020304" pitchFamily="18" charset="0"/>
              </a:rPr>
              <a:t>Yapılan</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Binadan</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Başlanarak</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Deprem</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Dayanım</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Raporu</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Hazırlanacak</a:t>
            </a:r>
            <a:r>
              <a:rPr lang="en-GB" sz="1400" dirty="0">
                <a:effectLst/>
                <a:latin typeface="Times New Roman" panose="02020603050405020304" pitchFamily="18" charset="0"/>
                <a:ea typeface="Times New Roman" panose="02020603050405020304" pitchFamily="18" charset="0"/>
              </a:rPr>
              <a:t> </a:t>
            </a:r>
            <a:endParaRPr lang="tr-TR" sz="1400" dirty="0">
              <a:effectLst/>
              <a:latin typeface="Times New Roman" panose="02020603050405020304" pitchFamily="18" charset="0"/>
              <a:ea typeface="Times New Roman" panose="02020603050405020304" pitchFamily="18" charset="0"/>
            </a:endParaRPr>
          </a:p>
          <a:p>
            <a:pPr marL="65532" indent="0" algn="just">
              <a:lnSpc>
                <a:spcPct val="100000"/>
              </a:lnSpc>
              <a:buNone/>
            </a:pPr>
            <a:r>
              <a:rPr lang="en-GB" sz="1400" dirty="0">
                <a:effectLst/>
                <a:latin typeface="Times New Roman" panose="02020603050405020304" pitchFamily="18" charset="0"/>
                <a:ea typeface="Times New Roman" panose="02020603050405020304" pitchFamily="18" charset="0"/>
              </a:rPr>
              <a:t>1.4.   </a:t>
            </a:r>
            <a:r>
              <a:rPr lang="en-GB" sz="1400" dirty="0" err="1">
                <a:effectLst/>
                <a:latin typeface="Times New Roman" panose="02020603050405020304" pitchFamily="18" charset="0"/>
                <a:ea typeface="Times New Roman" panose="02020603050405020304" pitchFamily="18" charset="0"/>
              </a:rPr>
              <a:t>Depreme</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Dayanıklı</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Olmayan</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Binaların</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Yenilenmesi</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İçin</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Bütçe</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Çalışmaları</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Yapılacak</a:t>
            </a:r>
            <a:endParaRPr lang="tr-TR" sz="1400" dirty="0">
              <a:effectLst/>
              <a:latin typeface="Times New Roman" panose="02020603050405020304" pitchFamily="18" charset="0"/>
              <a:ea typeface="Times New Roman" panose="02020603050405020304" pitchFamily="18" charset="0"/>
            </a:endParaRPr>
          </a:p>
          <a:p>
            <a:pPr marL="0" indent="0" algn="just">
              <a:lnSpc>
                <a:spcPct val="100000"/>
              </a:lnSpc>
              <a:buNone/>
            </a:pPr>
            <a:r>
              <a:rPr lang="en-GB" sz="1400" b="1" dirty="0">
                <a:solidFill>
                  <a:srgbClr val="FF0000"/>
                </a:solidFill>
                <a:effectLst/>
                <a:latin typeface="Times New Roman" panose="02020603050405020304" pitchFamily="18" charset="0"/>
                <a:ea typeface="Times New Roman" panose="02020603050405020304" pitchFamily="18" charset="0"/>
              </a:rPr>
              <a:t>Hedef.2 - </a:t>
            </a:r>
            <a:r>
              <a:rPr lang="en-GB" sz="1400" b="1" dirty="0" err="1">
                <a:solidFill>
                  <a:srgbClr val="FF0000"/>
                </a:solidFill>
                <a:effectLst/>
                <a:latin typeface="Times New Roman" panose="02020603050405020304" pitchFamily="18" charset="0"/>
                <a:ea typeface="Times New Roman" panose="02020603050405020304" pitchFamily="18" charset="0"/>
              </a:rPr>
              <a:t>Enerji</a:t>
            </a:r>
            <a:r>
              <a:rPr lang="en-GB" sz="1400" b="1" dirty="0">
                <a:solidFill>
                  <a:srgbClr val="FF0000"/>
                </a:solidFill>
                <a:effectLst/>
                <a:latin typeface="Times New Roman" panose="02020603050405020304" pitchFamily="18" charset="0"/>
                <a:ea typeface="Times New Roman" panose="02020603050405020304" pitchFamily="18" charset="0"/>
              </a:rPr>
              <a:t> </a:t>
            </a:r>
            <a:r>
              <a:rPr lang="en-GB" sz="1400" b="1" dirty="0" err="1">
                <a:solidFill>
                  <a:srgbClr val="FF0000"/>
                </a:solidFill>
                <a:effectLst/>
                <a:latin typeface="Times New Roman" panose="02020603050405020304" pitchFamily="18" charset="0"/>
                <a:ea typeface="Times New Roman" panose="02020603050405020304" pitchFamily="18" charset="0"/>
              </a:rPr>
              <a:t>Verimliliği</a:t>
            </a:r>
            <a:r>
              <a:rPr lang="en-GB" sz="1400" b="1" dirty="0">
                <a:solidFill>
                  <a:srgbClr val="FF0000"/>
                </a:solidFill>
                <a:effectLst/>
                <a:latin typeface="Times New Roman" panose="02020603050405020304" pitchFamily="18" charset="0"/>
                <a:ea typeface="Times New Roman" panose="02020603050405020304" pitchFamily="18" charset="0"/>
              </a:rPr>
              <a:t> </a:t>
            </a:r>
            <a:r>
              <a:rPr lang="en-GB" sz="1400" b="1" dirty="0" err="1">
                <a:solidFill>
                  <a:srgbClr val="FF0000"/>
                </a:solidFill>
                <a:effectLst/>
                <a:latin typeface="Times New Roman" panose="02020603050405020304" pitchFamily="18" charset="0"/>
                <a:ea typeface="Times New Roman" panose="02020603050405020304" pitchFamily="18" charset="0"/>
              </a:rPr>
              <a:t>İşlemleri</a:t>
            </a:r>
            <a:r>
              <a:rPr lang="en-GB" sz="1400" b="1" dirty="0">
                <a:solidFill>
                  <a:srgbClr val="FF0000"/>
                </a:solidFill>
                <a:effectLst/>
                <a:latin typeface="Times New Roman" panose="02020603050405020304" pitchFamily="18" charset="0"/>
                <a:ea typeface="Times New Roman" panose="02020603050405020304" pitchFamily="18" charset="0"/>
              </a:rPr>
              <a:t> </a:t>
            </a:r>
            <a:r>
              <a:rPr lang="en-GB" sz="1400" b="1" dirty="0" err="1">
                <a:solidFill>
                  <a:srgbClr val="FF0000"/>
                </a:solidFill>
                <a:effectLst/>
                <a:latin typeface="Times New Roman" panose="02020603050405020304" pitchFamily="18" charset="0"/>
                <a:ea typeface="Times New Roman" panose="02020603050405020304" pitchFamily="18" charset="0"/>
              </a:rPr>
              <a:t>ve</a:t>
            </a:r>
            <a:r>
              <a:rPr lang="en-GB" sz="1400" b="1" dirty="0">
                <a:solidFill>
                  <a:srgbClr val="FF0000"/>
                </a:solidFill>
                <a:effectLst/>
                <a:latin typeface="Times New Roman" panose="02020603050405020304" pitchFamily="18" charset="0"/>
                <a:ea typeface="Times New Roman" panose="02020603050405020304" pitchFamily="18" charset="0"/>
              </a:rPr>
              <a:t> </a:t>
            </a:r>
            <a:r>
              <a:rPr lang="en-GB" sz="1400" b="1" dirty="0" err="1">
                <a:solidFill>
                  <a:srgbClr val="FF0000"/>
                </a:solidFill>
                <a:effectLst/>
                <a:latin typeface="Times New Roman" panose="02020603050405020304" pitchFamily="18" charset="0"/>
                <a:ea typeface="Times New Roman" panose="02020603050405020304" pitchFamily="18" charset="0"/>
              </a:rPr>
              <a:t>Kamu</a:t>
            </a:r>
            <a:r>
              <a:rPr lang="en-GB" sz="1400" b="1" dirty="0">
                <a:solidFill>
                  <a:srgbClr val="FF0000"/>
                </a:solidFill>
                <a:effectLst/>
                <a:latin typeface="Times New Roman" panose="02020603050405020304" pitchFamily="18" charset="0"/>
                <a:ea typeface="Times New Roman" panose="02020603050405020304" pitchFamily="18" charset="0"/>
              </a:rPr>
              <a:t> </a:t>
            </a:r>
            <a:r>
              <a:rPr lang="en-GB" sz="1400" b="1" dirty="0" err="1">
                <a:solidFill>
                  <a:srgbClr val="FF0000"/>
                </a:solidFill>
                <a:effectLst/>
                <a:latin typeface="Times New Roman" panose="02020603050405020304" pitchFamily="18" charset="0"/>
                <a:ea typeface="Times New Roman" panose="02020603050405020304" pitchFamily="18" charset="0"/>
              </a:rPr>
              <a:t>Binalarında</a:t>
            </a:r>
            <a:r>
              <a:rPr lang="en-GB" sz="1400" b="1" dirty="0">
                <a:solidFill>
                  <a:srgbClr val="FF0000"/>
                </a:solidFill>
                <a:effectLst/>
                <a:latin typeface="Times New Roman" panose="02020603050405020304" pitchFamily="18" charset="0"/>
                <a:ea typeface="Times New Roman" panose="02020603050405020304" pitchFamily="18" charset="0"/>
              </a:rPr>
              <a:t> </a:t>
            </a:r>
            <a:r>
              <a:rPr lang="en-GB" sz="1400" b="1" dirty="0" err="1">
                <a:solidFill>
                  <a:srgbClr val="FF0000"/>
                </a:solidFill>
                <a:effectLst/>
                <a:latin typeface="Times New Roman" panose="02020603050405020304" pitchFamily="18" charset="0"/>
                <a:ea typeface="Times New Roman" panose="02020603050405020304" pitchFamily="18" charset="0"/>
              </a:rPr>
              <a:t>Enerji</a:t>
            </a:r>
            <a:r>
              <a:rPr lang="en-GB" sz="1400" b="1" dirty="0">
                <a:solidFill>
                  <a:srgbClr val="FF0000"/>
                </a:solidFill>
                <a:effectLst/>
                <a:latin typeface="Times New Roman" panose="02020603050405020304" pitchFamily="18" charset="0"/>
                <a:ea typeface="Times New Roman" panose="02020603050405020304" pitchFamily="18" charset="0"/>
              </a:rPr>
              <a:t> </a:t>
            </a:r>
            <a:r>
              <a:rPr lang="en-GB" sz="1400" b="1" dirty="0" err="1">
                <a:solidFill>
                  <a:srgbClr val="FF0000"/>
                </a:solidFill>
                <a:effectLst/>
                <a:latin typeface="Times New Roman" panose="02020603050405020304" pitchFamily="18" charset="0"/>
                <a:ea typeface="Times New Roman" panose="02020603050405020304" pitchFamily="18" charset="0"/>
              </a:rPr>
              <a:t>Tasarrufu</a:t>
            </a:r>
            <a:r>
              <a:rPr lang="en-GB" sz="1400" dirty="0">
                <a:solidFill>
                  <a:srgbClr val="FF0000"/>
                </a:solidFill>
                <a:effectLst/>
                <a:latin typeface="Times New Roman" panose="02020603050405020304" pitchFamily="18" charset="0"/>
                <a:ea typeface="Times New Roman" panose="02020603050405020304" pitchFamily="18" charset="0"/>
              </a:rPr>
              <a:t> </a:t>
            </a:r>
            <a:endParaRPr lang="tr-TR" sz="1400" dirty="0">
              <a:solidFill>
                <a:srgbClr val="FF0000"/>
              </a:solidFill>
              <a:effectLst/>
              <a:latin typeface="Times New Roman" panose="02020603050405020304" pitchFamily="18" charset="0"/>
              <a:ea typeface="Times New Roman" panose="02020603050405020304" pitchFamily="18" charset="0"/>
            </a:endParaRPr>
          </a:p>
          <a:p>
            <a:pPr marL="65532" indent="0" algn="just">
              <a:lnSpc>
                <a:spcPct val="100000"/>
              </a:lnSpc>
              <a:buNone/>
            </a:pPr>
            <a:r>
              <a:rPr lang="en-GB" sz="1400" dirty="0">
                <a:effectLst/>
                <a:latin typeface="Times New Roman" panose="02020603050405020304" pitchFamily="18" charset="0"/>
                <a:ea typeface="Times New Roman" panose="02020603050405020304" pitchFamily="18" charset="0"/>
              </a:rPr>
              <a:t>2.1.    </a:t>
            </a:r>
            <a:r>
              <a:rPr lang="en-GB" sz="1400" dirty="0" err="1">
                <a:effectLst/>
                <a:latin typeface="Times New Roman" panose="02020603050405020304" pitchFamily="18" charset="0"/>
                <a:ea typeface="Times New Roman" panose="02020603050405020304" pitchFamily="18" charset="0"/>
              </a:rPr>
              <a:t>Isı</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Verimliliği</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Çalışmaları</a:t>
            </a:r>
            <a:r>
              <a:rPr lang="en-GB" sz="1400" dirty="0">
                <a:effectLst/>
                <a:latin typeface="Times New Roman" panose="02020603050405020304" pitchFamily="18" charset="0"/>
                <a:ea typeface="Times New Roman" panose="02020603050405020304" pitchFamily="18" charset="0"/>
              </a:rPr>
              <a:t> </a:t>
            </a:r>
            <a:endParaRPr lang="tr-TR" sz="1400" dirty="0">
              <a:effectLst/>
              <a:latin typeface="Times New Roman" panose="02020603050405020304" pitchFamily="18" charset="0"/>
              <a:ea typeface="Times New Roman" panose="02020603050405020304" pitchFamily="18" charset="0"/>
            </a:endParaRPr>
          </a:p>
          <a:p>
            <a:pPr marL="65532" indent="0" algn="just">
              <a:lnSpc>
                <a:spcPct val="100000"/>
              </a:lnSpc>
              <a:buNone/>
            </a:pPr>
            <a:r>
              <a:rPr lang="en-GB" sz="1400" dirty="0">
                <a:effectLst/>
                <a:latin typeface="Times New Roman" panose="02020603050405020304" pitchFamily="18" charset="0"/>
                <a:ea typeface="Times New Roman" panose="02020603050405020304" pitchFamily="18" charset="0"/>
              </a:rPr>
              <a:t>2.2.    </a:t>
            </a:r>
            <a:r>
              <a:rPr lang="en-GB" sz="1400" dirty="0" err="1">
                <a:effectLst/>
                <a:latin typeface="Times New Roman" panose="02020603050405020304" pitchFamily="18" charset="0"/>
                <a:ea typeface="Times New Roman" panose="02020603050405020304" pitchFamily="18" charset="0"/>
              </a:rPr>
              <a:t>Isıtıcı</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Elemanların</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Verimliliği</a:t>
            </a:r>
            <a:r>
              <a:rPr lang="en-GB" sz="1400" dirty="0">
                <a:effectLst/>
                <a:latin typeface="Times New Roman" panose="02020603050405020304" pitchFamily="18" charset="0"/>
                <a:ea typeface="Times New Roman" panose="02020603050405020304" pitchFamily="18" charset="0"/>
              </a:rPr>
              <a:t> </a:t>
            </a:r>
            <a:endParaRPr lang="tr-TR" sz="1400" dirty="0">
              <a:effectLst/>
              <a:latin typeface="Times New Roman" panose="02020603050405020304" pitchFamily="18" charset="0"/>
              <a:ea typeface="Times New Roman" panose="02020603050405020304" pitchFamily="18" charset="0"/>
            </a:endParaRPr>
          </a:p>
          <a:p>
            <a:pPr marL="65532" indent="0" algn="just">
              <a:lnSpc>
                <a:spcPct val="100000"/>
              </a:lnSpc>
              <a:buNone/>
            </a:pPr>
            <a:r>
              <a:rPr lang="en-GB" sz="1400" dirty="0">
                <a:effectLst/>
                <a:latin typeface="Times New Roman" panose="02020603050405020304" pitchFamily="18" charset="0"/>
                <a:ea typeface="Times New Roman" panose="02020603050405020304" pitchFamily="18" charset="0"/>
              </a:rPr>
              <a:t>2.3    </a:t>
            </a:r>
            <a:r>
              <a:rPr lang="en-GB" sz="1400" dirty="0" err="1">
                <a:effectLst/>
                <a:latin typeface="Times New Roman" panose="02020603050405020304" pitchFamily="18" charset="0"/>
                <a:ea typeface="Times New Roman" panose="02020603050405020304" pitchFamily="18" charset="0"/>
              </a:rPr>
              <a:t>Isıtılan</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Mekan</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Verimliliği</a:t>
            </a:r>
            <a:r>
              <a:rPr lang="en-GB" sz="1400" dirty="0">
                <a:effectLst/>
                <a:latin typeface="Times New Roman" panose="02020603050405020304" pitchFamily="18" charset="0"/>
                <a:ea typeface="Times New Roman" panose="02020603050405020304" pitchFamily="18" charset="0"/>
              </a:rPr>
              <a:t> </a:t>
            </a:r>
            <a:endParaRPr lang="tr-TR" sz="1400" dirty="0">
              <a:effectLst/>
              <a:latin typeface="Times New Roman" panose="02020603050405020304" pitchFamily="18" charset="0"/>
              <a:ea typeface="Times New Roman" panose="02020603050405020304" pitchFamily="18" charset="0"/>
            </a:endParaRPr>
          </a:p>
          <a:p>
            <a:pPr marL="65532" indent="0" algn="just">
              <a:lnSpc>
                <a:spcPct val="100000"/>
              </a:lnSpc>
              <a:buNone/>
            </a:pPr>
            <a:r>
              <a:rPr lang="en-GB" sz="1400" dirty="0">
                <a:effectLst/>
                <a:latin typeface="Times New Roman" panose="02020603050405020304" pitchFamily="18" charset="0"/>
                <a:ea typeface="Times New Roman" panose="02020603050405020304" pitchFamily="18" charset="0"/>
              </a:rPr>
              <a:t>2.4.    </a:t>
            </a:r>
            <a:r>
              <a:rPr lang="en-GB" sz="1400" dirty="0" err="1">
                <a:effectLst/>
                <a:latin typeface="Times New Roman" panose="02020603050405020304" pitchFamily="18" charset="0"/>
                <a:ea typeface="Times New Roman" panose="02020603050405020304" pitchFamily="18" charset="0"/>
              </a:rPr>
              <a:t>Kojenarasyon</a:t>
            </a:r>
            <a:r>
              <a:rPr lang="en-GB" sz="1400" dirty="0">
                <a:effectLst/>
                <a:latin typeface="Times New Roman" panose="02020603050405020304" pitchFamily="18" charset="0"/>
                <a:ea typeface="Times New Roman" panose="02020603050405020304" pitchFamily="18" charset="0"/>
              </a:rPr>
              <a:t> </a:t>
            </a:r>
            <a:endParaRPr lang="tr-TR" sz="1400" dirty="0">
              <a:effectLst/>
              <a:latin typeface="Times New Roman" panose="02020603050405020304" pitchFamily="18" charset="0"/>
              <a:ea typeface="Times New Roman" panose="02020603050405020304" pitchFamily="18" charset="0"/>
            </a:endParaRPr>
          </a:p>
          <a:p>
            <a:pPr marL="65532" indent="0" algn="just">
              <a:lnSpc>
                <a:spcPct val="100000"/>
              </a:lnSpc>
              <a:buNone/>
            </a:pPr>
            <a:r>
              <a:rPr lang="en-GB" sz="1400" dirty="0">
                <a:effectLst/>
                <a:latin typeface="Times New Roman" panose="02020603050405020304" pitchFamily="18" charset="0"/>
                <a:ea typeface="Times New Roman" panose="02020603050405020304" pitchFamily="18" charset="0"/>
              </a:rPr>
              <a:t>2.5.   </a:t>
            </a:r>
            <a:r>
              <a:rPr lang="en-GB" sz="1400" dirty="0" err="1">
                <a:effectLst/>
                <a:latin typeface="Times New Roman" panose="02020603050405020304" pitchFamily="18" charset="0"/>
                <a:ea typeface="Times New Roman" panose="02020603050405020304" pitchFamily="18" charset="0"/>
              </a:rPr>
              <a:t>Aydınlatma</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Elemanlarının</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Verimliliği</a:t>
            </a:r>
            <a:endParaRPr lang="tr-TR" sz="1400" dirty="0">
              <a:effectLst/>
              <a:latin typeface="Times New Roman" panose="02020603050405020304" pitchFamily="18" charset="0"/>
              <a:ea typeface="Times New Roman" panose="02020603050405020304" pitchFamily="18" charset="0"/>
            </a:endParaRPr>
          </a:p>
          <a:p>
            <a:pPr marL="65532" indent="0" algn="just">
              <a:lnSpc>
                <a:spcPct val="100000"/>
              </a:lnSpc>
              <a:buNone/>
            </a:pPr>
            <a:r>
              <a:rPr lang="en-GB" sz="1400" dirty="0">
                <a:effectLst/>
                <a:latin typeface="Times New Roman" panose="02020603050405020304" pitchFamily="18" charset="0"/>
                <a:ea typeface="Times New Roman" panose="02020603050405020304" pitchFamily="18" charset="0"/>
              </a:rPr>
              <a:t>2.6.    </a:t>
            </a:r>
            <a:r>
              <a:rPr lang="en-GB" sz="1400" dirty="0" err="1">
                <a:effectLst/>
                <a:latin typeface="Times New Roman" panose="02020603050405020304" pitchFamily="18" charset="0"/>
                <a:ea typeface="Times New Roman" panose="02020603050405020304" pitchFamily="18" charset="0"/>
              </a:rPr>
              <a:t>Elektrik</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Verimliliği</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Pc’lerin</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Elektrik</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Tüketimi</a:t>
            </a:r>
            <a:r>
              <a:rPr lang="en-GB" sz="1400" dirty="0">
                <a:effectLst/>
                <a:latin typeface="Times New Roman" panose="02020603050405020304" pitchFamily="18" charset="0"/>
                <a:ea typeface="Times New Roman" panose="02020603050405020304" pitchFamily="18" charset="0"/>
              </a:rPr>
              <a:t> </a:t>
            </a:r>
            <a:endParaRPr lang="tr-TR" sz="1400" dirty="0">
              <a:effectLst/>
              <a:latin typeface="Times New Roman" panose="02020603050405020304" pitchFamily="18" charset="0"/>
              <a:ea typeface="Times New Roman" panose="02020603050405020304" pitchFamily="18" charset="0"/>
            </a:endParaRPr>
          </a:p>
          <a:p>
            <a:pPr marL="65532" indent="0" algn="just">
              <a:lnSpc>
                <a:spcPct val="100000"/>
              </a:lnSpc>
              <a:buNone/>
            </a:pPr>
            <a:r>
              <a:rPr lang="en-GB" sz="1400" dirty="0">
                <a:effectLst/>
                <a:latin typeface="Times New Roman" panose="02020603050405020304" pitchFamily="18" charset="0"/>
                <a:ea typeface="Times New Roman" panose="02020603050405020304" pitchFamily="18" charset="0"/>
              </a:rPr>
              <a:t>2.7.   </a:t>
            </a:r>
            <a:r>
              <a:rPr lang="en-GB" sz="1400" dirty="0" err="1">
                <a:effectLst/>
                <a:latin typeface="Times New Roman" panose="02020603050405020304" pitchFamily="18" charset="0"/>
                <a:ea typeface="Times New Roman" panose="02020603050405020304" pitchFamily="18" charset="0"/>
              </a:rPr>
              <a:t>Yenilenebilir</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Enerji</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Kaynaklarının</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Projelendirilmesi</a:t>
            </a:r>
            <a:endParaRPr lang="tr-TR" sz="1400" dirty="0">
              <a:effectLst/>
              <a:latin typeface="Times New Roman" panose="02020603050405020304" pitchFamily="18" charset="0"/>
              <a:ea typeface="Times New Roman" panose="02020603050405020304" pitchFamily="18" charset="0"/>
            </a:endParaRPr>
          </a:p>
        </p:txBody>
      </p:sp>
      <p:sp>
        <p:nvSpPr>
          <p:cNvPr id="4" name="İçerik Yer Tutucusu 3">
            <a:extLst>
              <a:ext uri="{FF2B5EF4-FFF2-40B4-BE49-F238E27FC236}">
                <a16:creationId xmlns:a16="http://schemas.microsoft.com/office/drawing/2014/main" id="{7448AC28-93AC-4FC2-A4C1-50352C6AAD20}"/>
              </a:ext>
            </a:extLst>
          </p:cNvPr>
          <p:cNvSpPr>
            <a:spLocks noGrp="1"/>
          </p:cNvSpPr>
          <p:nvPr>
            <p:ph sz="half" idx="2"/>
          </p:nvPr>
        </p:nvSpPr>
        <p:spPr>
          <a:xfrm>
            <a:off x="6620494" y="902525"/>
            <a:ext cx="5361709" cy="5427023"/>
          </a:xfrm>
        </p:spPr>
        <p:txBody>
          <a:bodyPr>
            <a:noAutofit/>
          </a:bodyPr>
          <a:lstStyle/>
          <a:p>
            <a:pPr marL="0" indent="0" algn="just">
              <a:lnSpc>
                <a:spcPct val="150000"/>
              </a:lnSpc>
              <a:buNone/>
            </a:pPr>
            <a:r>
              <a:rPr lang="en-GB" sz="1400" b="1" dirty="0" err="1">
                <a:solidFill>
                  <a:srgbClr val="FF0000"/>
                </a:solidFill>
                <a:effectLst/>
                <a:latin typeface="Times New Roman" panose="02020603050405020304" pitchFamily="18" charset="0"/>
                <a:ea typeface="Times New Roman" panose="02020603050405020304" pitchFamily="18" charset="0"/>
              </a:rPr>
              <a:t>Hedef</a:t>
            </a:r>
            <a:r>
              <a:rPr lang="en-GB" sz="1400" b="1" dirty="0">
                <a:solidFill>
                  <a:srgbClr val="FF0000"/>
                </a:solidFill>
                <a:effectLst/>
                <a:latin typeface="Times New Roman" panose="02020603050405020304" pitchFamily="18" charset="0"/>
                <a:ea typeface="Times New Roman" panose="02020603050405020304" pitchFamily="18" charset="0"/>
              </a:rPr>
              <a:t> 3. </a:t>
            </a:r>
            <a:r>
              <a:rPr lang="en-GB" sz="1400" b="1" dirty="0" err="1">
                <a:solidFill>
                  <a:srgbClr val="FF0000"/>
                </a:solidFill>
                <a:effectLst/>
                <a:latin typeface="Times New Roman" panose="02020603050405020304" pitchFamily="18" charset="0"/>
                <a:ea typeface="Times New Roman" panose="02020603050405020304" pitchFamily="18" charset="0"/>
              </a:rPr>
              <a:t>Yeşil</a:t>
            </a:r>
            <a:r>
              <a:rPr lang="en-GB" sz="1400" b="1" dirty="0">
                <a:solidFill>
                  <a:srgbClr val="FF0000"/>
                </a:solidFill>
                <a:effectLst/>
                <a:latin typeface="Times New Roman" panose="02020603050405020304" pitchFamily="18" charset="0"/>
                <a:ea typeface="Times New Roman" panose="02020603050405020304" pitchFamily="18" charset="0"/>
              </a:rPr>
              <a:t> </a:t>
            </a:r>
            <a:r>
              <a:rPr lang="en-GB" sz="1400" b="1" dirty="0" err="1">
                <a:solidFill>
                  <a:srgbClr val="FF0000"/>
                </a:solidFill>
                <a:effectLst/>
                <a:latin typeface="Times New Roman" panose="02020603050405020304" pitchFamily="18" charset="0"/>
                <a:ea typeface="Times New Roman" panose="02020603050405020304" pitchFamily="18" charset="0"/>
              </a:rPr>
              <a:t>Kampus</a:t>
            </a:r>
            <a:r>
              <a:rPr lang="en-GB" sz="1400" b="1" dirty="0">
                <a:solidFill>
                  <a:srgbClr val="FF0000"/>
                </a:solidFill>
                <a:effectLst/>
                <a:latin typeface="Times New Roman" panose="02020603050405020304" pitchFamily="18" charset="0"/>
                <a:ea typeface="Times New Roman" panose="02020603050405020304" pitchFamily="18" charset="0"/>
              </a:rPr>
              <a:t> </a:t>
            </a:r>
            <a:r>
              <a:rPr lang="en-GB" sz="1400" b="1" dirty="0" err="1">
                <a:solidFill>
                  <a:srgbClr val="FF0000"/>
                </a:solidFill>
                <a:effectLst/>
                <a:latin typeface="Times New Roman" panose="02020603050405020304" pitchFamily="18" charset="0"/>
                <a:ea typeface="Times New Roman" panose="02020603050405020304" pitchFamily="18" charset="0"/>
              </a:rPr>
              <a:t>Etkinlikleri</a:t>
            </a:r>
            <a:r>
              <a:rPr lang="en-GB" sz="1400" b="1" dirty="0">
                <a:solidFill>
                  <a:srgbClr val="FF0000"/>
                </a:solidFill>
                <a:effectLst/>
                <a:latin typeface="Times New Roman" panose="02020603050405020304" pitchFamily="18" charset="0"/>
                <a:ea typeface="Times New Roman" panose="02020603050405020304" pitchFamily="18" charset="0"/>
              </a:rPr>
              <a:t> </a:t>
            </a:r>
            <a:endParaRPr lang="tr-TR" sz="1400" dirty="0">
              <a:solidFill>
                <a:srgbClr val="FF0000"/>
              </a:solidFill>
              <a:effectLst/>
              <a:latin typeface="Times New Roman" panose="02020603050405020304" pitchFamily="18" charset="0"/>
              <a:ea typeface="Times New Roman" panose="02020603050405020304" pitchFamily="18" charset="0"/>
            </a:endParaRPr>
          </a:p>
          <a:p>
            <a:pPr marL="65532" indent="0" algn="just">
              <a:lnSpc>
                <a:spcPct val="150000"/>
              </a:lnSpc>
              <a:buNone/>
            </a:pPr>
            <a:r>
              <a:rPr lang="en-GB" sz="1400" dirty="0">
                <a:effectLst/>
                <a:latin typeface="Times New Roman" panose="02020603050405020304" pitchFamily="18" charset="0"/>
                <a:ea typeface="Times New Roman" panose="02020603050405020304" pitchFamily="18" charset="0"/>
              </a:rPr>
              <a:t>3.1.  </a:t>
            </a:r>
            <a:r>
              <a:rPr lang="en-GB" sz="1400" dirty="0" err="1">
                <a:effectLst/>
                <a:latin typeface="Times New Roman" panose="02020603050405020304" pitchFamily="18" charset="0"/>
                <a:ea typeface="Times New Roman" panose="02020603050405020304" pitchFamily="18" charset="0"/>
              </a:rPr>
              <a:t>Sürdürülebilir</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ve</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Yeşil</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Olmak</a:t>
            </a:r>
            <a:endParaRPr lang="tr-TR" sz="1400" dirty="0">
              <a:effectLst/>
              <a:latin typeface="Times New Roman" panose="02020603050405020304" pitchFamily="18" charset="0"/>
              <a:ea typeface="Times New Roman" panose="02020603050405020304" pitchFamily="18" charset="0"/>
            </a:endParaRPr>
          </a:p>
          <a:p>
            <a:pPr marL="65532" indent="0" algn="just">
              <a:lnSpc>
                <a:spcPct val="150000"/>
              </a:lnSpc>
              <a:buNone/>
            </a:pPr>
            <a:r>
              <a:rPr lang="en-GB" sz="1400" dirty="0">
                <a:effectLst/>
                <a:latin typeface="Times New Roman" panose="02020603050405020304" pitchFamily="18" charset="0"/>
                <a:ea typeface="Times New Roman" panose="02020603050405020304" pitchFamily="18" charset="0"/>
              </a:rPr>
              <a:t>3.2.  </a:t>
            </a:r>
            <a:r>
              <a:rPr lang="en-GB" sz="1400" dirty="0" err="1">
                <a:effectLst/>
                <a:latin typeface="Times New Roman" panose="02020603050405020304" pitchFamily="18" charset="0"/>
                <a:ea typeface="Times New Roman" panose="02020603050405020304" pitchFamily="18" charset="0"/>
              </a:rPr>
              <a:t>Tasarruf</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Envanteri</a:t>
            </a:r>
            <a:r>
              <a:rPr lang="en-GB" sz="1400" dirty="0">
                <a:effectLst/>
                <a:latin typeface="Times New Roman" panose="02020603050405020304" pitchFamily="18" charset="0"/>
                <a:ea typeface="Times New Roman" panose="02020603050405020304" pitchFamily="18" charset="0"/>
              </a:rPr>
              <a:t> (Karbon </a:t>
            </a:r>
            <a:r>
              <a:rPr lang="en-GB" sz="1400" dirty="0" err="1">
                <a:effectLst/>
                <a:latin typeface="Times New Roman" panose="02020603050405020304" pitchFamily="18" charset="0"/>
                <a:ea typeface="Times New Roman" panose="02020603050405020304" pitchFamily="18" charset="0"/>
              </a:rPr>
              <a:t>Ayak</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İzi</a:t>
            </a:r>
            <a:r>
              <a:rPr lang="en-GB" sz="1400" dirty="0">
                <a:effectLst/>
                <a:latin typeface="Times New Roman" panose="02020603050405020304" pitchFamily="18" charset="0"/>
                <a:ea typeface="Times New Roman" panose="02020603050405020304" pitchFamily="18" charset="0"/>
              </a:rPr>
              <a:t>)</a:t>
            </a:r>
            <a:endParaRPr lang="tr-TR" sz="1400" dirty="0">
              <a:effectLst/>
              <a:latin typeface="Times New Roman" panose="02020603050405020304" pitchFamily="18" charset="0"/>
              <a:ea typeface="Times New Roman" panose="02020603050405020304" pitchFamily="18" charset="0"/>
            </a:endParaRPr>
          </a:p>
          <a:p>
            <a:pPr marL="65532" indent="0" algn="just">
              <a:lnSpc>
                <a:spcPct val="150000"/>
              </a:lnSpc>
              <a:buNone/>
            </a:pPr>
            <a:r>
              <a:rPr lang="en-GB" sz="1400" dirty="0">
                <a:effectLst/>
                <a:latin typeface="Times New Roman" panose="02020603050405020304" pitchFamily="18" charset="0"/>
                <a:ea typeface="Times New Roman" panose="02020603050405020304" pitchFamily="18" charset="0"/>
              </a:rPr>
              <a:t>3.3.   </a:t>
            </a:r>
            <a:r>
              <a:rPr lang="en-GB" sz="1400" dirty="0" err="1">
                <a:effectLst/>
                <a:latin typeface="Times New Roman" panose="02020603050405020304" pitchFamily="18" charset="0"/>
                <a:ea typeface="Times New Roman" panose="02020603050405020304" pitchFamily="18" charset="0"/>
              </a:rPr>
              <a:t>Atık</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Yönetimi</a:t>
            </a:r>
            <a:endParaRPr lang="tr-TR" sz="1400" dirty="0">
              <a:effectLst/>
              <a:latin typeface="Times New Roman" panose="02020603050405020304" pitchFamily="18" charset="0"/>
              <a:ea typeface="Times New Roman" panose="02020603050405020304" pitchFamily="18" charset="0"/>
            </a:endParaRPr>
          </a:p>
          <a:p>
            <a:pPr marL="65532" indent="0" algn="just">
              <a:lnSpc>
                <a:spcPct val="150000"/>
              </a:lnSpc>
              <a:buNone/>
            </a:pPr>
            <a:r>
              <a:rPr lang="en-GB" sz="1400" dirty="0">
                <a:effectLst/>
                <a:latin typeface="Times New Roman" panose="02020603050405020304" pitchFamily="18" charset="0"/>
                <a:ea typeface="Times New Roman" panose="02020603050405020304" pitchFamily="18" charset="0"/>
              </a:rPr>
              <a:t>3.3.   </a:t>
            </a:r>
            <a:r>
              <a:rPr lang="en-GB" sz="1400" dirty="0" err="1">
                <a:effectLst/>
                <a:latin typeface="Times New Roman" panose="02020603050405020304" pitchFamily="18" charset="0"/>
                <a:ea typeface="Times New Roman" panose="02020603050405020304" pitchFamily="18" charset="0"/>
              </a:rPr>
              <a:t>Yeşil</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Kampüs</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İşlemleri</a:t>
            </a:r>
            <a:r>
              <a:rPr lang="en-GB" sz="1400" dirty="0">
                <a:effectLst/>
                <a:latin typeface="Times New Roman" panose="02020603050405020304" pitchFamily="18" charset="0"/>
                <a:ea typeface="Times New Roman" panose="02020603050405020304" pitchFamily="18" charset="0"/>
              </a:rPr>
              <a:t>  </a:t>
            </a:r>
            <a:endParaRPr lang="tr-TR" sz="1400" dirty="0">
              <a:effectLst/>
              <a:latin typeface="Times New Roman" panose="02020603050405020304" pitchFamily="18" charset="0"/>
              <a:ea typeface="Times New Roman" panose="02020603050405020304" pitchFamily="18" charset="0"/>
            </a:endParaRPr>
          </a:p>
          <a:p>
            <a:pPr marL="0" indent="0" algn="just">
              <a:lnSpc>
                <a:spcPct val="150000"/>
              </a:lnSpc>
              <a:buNone/>
            </a:pPr>
            <a:r>
              <a:rPr lang="en-GB" sz="1400" b="1" dirty="0" err="1">
                <a:solidFill>
                  <a:srgbClr val="FF0000"/>
                </a:solidFill>
                <a:effectLst/>
                <a:latin typeface="Times New Roman" panose="02020603050405020304" pitchFamily="18" charset="0"/>
                <a:ea typeface="Times New Roman" panose="02020603050405020304" pitchFamily="18" charset="0"/>
              </a:rPr>
              <a:t>Hedef</a:t>
            </a:r>
            <a:r>
              <a:rPr lang="en-GB" sz="1400" b="1" dirty="0">
                <a:solidFill>
                  <a:srgbClr val="FF0000"/>
                </a:solidFill>
                <a:effectLst/>
                <a:latin typeface="Times New Roman" panose="02020603050405020304" pitchFamily="18" charset="0"/>
                <a:ea typeface="Times New Roman" panose="02020603050405020304" pitchFamily="18" charset="0"/>
              </a:rPr>
              <a:t> 4.  </a:t>
            </a:r>
            <a:r>
              <a:rPr lang="en-GB" sz="1400" b="1" dirty="0" err="1">
                <a:solidFill>
                  <a:srgbClr val="FF0000"/>
                </a:solidFill>
                <a:effectLst/>
                <a:latin typeface="Times New Roman" panose="02020603050405020304" pitchFamily="18" charset="0"/>
                <a:ea typeface="Times New Roman" panose="02020603050405020304" pitchFamily="18" charset="0"/>
              </a:rPr>
              <a:t>Engelli</a:t>
            </a:r>
            <a:r>
              <a:rPr lang="en-GB" sz="1400" b="1" dirty="0">
                <a:solidFill>
                  <a:srgbClr val="FF0000"/>
                </a:solidFill>
                <a:effectLst/>
                <a:latin typeface="Times New Roman" panose="02020603050405020304" pitchFamily="18" charset="0"/>
                <a:ea typeface="Times New Roman" panose="02020603050405020304" pitchFamily="18" charset="0"/>
              </a:rPr>
              <a:t> </a:t>
            </a:r>
            <a:r>
              <a:rPr lang="en-GB" sz="1400" b="1" dirty="0" err="1">
                <a:solidFill>
                  <a:srgbClr val="FF0000"/>
                </a:solidFill>
                <a:effectLst/>
                <a:latin typeface="Times New Roman" panose="02020603050405020304" pitchFamily="18" charset="0"/>
                <a:ea typeface="Times New Roman" panose="02020603050405020304" pitchFamily="18" charset="0"/>
              </a:rPr>
              <a:t>Dostu</a:t>
            </a:r>
            <a:r>
              <a:rPr lang="en-GB" sz="1400" b="1" dirty="0">
                <a:solidFill>
                  <a:srgbClr val="FF0000"/>
                </a:solidFill>
                <a:effectLst/>
                <a:latin typeface="Times New Roman" panose="02020603050405020304" pitchFamily="18" charset="0"/>
                <a:ea typeface="Times New Roman" panose="02020603050405020304" pitchFamily="18" charset="0"/>
              </a:rPr>
              <a:t> </a:t>
            </a:r>
            <a:r>
              <a:rPr lang="en-GB" sz="1400" b="1" dirty="0" err="1">
                <a:solidFill>
                  <a:srgbClr val="FF0000"/>
                </a:solidFill>
                <a:effectLst/>
                <a:latin typeface="Times New Roman" panose="02020603050405020304" pitchFamily="18" charset="0"/>
                <a:ea typeface="Times New Roman" panose="02020603050405020304" pitchFamily="18" charset="0"/>
              </a:rPr>
              <a:t>Üniversite</a:t>
            </a:r>
            <a:r>
              <a:rPr lang="en-GB" sz="1400" b="1" dirty="0">
                <a:solidFill>
                  <a:srgbClr val="FF0000"/>
                </a:solidFill>
                <a:effectLst/>
                <a:latin typeface="Times New Roman" panose="02020603050405020304" pitchFamily="18" charset="0"/>
                <a:ea typeface="Times New Roman" panose="02020603050405020304" pitchFamily="18" charset="0"/>
              </a:rPr>
              <a:t> / Yaya </a:t>
            </a:r>
            <a:r>
              <a:rPr lang="en-GB" sz="1400" b="1" dirty="0" err="1">
                <a:solidFill>
                  <a:srgbClr val="FF0000"/>
                </a:solidFill>
                <a:effectLst/>
                <a:latin typeface="Times New Roman" panose="02020603050405020304" pitchFamily="18" charset="0"/>
                <a:ea typeface="Times New Roman" panose="02020603050405020304" pitchFamily="18" charset="0"/>
              </a:rPr>
              <a:t>ve</a:t>
            </a:r>
            <a:r>
              <a:rPr lang="en-GB" sz="1400" b="1" dirty="0">
                <a:solidFill>
                  <a:srgbClr val="FF0000"/>
                </a:solidFill>
                <a:effectLst/>
                <a:latin typeface="Times New Roman" panose="02020603050405020304" pitchFamily="18" charset="0"/>
                <a:ea typeface="Times New Roman" panose="02020603050405020304" pitchFamily="18" charset="0"/>
              </a:rPr>
              <a:t> </a:t>
            </a:r>
            <a:r>
              <a:rPr lang="en-GB" sz="1400" b="1" dirty="0" err="1">
                <a:solidFill>
                  <a:srgbClr val="FF0000"/>
                </a:solidFill>
                <a:effectLst/>
                <a:latin typeface="Times New Roman" panose="02020603050405020304" pitchFamily="18" charset="0"/>
                <a:ea typeface="Times New Roman" panose="02020603050405020304" pitchFamily="18" charset="0"/>
              </a:rPr>
              <a:t>Bisiklet</a:t>
            </a:r>
            <a:r>
              <a:rPr lang="en-GB" sz="1400" b="1" dirty="0">
                <a:solidFill>
                  <a:srgbClr val="FF0000"/>
                </a:solidFill>
                <a:effectLst/>
                <a:latin typeface="Times New Roman" panose="02020603050405020304" pitchFamily="18" charset="0"/>
                <a:ea typeface="Times New Roman" panose="02020603050405020304" pitchFamily="18" charset="0"/>
              </a:rPr>
              <a:t> </a:t>
            </a:r>
            <a:r>
              <a:rPr lang="en-GB" sz="1400" b="1" dirty="0" err="1">
                <a:solidFill>
                  <a:srgbClr val="FF0000"/>
                </a:solidFill>
                <a:effectLst/>
                <a:latin typeface="Times New Roman" panose="02020603050405020304" pitchFamily="18" charset="0"/>
                <a:ea typeface="Times New Roman" panose="02020603050405020304" pitchFamily="18" charset="0"/>
              </a:rPr>
              <a:t>Yolu</a:t>
            </a:r>
            <a:endParaRPr lang="tr-TR" sz="1400" dirty="0">
              <a:solidFill>
                <a:srgbClr val="FF0000"/>
              </a:solidFill>
              <a:effectLst/>
              <a:latin typeface="Times New Roman" panose="02020603050405020304" pitchFamily="18" charset="0"/>
              <a:ea typeface="Times New Roman" panose="02020603050405020304" pitchFamily="18" charset="0"/>
            </a:endParaRPr>
          </a:p>
          <a:p>
            <a:pPr marL="65532" indent="0" algn="just">
              <a:lnSpc>
                <a:spcPct val="150000"/>
              </a:lnSpc>
              <a:buNone/>
            </a:pPr>
            <a:r>
              <a:rPr lang="en-GB" sz="1400" dirty="0">
                <a:effectLst/>
                <a:latin typeface="Times New Roman" panose="02020603050405020304" pitchFamily="18" charset="0"/>
                <a:ea typeface="Times New Roman" panose="02020603050405020304" pitchFamily="18" charset="0"/>
              </a:rPr>
              <a:t>4.1. </a:t>
            </a:r>
            <a:r>
              <a:rPr lang="en-GB" sz="1400" dirty="0" err="1">
                <a:effectLst/>
                <a:latin typeface="Times New Roman" panose="02020603050405020304" pitchFamily="18" charset="0"/>
                <a:ea typeface="Times New Roman" panose="02020603050405020304" pitchFamily="18" charset="0"/>
              </a:rPr>
              <a:t>Engelli</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Dostu</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Üniversite</a:t>
            </a:r>
            <a:endParaRPr lang="tr-TR" sz="1400" dirty="0">
              <a:effectLst/>
              <a:latin typeface="Times New Roman" panose="02020603050405020304" pitchFamily="18" charset="0"/>
              <a:ea typeface="Times New Roman" panose="02020603050405020304" pitchFamily="18" charset="0"/>
            </a:endParaRPr>
          </a:p>
          <a:p>
            <a:pPr marL="65532" indent="0" algn="just">
              <a:lnSpc>
                <a:spcPct val="150000"/>
              </a:lnSpc>
              <a:buNone/>
            </a:pPr>
            <a:r>
              <a:rPr lang="en-GB" sz="1400" dirty="0">
                <a:effectLst/>
                <a:latin typeface="Times New Roman" panose="02020603050405020304" pitchFamily="18" charset="0"/>
                <a:ea typeface="Times New Roman" panose="02020603050405020304" pitchFamily="18" charset="0"/>
              </a:rPr>
              <a:t>4.2. </a:t>
            </a:r>
            <a:r>
              <a:rPr lang="en-GB" sz="1400" dirty="0" err="1">
                <a:effectLst/>
                <a:latin typeface="Times New Roman" panose="02020603050405020304" pitchFamily="18" charset="0"/>
                <a:ea typeface="Times New Roman" panose="02020603050405020304" pitchFamily="18" charset="0"/>
              </a:rPr>
              <a:t>Tüm</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Sert</a:t>
            </a:r>
            <a:r>
              <a:rPr lang="en-GB" sz="1400" dirty="0">
                <a:effectLst/>
                <a:latin typeface="Times New Roman" panose="02020603050405020304" pitchFamily="18" charset="0"/>
                <a:ea typeface="Times New Roman" panose="02020603050405020304" pitchFamily="18" charset="0"/>
              </a:rPr>
              <a:t> Zemin </a:t>
            </a:r>
            <a:r>
              <a:rPr lang="en-GB" sz="1400" dirty="0" err="1">
                <a:effectLst/>
                <a:latin typeface="Times New Roman" panose="02020603050405020304" pitchFamily="18" charset="0"/>
                <a:ea typeface="Times New Roman" panose="02020603050405020304" pitchFamily="18" charset="0"/>
              </a:rPr>
              <a:t>Ve</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Engelli</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Erişimi</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Bisiklet</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Ve</a:t>
            </a:r>
            <a:r>
              <a:rPr lang="en-GB" sz="1400" dirty="0">
                <a:effectLst/>
                <a:latin typeface="Times New Roman" panose="02020603050405020304" pitchFamily="18" charset="0"/>
                <a:ea typeface="Times New Roman" panose="02020603050405020304" pitchFamily="18" charset="0"/>
              </a:rPr>
              <a:t> Yaya </a:t>
            </a:r>
            <a:r>
              <a:rPr lang="en-GB" sz="1400" dirty="0" err="1">
                <a:effectLst/>
                <a:latin typeface="Times New Roman" panose="02020603050405020304" pitchFamily="18" charset="0"/>
                <a:ea typeface="Times New Roman" panose="02020603050405020304" pitchFamily="18" charset="0"/>
              </a:rPr>
              <a:t>Yollarının</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Peyzaj</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Projesine</a:t>
            </a:r>
            <a:r>
              <a:rPr lang="en-GB" sz="1400" dirty="0">
                <a:effectLst/>
                <a:latin typeface="Times New Roman" panose="02020603050405020304" pitchFamily="18" charset="0"/>
                <a:ea typeface="Times New Roman" panose="02020603050405020304" pitchFamily="18" charset="0"/>
              </a:rPr>
              <a:t> </a:t>
            </a:r>
            <a:r>
              <a:rPr lang="en-GB" sz="1400" dirty="0" err="1">
                <a:effectLst/>
                <a:latin typeface="Times New Roman" panose="02020603050405020304" pitchFamily="18" charset="0"/>
                <a:ea typeface="Times New Roman" panose="02020603050405020304" pitchFamily="18" charset="0"/>
              </a:rPr>
              <a:t>Eklenmesi</a:t>
            </a:r>
            <a:endParaRPr lang="tr-TR" sz="1400" dirty="0">
              <a:effectLst/>
              <a:latin typeface="Times New Roman" panose="02020603050405020304" pitchFamily="18" charset="0"/>
              <a:ea typeface="Times New Roman" panose="02020603050405020304" pitchFamily="18" charset="0"/>
            </a:endParaRPr>
          </a:p>
          <a:p>
            <a:pPr marL="0" indent="0" algn="just">
              <a:lnSpc>
                <a:spcPct val="150000"/>
              </a:lnSpc>
              <a:buNone/>
            </a:pPr>
            <a:r>
              <a:rPr lang="en-GB" sz="1400" b="1" dirty="0" err="1">
                <a:solidFill>
                  <a:srgbClr val="FF0000"/>
                </a:solidFill>
                <a:effectLst/>
                <a:latin typeface="Times New Roman" panose="02020603050405020304" pitchFamily="18" charset="0"/>
                <a:ea typeface="Times New Roman" panose="02020603050405020304" pitchFamily="18" charset="0"/>
              </a:rPr>
              <a:t>Hedef</a:t>
            </a:r>
            <a:r>
              <a:rPr lang="en-GB" sz="1400" b="1" dirty="0">
                <a:solidFill>
                  <a:srgbClr val="FF0000"/>
                </a:solidFill>
                <a:effectLst/>
                <a:latin typeface="Times New Roman" panose="02020603050405020304" pitchFamily="18" charset="0"/>
                <a:ea typeface="Times New Roman" panose="02020603050405020304" pitchFamily="18" charset="0"/>
              </a:rPr>
              <a:t> 5. Alt </a:t>
            </a:r>
            <a:r>
              <a:rPr lang="en-GB" sz="1400" b="1" dirty="0" err="1">
                <a:solidFill>
                  <a:srgbClr val="FF0000"/>
                </a:solidFill>
                <a:effectLst/>
                <a:latin typeface="Times New Roman" panose="02020603050405020304" pitchFamily="18" charset="0"/>
                <a:ea typeface="Times New Roman" panose="02020603050405020304" pitchFamily="18" charset="0"/>
              </a:rPr>
              <a:t>Yapı</a:t>
            </a:r>
            <a:r>
              <a:rPr lang="en-GB" sz="1400" b="1" dirty="0">
                <a:solidFill>
                  <a:srgbClr val="FF0000"/>
                </a:solidFill>
                <a:effectLst/>
                <a:latin typeface="Times New Roman" panose="02020603050405020304" pitchFamily="18" charset="0"/>
                <a:ea typeface="Times New Roman" panose="02020603050405020304" pitchFamily="18" charset="0"/>
              </a:rPr>
              <a:t> </a:t>
            </a:r>
            <a:r>
              <a:rPr lang="en-GB" sz="1400" b="1" dirty="0" err="1">
                <a:solidFill>
                  <a:srgbClr val="FF0000"/>
                </a:solidFill>
                <a:effectLst/>
                <a:latin typeface="Times New Roman" panose="02020603050405020304" pitchFamily="18" charset="0"/>
                <a:ea typeface="Times New Roman" panose="02020603050405020304" pitchFamily="18" charset="0"/>
              </a:rPr>
              <a:t>ve</a:t>
            </a:r>
            <a:r>
              <a:rPr lang="en-GB" sz="1400" b="1" dirty="0">
                <a:solidFill>
                  <a:srgbClr val="FF0000"/>
                </a:solidFill>
                <a:effectLst/>
                <a:latin typeface="Times New Roman" panose="02020603050405020304" pitchFamily="18" charset="0"/>
                <a:ea typeface="Times New Roman" panose="02020603050405020304" pitchFamily="18" charset="0"/>
              </a:rPr>
              <a:t> </a:t>
            </a:r>
            <a:r>
              <a:rPr lang="en-GB" sz="1400" b="1" dirty="0" err="1">
                <a:solidFill>
                  <a:srgbClr val="FF0000"/>
                </a:solidFill>
                <a:effectLst/>
                <a:latin typeface="Times New Roman" panose="02020603050405020304" pitchFamily="18" charset="0"/>
                <a:ea typeface="Times New Roman" panose="02020603050405020304" pitchFamily="18" charset="0"/>
              </a:rPr>
              <a:t>Üst</a:t>
            </a:r>
            <a:r>
              <a:rPr lang="en-GB" sz="1400" b="1" dirty="0">
                <a:solidFill>
                  <a:srgbClr val="FF0000"/>
                </a:solidFill>
                <a:effectLst/>
                <a:latin typeface="Times New Roman" panose="02020603050405020304" pitchFamily="18" charset="0"/>
                <a:ea typeface="Times New Roman" panose="02020603050405020304" pitchFamily="18" charset="0"/>
              </a:rPr>
              <a:t> </a:t>
            </a:r>
            <a:r>
              <a:rPr lang="en-GB" sz="1400" b="1" dirty="0" err="1">
                <a:solidFill>
                  <a:srgbClr val="FF0000"/>
                </a:solidFill>
                <a:effectLst/>
                <a:latin typeface="Times New Roman" panose="02020603050405020304" pitchFamily="18" charset="0"/>
                <a:ea typeface="Times New Roman" panose="02020603050405020304" pitchFamily="18" charset="0"/>
              </a:rPr>
              <a:t>Yapı</a:t>
            </a:r>
            <a:r>
              <a:rPr lang="en-GB" sz="1400" b="1" dirty="0">
                <a:solidFill>
                  <a:srgbClr val="FF0000"/>
                </a:solidFill>
                <a:effectLst/>
                <a:latin typeface="Times New Roman" panose="02020603050405020304" pitchFamily="18" charset="0"/>
                <a:ea typeface="Times New Roman" panose="02020603050405020304" pitchFamily="18" charset="0"/>
              </a:rPr>
              <a:t> </a:t>
            </a:r>
            <a:r>
              <a:rPr lang="en-GB" sz="1400" b="1" dirty="0" err="1">
                <a:solidFill>
                  <a:srgbClr val="FF0000"/>
                </a:solidFill>
                <a:effectLst/>
                <a:latin typeface="Times New Roman" panose="02020603050405020304" pitchFamily="18" charset="0"/>
                <a:ea typeface="Times New Roman" panose="02020603050405020304" pitchFamily="18" charset="0"/>
              </a:rPr>
              <a:t>Elemanlarının</a:t>
            </a:r>
            <a:r>
              <a:rPr lang="en-GB" sz="1400" b="1" dirty="0">
                <a:solidFill>
                  <a:srgbClr val="FF0000"/>
                </a:solidFill>
                <a:effectLst/>
                <a:latin typeface="Times New Roman" panose="02020603050405020304" pitchFamily="18" charset="0"/>
                <a:ea typeface="Times New Roman" panose="02020603050405020304" pitchFamily="18" charset="0"/>
              </a:rPr>
              <a:t> </a:t>
            </a:r>
            <a:r>
              <a:rPr lang="en-GB" sz="1400" b="1" dirty="0" err="1">
                <a:solidFill>
                  <a:srgbClr val="FF0000"/>
                </a:solidFill>
                <a:effectLst/>
                <a:latin typeface="Times New Roman" panose="02020603050405020304" pitchFamily="18" charset="0"/>
                <a:ea typeface="Times New Roman" panose="02020603050405020304" pitchFamily="18" charset="0"/>
              </a:rPr>
              <a:t>ve</a:t>
            </a:r>
            <a:r>
              <a:rPr lang="en-GB" sz="1400" b="1" dirty="0">
                <a:solidFill>
                  <a:srgbClr val="FF0000"/>
                </a:solidFill>
                <a:effectLst/>
                <a:latin typeface="Times New Roman" panose="02020603050405020304" pitchFamily="18" charset="0"/>
                <a:ea typeface="Times New Roman" panose="02020603050405020304" pitchFamily="18" charset="0"/>
              </a:rPr>
              <a:t> </a:t>
            </a:r>
            <a:r>
              <a:rPr lang="en-GB" sz="1400" b="1" dirty="0" err="1">
                <a:solidFill>
                  <a:srgbClr val="FF0000"/>
                </a:solidFill>
                <a:effectLst/>
                <a:latin typeface="Times New Roman" panose="02020603050405020304" pitchFamily="18" charset="0"/>
                <a:ea typeface="Times New Roman" panose="02020603050405020304" pitchFamily="18" charset="0"/>
              </a:rPr>
              <a:t>İmar</a:t>
            </a:r>
            <a:r>
              <a:rPr lang="en-GB" sz="1400" b="1" dirty="0">
                <a:solidFill>
                  <a:srgbClr val="FF0000"/>
                </a:solidFill>
                <a:effectLst/>
                <a:latin typeface="Times New Roman" panose="02020603050405020304" pitchFamily="18" charset="0"/>
                <a:ea typeface="Times New Roman" panose="02020603050405020304" pitchFamily="18" charset="0"/>
              </a:rPr>
              <a:t> </a:t>
            </a:r>
            <a:r>
              <a:rPr lang="en-GB" sz="1400" b="1" dirty="0" err="1">
                <a:solidFill>
                  <a:srgbClr val="FF0000"/>
                </a:solidFill>
                <a:effectLst/>
                <a:latin typeface="Times New Roman" panose="02020603050405020304" pitchFamily="18" charset="0"/>
                <a:ea typeface="Times New Roman" panose="02020603050405020304" pitchFamily="18" charset="0"/>
              </a:rPr>
              <a:t>Durumlarının</a:t>
            </a:r>
            <a:r>
              <a:rPr lang="en-GB" sz="1400" b="1" dirty="0">
                <a:solidFill>
                  <a:srgbClr val="FF0000"/>
                </a:solidFill>
                <a:effectLst/>
                <a:latin typeface="Times New Roman" panose="02020603050405020304" pitchFamily="18" charset="0"/>
                <a:ea typeface="Times New Roman" panose="02020603050405020304" pitchFamily="18" charset="0"/>
              </a:rPr>
              <a:t> </a:t>
            </a:r>
            <a:r>
              <a:rPr lang="en-GB" sz="1400" b="1" dirty="0" err="1">
                <a:solidFill>
                  <a:srgbClr val="FF0000"/>
                </a:solidFill>
                <a:effectLst/>
                <a:latin typeface="Times New Roman" panose="02020603050405020304" pitchFamily="18" charset="0"/>
                <a:ea typeface="Times New Roman" panose="02020603050405020304" pitchFamily="18" charset="0"/>
              </a:rPr>
              <a:t>Revizyonu</a:t>
            </a:r>
            <a:r>
              <a:rPr lang="en-GB" sz="1400" b="1" dirty="0">
                <a:solidFill>
                  <a:srgbClr val="FF0000"/>
                </a:solidFill>
                <a:effectLst/>
                <a:latin typeface="Times New Roman" panose="02020603050405020304" pitchFamily="18" charset="0"/>
                <a:ea typeface="Times New Roman" panose="02020603050405020304" pitchFamily="18" charset="0"/>
              </a:rPr>
              <a:t> </a:t>
            </a:r>
            <a:r>
              <a:rPr lang="en-GB" sz="1400" b="1" dirty="0" err="1">
                <a:solidFill>
                  <a:srgbClr val="FF0000"/>
                </a:solidFill>
                <a:effectLst/>
                <a:latin typeface="Times New Roman" panose="02020603050405020304" pitchFamily="18" charset="0"/>
                <a:ea typeface="Times New Roman" panose="02020603050405020304" pitchFamily="18" charset="0"/>
              </a:rPr>
              <a:t>ve</a:t>
            </a:r>
            <a:r>
              <a:rPr lang="en-GB" sz="1400" b="1" dirty="0">
                <a:solidFill>
                  <a:srgbClr val="FF0000"/>
                </a:solidFill>
                <a:effectLst/>
                <a:latin typeface="Times New Roman" panose="02020603050405020304" pitchFamily="18" charset="0"/>
                <a:ea typeface="Times New Roman" panose="02020603050405020304" pitchFamily="18" charset="0"/>
              </a:rPr>
              <a:t> </a:t>
            </a:r>
            <a:r>
              <a:rPr lang="en-GB" sz="1400" b="1" dirty="0" err="1">
                <a:solidFill>
                  <a:srgbClr val="FF0000"/>
                </a:solidFill>
                <a:effectLst/>
                <a:latin typeface="Times New Roman" panose="02020603050405020304" pitchFamily="18" charset="0"/>
                <a:ea typeface="Times New Roman" panose="02020603050405020304" pitchFamily="18" charset="0"/>
              </a:rPr>
              <a:t>Güncellenmesi</a:t>
            </a:r>
            <a:endParaRPr lang="tr-TR" sz="1400" dirty="0">
              <a:solidFill>
                <a:srgbClr val="FF0000"/>
              </a:solidFill>
              <a:effectLst/>
              <a:latin typeface="Times New Roman" panose="02020603050405020304" pitchFamily="18" charset="0"/>
              <a:ea typeface="Times New Roman" panose="02020603050405020304" pitchFamily="18" charset="0"/>
            </a:endParaRPr>
          </a:p>
          <a:p>
            <a:pPr marL="0" indent="0">
              <a:buNone/>
            </a:pPr>
            <a:endParaRPr lang="tr-TR" sz="1400" dirty="0"/>
          </a:p>
        </p:txBody>
      </p:sp>
    </p:spTree>
    <p:extLst>
      <p:ext uri="{BB962C8B-B14F-4D97-AF65-F5344CB8AC3E}">
        <p14:creationId xmlns:p14="http://schemas.microsoft.com/office/powerpoint/2010/main" val="12077704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1AB967F-AB31-43BE-B923-E5FCCE7A8CA9}"/>
              </a:ext>
            </a:extLst>
          </p:cNvPr>
          <p:cNvSpPr>
            <a:spLocks noGrp="1"/>
          </p:cNvSpPr>
          <p:nvPr>
            <p:ph type="title"/>
          </p:nvPr>
        </p:nvSpPr>
        <p:spPr>
          <a:xfrm>
            <a:off x="829733" y="40574"/>
            <a:ext cx="9804400" cy="838200"/>
          </a:xfrm>
        </p:spPr>
        <p:txBody>
          <a:bodyPr>
            <a:noAutofit/>
          </a:bodyPr>
          <a:lstStyle/>
          <a:p>
            <a:r>
              <a:rPr lang="en-GB" sz="1400" b="1" kern="0" cap="small"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II- AMAÇ </a:t>
            </a:r>
            <a:r>
              <a:rPr lang="en-GB" sz="1400" b="1" kern="0" cap="small" spc="25"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ve</a:t>
            </a:r>
            <a:r>
              <a:rPr lang="en-GB" sz="1400" b="1" kern="0" cap="small" spc="25"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HEDEFLER</a:t>
            </a:r>
            <a:br>
              <a:rPr lang="tr-TR" sz="1400" b="1" kern="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tr-TR" sz="14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B- İDARENİN STRATEJİK PLANINDA YER ALAN AMAÇ VE HEDEFLER</a:t>
            </a:r>
            <a:br>
              <a:rPr kumimoji="0" lang="tr-TR" sz="1400" b="1" i="0" u="none" strike="noStrike" kern="1200" cap="none" spc="0" normalizeH="0" baseline="0" noProof="0" dirty="0">
                <a:ln>
                  <a:noFill/>
                </a:ln>
                <a:solidFill>
                  <a:schemeClr val="accent2">
                    <a:lumMod val="50000"/>
                  </a:schemeClr>
                </a:solidFill>
                <a:effectLst/>
                <a:uLnTx/>
                <a:uFillTx/>
                <a:latin typeface="Times New Roman" panose="02020603050405020304" pitchFamily="18" charset="0"/>
                <a:cs typeface="Times New Roman" panose="02020603050405020304" pitchFamily="18" charset="0"/>
              </a:rPr>
            </a:br>
            <a:endParaRPr lang="tr-TR" sz="1400" dirty="0">
              <a:latin typeface="Times New Roman" panose="02020603050405020304" pitchFamily="18" charset="0"/>
              <a:cs typeface="Times New Roman" panose="02020603050405020304" pitchFamily="18" charset="0"/>
            </a:endParaRPr>
          </a:p>
        </p:txBody>
      </p:sp>
      <p:graphicFrame>
        <p:nvGraphicFramePr>
          <p:cNvPr id="10" name="Tablo 9">
            <a:extLst>
              <a:ext uri="{FF2B5EF4-FFF2-40B4-BE49-F238E27FC236}">
                <a16:creationId xmlns:a16="http://schemas.microsoft.com/office/drawing/2014/main" id="{BB0FE91D-9177-4DB5-8BD4-43F18EA99AD3}"/>
              </a:ext>
            </a:extLst>
          </p:cNvPr>
          <p:cNvGraphicFramePr>
            <a:graphicFrameLocks noGrp="1"/>
          </p:cNvGraphicFramePr>
          <p:nvPr>
            <p:extLst>
              <p:ext uri="{D42A27DB-BD31-4B8C-83A1-F6EECF244321}">
                <p14:modId xmlns:p14="http://schemas.microsoft.com/office/powerpoint/2010/main" val="3033727669"/>
              </p:ext>
            </p:extLst>
          </p:nvPr>
        </p:nvGraphicFramePr>
        <p:xfrm>
          <a:off x="722854" y="571169"/>
          <a:ext cx="11469146" cy="6286831"/>
        </p:xfrm>
        <a:graphic>
          <a:graphicData uri="http://schemas.openxmlformats.org/drawingml/2006/table">
            <a:tbl>
              <a:tblPr firstRow="1" firstCol="1" bandRow="1"/>
              <a:tblGrid>
                <a:gridCol w="5734573">
                  <a:extLst>
                    <a:ext uri="{9D8B030D-6E8A-4147-A177-3AD203B41FA5}">
                      <a16:colId xmlns:a16="http://schemas.microsoft.com/office/drawing/2014/main" val="3956811156"/>
                    </a:ext>
                  </a:extLst>
                </a:gridCol>
                <a:gridCol w="5734573">
                  <a:extLst>
                    <a:ext uri="{9D8B030D-6E8A-4147-A177-3AD203B41FA5}">
                      <a16:colId xmlns:a16="http://schemas.microsoft.com/office/drawing/2014/main" val="2122935550"/>
                    </a:ext>
                  </a:extLst>
                </a:gridCol>
              </a:tblGrid>
              <a:tr h="136879">
                <a:tc>
                  <a:txBody>
                    <a:bodyPr/>
                    <a:lstStyle/>
                    <a:p>
                      <a:pPr algn="ctr"/>
                      <a:r>
                        <a:rPr lang="tr-TR" sz="1200" b="1" i="1">
                          <a:solidFill>
                            <a:srgbClr val="000000"/>
                          </a:solidFill>
                          <a:effectLst/>
                          <a:latin typeface="Times New Roman" panose="02020603050405020304" pitchFamily="18" charset="0"/>
                          <a:ea typeface="Times New Roman" panose="02020603050405020304" pitchFamily="18" charset="0"/>
                        </a:rPr>
                        <a:t>Stratejik Amaçlar</a:t>
                      </a:r>
                      <a:endParaRPr lang="tr-TR" sz="1200">
                        <a:effectLst/>
                        <a:latin typeface="Times New Roman" panose="02020603050405020304" pitchFamily="18" charset="0"/>
                        <a:ea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ctr"/>
                      <a:r>
                        <a:rPr lang="tr-TR" sz="1200" b="1" i="1">
                          <a:solidFill>
                            <a:srgbClr val="000000"/>
                          </a:solidFill>
                          <a:effectLst/>
                          <a:latin typeface="Times New Roman" panose="02020603050405020304" pitchFamily="18" charset="0"/>
                          <a:ea typeface="Times New Roman" panose="02020603050405020304" pitchFamily="18" charset="0"/>
                        </a:rPr>
                        <a:t>Stratejik Hedefler</a:t>
                      </a:r>
                      <a:endParaRPr lang="tr-TR" sz="1200">
                        <a:effectLst/>
                        <a:latin typeface="Times New Roman" panose="02020603050405020304" pitchFamily="18" charset="0"/>
                        <a:ea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val="3860048164"/>
                  </a:ext>
                </a:extLst>
              </a:tr>
              <a:tr h="280278">
                <a:tc rowSpan="2">
                  <a:txBody>
                    <a:bodyPr/>
                    <a:lstStyle/>
                    <a:p>
                      <a:pPr algn="just"/>
                      <a:r>
                        <a:rPr lang="tr-TR" sz="1200" dirty="0">
                          <a:solidFill>
                            <a:srgbClr val="000000"/>
                          </a:solidFill>
                          <a:effectLst/>
                          <a:latin typeface="Times New Roman" panose="02020603050405020304" pitchFamily="18" charset="0"/>
                          <a:ea typeface="Times New Roman" panose="02020603050405020304" pitchFamily="18" charset="0"/>
                        </a:rPr>
                        <a:t>Yatırım programı çerçevesinde devam eden projeleri etkin bir şekilde tamamlayıp hizmete sunmak.</a:t>
                      </a:r>
                      <a:endParaRPr lang="tr-TR" sz="1200" dirty="0">
                        <a:effectLst/>
                        <a:latin typeface="Times New Roman" panose="02020603050405020304" pitchFamily="18" charset="0"/>
                        <a:ea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tr-TR" sz="1200">
                          <a:solidFill>
                            <a:srgbClr val="000000"/>
                          </a:solidFill>
                          <a:effectLst/>
                          <a:latin typeface="Times New Roman" panose="02020603050405020304" pitchFamily="18" charset="0"/>
                          <a:ea typeface="Times New Roman" panose="02020603050405020304" pitchFamily="18" charset="0"/>
                        </a:rPr>
                        <a:t>Altyapı ve fiziksel alanların %70 oranında geliştirilmesi</a:t>
                      </a:r>
                      <a:endParaRPr lang="tr-TR" sz="1200">
                        <a:effectLst/>
                        <a:latin typeface="Times New Roman" panose="02020603050405020304" pitchFamily="18" charset="0"/>
                        <a:ea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8838635"/>
                  </a:ext>
                </a:extLst>
              </a:tr>
              <a:tr h="673831">
                <a:tc vMerge="1">
                  <a:txBody>
                    <a:bodyPr/>
                    <a:lstStyle/>
                    <a:p>
                      <a:endParaRPr lang="tr-TR"/>
                    </a:p>
                  </a:txBody>
                  <a:tcPr/>
                </a:tc>
                <a:tc>
                  <a:txBody>
                    <a:bodyPr/>
                    <a:lstStyle/>
                    <a:p>
                      <a:pPr algn="just"/>
                      <a:r>
                        <a:rPr lang="tr-TR" sz="1200">
                          <a:solidFill>
                            <a:srgbClr val="000000"/>
                          </a:solidFill>
                          <a:effectLst/>
                          <a:latin typeface="Times New Roman" panose="02020603050405020304" pitchFamily="18" charset="0"/>
                          <a:ea typeface="Times New Roman" panose="02020603050405020304" pitchFamily="18" charset="0"/>
                        </a:rPr>
                        <a:t>Üniversitemiz eğitim, öğretim, hizmet ve Ar-Ge amaçlı ortamları çağdaş bir görünüme dönüştürerek öğrenci ve idari personelimizin günümüz koşullarına uygun fiziksel mekanlarda hizmet sağlamak</a:t>
                      </a:r>
                      <a:endParaRPr lang="tr-TR" sz="1200">
                        <a:effectLst/>
                        <a:latin typeface="Times New Roman" panose="02020603050405020304" pitchFamily="18" charset="0"/>
                        <a:ea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6120127"/>
                  </a:ext>
                </a:extLst>
              </a:tr>
              <a:tr h="673831">
                <a:tc>
                  <a:txBody>
                    <a:bodyPr/>
                    <a:lstStyle/>
                    <a:p>
                      <a:pPr algn="just"/>
                      <a:r>
                        <a:rPr lang="tr-TR" sz="1200">
                          <a:solidFill>
                            <a:srgbClr val="000000"/>
                          </a:solidFill>
                          <a:effectLst/>
                          <a:latin typeface="Times New Roman" panose="02020603050405020304" pitchFamily="18" charset="0"/>
                          <a:ea typeface="Times New Roman" panose="02020603050405020304" pitchFamily="18" charset="0"/>
                        </a:rPr>
                        <a:t>Var olan yapıların eksiklerini belirleyip tadilatlarını düzenli olarak yapmak, gereken yerlerde daha modern ve ergonomik tasarımlar uygulamak.</a:t>
                      </a:r>
                      <a:endParaRPr lang="tr-TR" sz="1200">
                        <a:effectLst/>
                        <a:latin typeface="Times New Roman" panose="02020603050405020304" pitchFamily="18" charset="0"/>
                        <a:ea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tr-TR" sz="1200">
                          <a:solidFill>
                            <a:srgbClr val="000000"/>
                          </a:solidFill>
                          <a:effectLst/>
                          <a:latin typeface="Times New Roman" panose="02020603050405020304" pitchFamily="18" charset="0"/>
                          <a:ea typeface="Times New Roman" panose="02020603050405020304" pitchFamily="18" charset="0"/>
                        </a:rPr>
                        <a:t>Üniversitemiz eğitim, öğretim, hizmet ve Ar-Ge amaçlı ortamları çağdaş bir görünüme dönüştürerek öğrenci ve idari personelimizin günümüz koşullarına uygun fiziksel mekanlarda hizmet sağlamak</a:t>
                      </a:r>
                      <a:endParaRPr lang="tr-TR" sz="1200">
                        <a:effectLst/>
                        <a:latin typeface="Times New Roman" panose="02020603050405020304" pitchFamily="18" charset="0"/>
                        <a:ea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7662633"/>
                  </a:ext>
                </a:extLst>
              </a:tr>
              <a:tr h="136879">
                <a:tc rowSpan="5">
                  <a:txBody>
                    <a:bodyPr/>
                    <a:lstStyle/>
                    <a:p>
                      <a:pPr algn="just"/>
                      <a:r>
                        <a:rPr lang="tr-TR" sz="1200">
                          <a:solidFill>
                            <a:srgbClr val="000000"/>
                          </a:solidFill>
                          <a:effectLst/>
                          <a:latin typeface="Times New Roman" panose="02020603050405020304" pitchFamily="18" charset="0"/>
                          <a:ea typeface="Times New Roman" panose="02020603050405020304" pitchFamily="18" charset="0"/>
                        </a:rPr>
                        <a:t>Yatırım programı çerçevesinde yeni projeleri etkin bir şekilde tamamlayıp hizmete sunmak. Var olan yapıların eksiklerini belirleyip tadilatlarını düzenli olarak yapmak, gereken yerlerde daha modern ve ergonomik tasarımlar uygulamak.</a:t>
                      </a:r>
                      <a:endParaRPr lang="tr-TR" sz="1200">
                        <a:effectLst/>
                        <a:latin typeface="Times New Roman" panose="02020603050405020304" pitchFamily="18" charset="0"/>
                        <a:ea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tr-TR" sz="1200">
                          <a:solidFill>
                            <a:srgbClr val="000000"/>
                          </a:solidFill>
                          <a:effectLst/>
                          <a:latin typeface="Times New Roman" panose="02020603050405020304" pitchFamily="18" charset="0"/>
                          <a:ea typeface="Times New Roman" panose="02020603050405020304" pitchFamily="18" charset="0"/>
                        </a:rPr>
                        <a:t>Merkezi Derslik Binası</a:t>
                      </a:r>
                      <a:endParaRPr lang="tr-TR" sz="1200">
                        <a:effectLst/>
                        <a:latin typeface="Times New Roman" panose="02020603050405020304" pitchFamily="18" charset="0"/>
                        <a:ea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0713259"/>
                  </a:ext>
                </a:extLst>
              </a:tr>
              <a:tr h="404298">
                <a:tc vMerge="1">
                  <a:txBody>
                    <a:bodyPr/>
                    <a:lstStyle/>
                    <a:p>
                      <a:endParaRPr lang="tr-TR"/>
                    </a:p>
                  </a:txBody>
                  <a:tcPr/>
                </a:tc>
                <a:tc>
                  <a:txBody>
                    <a:bodyPr/>
                    <a:lstStyle/>
                    <a:p>
                      <a:r>
                        <a:rPr lang="tr-TR" sz="1200">
                          <a:solidFill>
                            <a:srgbClr val="000000"/>
                          </a:solidFill>
                          <a:effectLst/>
                          <a:latin typeface="Times New Roman" panose="02020603050405020304" pitchFamily="18" charset="0"/>
                          <a:ea typeface="Times New Roman" panose="02020603050405020304" pitchFamily="18" charset="0"/>
                        </a:rPr>
                        <a:t>Yeni Fakültelerin Binaları (Mühendislik Ek 2, İletişim Fak., Teknoloji Fak., İlahiyat Fak. Ek Bina, Hizmet Binası, Veteriner Fak.)</a:t>
                      </a:r>
                      <a:endParaRPr lang="tr-TR" sz="1200">
                        <a:effectLst/>
                        <a:latin typeface="Times New Roman" panose="02020603050405020304" pitchFamily="18" charset="0"/>
                        <a:ea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9115637"/>
                  </a:ext>
                </a:extLst>
              </a:tr>
              <a:tr h="136879">
                <a:tc vMerge="1">
                  <a:txBody>
                    <a:bodyPr/>
                    <a:lstStyle/>
                    <a:p>
                      <a:endParaRPr lang="tr-TR"/>
                    </a:p>
                  </a:txBody>
                  <a:tcPr/>
                </a:tc>
                <a:tc>
                  <a:txBody>
                    <a:bodyPr/>
                    <a:lstStyle/>
                    <a:p>
                      <a:r>
                        <a:rPr lang="tr-TR" sz="1200">
                          <a:solidFill>
                            <a:srgbClr val="000000"/>
                          </a:solidFill>
                          <a:effectLst/>
                          <a:latin typeface="Times New Roman" panose="02020603050405020304" pitchFamily="18" charset="0"/>
                          <a:ea typeface="Times New Roman" panose="02020603050405020304" pitchFamily="18" charset="0"/>
                        </a:rPr>
                        <a:t>Altyapı Düzenlemeleri</a:t>
                      </a:r>
                      <a:endParaRPr lang="tr-TR" sz="1200">
                        <a:effectLst/>
                        <a:latin typeface="Times New Roman" panose="02020603050405020304" pitchFamily="18" charset="0"/>
                        <a:ea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7940552"/>
                  </a:ext>
                </a:extLst>
              </a:tr>
              <a:tr h="404298">
                <a:tc vMerge="1">
                  <a:txBody>
                    <a:bodyPr/>
                    <a:lstStyle/>
                    <a:p>
                      <a:endParaRPr lang="tr-TR"/>
                    </a:p>
                  </a:txBody>
                  <a:tcPr/>
                </a:tc>
                <a:tc>
                  <a:txBody>
                    <a:bodyPr/>
                    <a:lstStyle/>
                    <a:p>
                      <a:r>
                        <a:rPr lang="tr-TR" sz="1200">
                          <a:solidFill>
                            <a:srgbClr val="000000"/>
                          </a:solidFill>
                          <a:effectLst/>
                          <a:latin typeface="Times New Roman" panose="02020603050405020304" pitchFamily="18" charset="0"/>
                          <a:ea typeface="Times New Roman" panose="02020603050405020304" pitchFamily="18" charset="0"/>
                        </a:rPr>
                        <a:t>Çevre Düzenlemeleri (Öğrencilerin sosyal aidiyetlerinin oluşmasına yönelik açık ve kapalı aktivite alanlarının oluşturulması)</a:t>
                      </a:r>
                      <a:endParaRPr lang="tr-TR" sz="1200">
                        <a:effectLst/>
                        <a:latin typeface="Times New Roman" panose="02020603050405020304" pitchFamily="18" charset="0"/>
                        <a:ea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4456800"/>
                  </a:ext>
                </a:extLst>
              </a:tr>
              <a:tr h="136879">
                <a:tc vMerge="1">
                  <a:txBody>
                    <a:bodyPr/>
                    <a:lstStyle/>
                    <a:p>
                      <a:endParaRPr lang="tr-TR"/>
                    </a:p>
                  </a:txBody>
                  <a:tcPr/>
                </a:tc>
                <a:tc>
                  <a:txBody>
                    <a:bodyPr/>
                    <a:lstStyle/>
                    <a:p>
                      <a:r>
                        <a:rPr lang="tr-TR" sz="1200">
                          <a:solidFill>
                            <a:srgbClr val="000000"/>
                          </a:solidFill>
                          <a:effectLst/>
                          <a:latin typeface="Times New Roman" panose="02020603050405020304" pitchFamily="18" charset="0"/>
                          <a:ea typeface="Times New Roman" panose="02020603050405020304" pitchFamily="18" charset="0"/>
                        </a:rPr>
                        <a:t>Açık Spor Alanları</a:t>
                      </a:r>
                      <a:endParaRPr lang="tr-TR" sz="1200">
                        <a:effectLst/>
                        <a:latin typeface="Times New Roman" panose="02020603050405020304" pitchFamily="18" charset="0"/>
                        <a:ea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14218173"/>
                  </a:ext>
                </a:extLst>
              </a:tr>
              <a:tr h="269533">
                <a:tc rowSpan="4">
                  <a:txBody>
                    <a:bodyPr/>
                    <a:lstStyle/>
                    <a:p>
                      <a:r>
                        <a:rPr lang="tr-TR" sz="1200">
                          <a:solidFill>
                            <a:srgbClr val="000000"/>
                          </a:solidFill>
                          <a:effectLst/>
                          <a:latin typeface="Times New Roman" panose="02020603050405020304" pitchFamily="18" charset="0"/>
                          <a:ea typeface="Times New Roman" panose="02020603050405020304" pitchFamily="18" charset="0"/>
                        </a:rPr>
                        <a:t>Üniversitemiz kampüslerinde bulunan tüm binaların depreme dayanıklılık durumları profesyonel destek sağlanarak tespit edilecek ve sonuca göre girişimlerde bulunulacaktır.</a:t>
                      </a:r>
                      <a:endParaRPr lang="tr-TR" sz="1200">
                        <a:effectLst/>
                        <a:latin typeface="Times New Roman" panose="02020603050405020304" pitchFamily="18" charset="0"/>
                        <a:ea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tr-TR" sz="1200">
                          <a:solidFill>
                            <a:srgbClr val="000000"/>
                          </a:solidFill>
                          <a:effectLst/>
                          <a:latin typeface="Times New Roman" panose="02020603050405020304" pitchFamily="18" charset="0"/>
                          <a:ea typeface="Times New Roman" panose="02020603050405020304" pitchFamily="18" charset="0"/>
                        </a:rPr>
                        <a:t>- İl Geneli Fay Hatları ve Yerleşkeye Etkileri Değerlendirilecek ve Raporlandırılacak</a:t>
                      </a:r>
                      <a:endParaRPr lang="tr-TR" sz="1200">
                        <a:effectLst/>
                        <a:latin typeface="Times New Roman" panose="02020603050405020304" pitchFamily="18" charset="0"/>
                        <a:ea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7078723"/>
                  </a:ext>
                </a:extLst>
              </a:tr>
              <a:tr h="404298">
                <a:tc vMerge="1">
                  <a:txBody>
                    <a:bodyPr/>
                    <a:lstStyle/>
                    <a:p>
                      <a:endParaRPr lang="tr-TR"/>
                    </a:p>
                  </a:txBody>
                  <a:tcPr/>
                </a:tc>
                <a:tc>
                  <a:txBody>
                    <a:bodyPr/>
                    <a:lstStyle/>
                    <a:p>
                      <a:r>
                        <a:rPr lang="tr-TR" sz="1200">
                          <a:solidFill>
                            <a:srgbClr val="000000"/>
                          </a:solidFill>
                          <a:effectLst/>
                          <a:latin typeface="Times New Roman" panose="02020603050405020304" pitchFamily="18" charset="0"/>
                          <a:ea typeface="Times New Roman" panose="02020603050405020304" pitchFamily="18" charset="0"/>
                        </a:rPr>
                        <a:t>- Tüm Yerleşkelerde Zemin Etüd ve İşlemleri Gerçekleşecek ve Kayıtları Ortak Olan Arşive kaydedilecek</a:t>
                      </a:r>
                      <a:endParaRPr lang="tr-TR" sz="1200">
                        <a:effectLst/>
                        <a:latin typeface="Times New Roman" panose="02020603050405020304" pitchFamily="18" charset="0"/>
                        <a:ea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3241912"/>
                  </a:ext>
                </a:extLst>
              </a:tr>
              <a:tr h="539065">
                <a:tc vMerge="1">
                  <a:txBody>
                    <a:bodyPr/>
                    <a:lstStyle/>
                    <a:p>
                      <a:endParaRPr lang="tr-TR"/>
                    </a:p>
                  </a:txBody>
                  <a:tcPr/>
                </a:tc>
                <a:tc>
                  <a:txBody>
                    <a:bodyPr/>
                    <a:lstStyle/>
                    <a:p>
                      <a:r>
                        <a:rPr lang="tr-TR" sz="1200">
                          <a:solidFill>
                            <a:srgbClr val="000000"/>
                          </a:solidFill>
                          <a:effectLst/>
                          <a:latin typeface="Times New Roman" panose="02020603050405020304" pitchFamily="18" charset="0"/>
                          <a:ea typeface="Times New Roman" panose="02020603050405020304" pitchFamily="18" charset="0"/>
                        </a:rPr>
                        <a:t>- Mevcut Yapı Stoğunun Depreme Dayanmasına İlişkin İlk Yapılan Binadan Başlanarak Deprem Dayanım Raporu Hazırlanacak</a:t>
                      </a:r>
                      <a:endParaRPr lang="tr-TR" sz="1200">
                        <a:effectLst/>
                        <a:latin typeface="Times New Roman" panose="02020603050405020304" pitchFamily="18" charset="0"/>
                        <a:ea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2459309"/>
                  </a:ext>
                </a:extLst>
              </a:tr>
              <a:tr h="269533">
                <a:tc vMerge="1">
                  <a:txBody>
                    <a:bodyPr/>
                    <a:lstStyle/>
                    <a:p>
                      <a:endParaRPr lang="tr-TR"/>
                    </a:p>
                  </a:txBody>
                  <a:tcPr/>
                </a:tc>
                <a:tc>
                  <a:txBody>
                    <a:bodyPr/>
                    <a:lstStyle/>
                    <a:p>
                      <a:r>
                        <a:rPr lang="tr-TR" sz="1200">
                          <a:solidFill>
                            <a:srgbClr val="000000"/>
                          </a:solidFill>
                          <a:effectLst/>
                          <a:latin typeface="Times New Roman" panose="02020603050405020304" pitchFamily="18" charset="0"/>
                          <a:ea typeface="Times New Roman" panose="02020603050405020304" pitchFamily="18" charset="0"/>
                        </a:rPr>
                        <a:t>- Depreme Dayanıklı Olmayan Binaların Yenilenmesi İçin Bütçe Çalışmaları Yapılacak</a:t>
                      </a:r>
                      <a:endParaRPr lang="tr-TR" sz="1200">
                        <a:effectLst/>
                        <a:latin typeface="Times New Roman" panose="02020603050405020304" pitchFamily="18" charset="0"/>
                        <a:ea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7428609"/>
                  </a:ext>
                </a:extLst>
              </a:tr>
              <a:tr h="136879">
                <a:tc rowSpan="8">
                  <a:txBody>
                    <a:bodyPr/>
                    <a:lstStyle/>
                    <a:p>
                      <a:r>
                        <a:rPr lang="tr-TR" sz="1200">
                          <a:solidFill>
                            <a:srgbClr val="000000"/>
                          </a:solidFill>
                          <a:effectLst/>
                          <a:latin typeface="Times New Roman" panose="02020603050405020304" pitchFamily="18" charset="0"/>
                          <a:ea typeface="Times New Roman" panose="02020603050405020304" pitchFamily="18" charset="0"/>
                        </a:rPr>
                        <a:t>Depreme Dayanıklı Olan Binalarda Enerji Verimliliği İşlemleri (Kamu Binlarında Tasarrufun Sağlanması)</a:t>
                      </a:r>
                      <a:endParaRPr lang="tr-TR" sz="1200">
                        <a:effectLst/>
                        <a:latin typeface="Times New Roman" panose="02020603050405020304" pitchFamily="18" charset="0"/>
                        <a:ea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tr-TR" sz="1200">
                          <a:solidFill>
                            <a:srgbClr val="000000"/>
                          </a:solidFill>
                          <a:effectLst/>
                          <a:latin typeface="Times New Roman" panose="02020603050405020304" pitchFamily="18" charset="0"/>
                          <a:ea typeface="Times New Roman" panose="02020603050405020304" pitchFamily="18" charset="0"/>
                        </a:rPr>
                        <a:t>- Isı Verimliliği Çalışmaları</a:t>
                      </a:r>
                      <a:endParaRPr lang="tr-TR" sz="1200">
                        <a:effectLst/>
                        <a:latin typeface="Times New Roman" panose="02020603050405020304" pitchFamily="18" charset="0"/>
                        <a:ea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0141459"/>
                  </a:ext>
                </a:extLst>
              </a:tr>
              <a:tr h="136879">
                <a:tc vMerge="1">
                  <a:txBody>
                    <a:bodyPr/>
                    <a:lstStyle/>
                    <a:p>
                      <a:endParaRPr lang="tr-TR"/>
                    </a:p>
                  </a:txBody>
                  <a:tcPr/>
                </a:tc>
                <a:tc>
                  <a:txBody>
                    <a:bodyPr/>
                    <a:lstStyle/>
                    <a:p>
                      <a:r>
                        <a:rPr lang="tr-TR" sz="1200">
                          <a:solidFill>
                            <a:srgbClr val="000000"/>
                          </a:solidFill>
                          <a:effectLst/>
                          <a:latin typeface="Times New Roman" panose="02020603050405020304" pitchFamily="18" charset="0"/>
                          <a:ea typeface="Times New Roman" panose="02020603050405020304" pitchFamily="18" charset="0"/>
                        </a:rPr>
                        <a:t>- Isıtıcı Elemanların Verimliliği</a:t>
                      </a:r>
                      <a:endParaRPr lang="tr-TR" sz="1200">
                        <a:effectLst/>
                        <a:latin typeface="Times New Roman" panose="02020603050405020304" pitchFamily="18" charset="0"/>
                        <a:ea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0259041"/>
                  </a:ext>
                </a:extLst>
              </a:tr>
              <a:tr h="136879">
                <a:tc vMerge="1">
                  <a:txBody>
                    <a:bodyPr/>
                    <a:lstStyle/>
                    <a:p>
                      <a:endParaRPr lang="tr-TR"/>
                    </a:p>
                  </a:txBody>
                  <a:tcPr/>
                </a:tc>
                <a:tc>
                  <a:txBody>
                    <a:bodyPr/>
                    <a:lstStyle/>
                    <a:p>
                      <a:r>
                        <a:rPr lang="tr-TR" sz="1200">
                          <a:solidFill>
                            <a:srgbClr val="000000"/>
                          </a:solidFill>
                          <a:effectLst/>
                          <a:latin typeface="Times New Roman" panose="02020603050405020304" pitchFamily="18" charset="0"/>
                          <a:ea typeface="Times New Roman" panose="02020603050405020304" pitchFamily="18" charset="0"/>
                        </a:rPr>
                        <a:t>- Su Tüketimi Verimliliği</a:t>
                      </a:r>
                      <a:endParaRPr lang="tr-TR" sz="1200">
                        <a:effectLst/>
                        <a:latin typeface="Times New Roman" panose="02020603050405020304" pitchFamily="18" charset="0"/>
                        <a:ea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8009360"/>
                  </a:ext>
                </a:extLst>
              </a:tr>
              <a:tr h="136879">
                <a:tc vMerge="1">
                  <a:txBody>
                    <a:bodyPr/>
                    <a:lstStyle/>
                    <a:p>
                      <a:endParaRPr lang="tr-TR"/>
                    </a:p>
                  </a:txBody>
                  <a:tcPr/>
                </a:tc>
                <a:tc>
                  <a:txBody>
                    <a:bodyPr/>
                    <a:lstStyle/>
                    <a:p>
                      <a:r>
                        <a:rPr lang="tr-TR" sz="1200">
                          <a:solidFill>
                            <a:srgbClr val="000000"/>
                          </a:solidFill>
                          <a:effectLst/>
                          <a:latin typeface="Times New Roman" panose="02020603050405020304" pitchFamily="18" charset="0"/>
                          <a:ea typeface="Times New Roman" panose="02020603050405020304" pitchFamily="18" charset="0"/>
                        </a:rPr>
                        <a:t>- Isıtıcı Üretimi Verimliliği</a:t>
                      </a:r>
                      <a:endParaRPr lang="tr-TR" sz="1200">
                        <a:effectLst/>
                        <a:latin typeface="Times New Roman" panose="02020603050405020304" pitchFamily="18" charset="0"/>
                        <a:ea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4170895"/>
                  </a:ext>
                </a:extLst>
              </a:tr>
              <a:tr h="136879">
                <a:tc vMerge="1">
                  <a:txBody>
                    <a:bodyPr/>
                    <a:lstStyle/>
                    <a:p>
                      <a:endParaRPr lang="tr-TR"/>
                    </a:p>
                  </a:txBody>
                  <a:tcPr/>
                </a:tc>
                <a:tc>
                  <a:txBody>
                    <a:bodyPr/>
                    <a:lstStyle/>
                    <a:p>
                      <a:r>
                        <a:rPr lang="tr-TR" sz="1200">
                          <a:solidFill>
                            <a:srgbClr val="000000"/>
                          </a:solidFill>
                          <a:effectLst/>
                          <a:latin typeface="Times New Roman" panose="02020603050405020304" pitchFamily="18" charset="0"/>
                          <a:ea typeface="Times New Roman" panose="02020603050405020304" pitchFamily="18" charset="0"/>
                        </a:rPr>
                        <a:t>- Kojenarasyon-Tijenerasyon</a:t>
                      </a:r>
                      <a:endParaRPr lang="tr-TR" sz="1200">
                        <a:effectLst/>
                        <a:latin typeface="Times New Roman" panose="02020603050405020304" pitchFamily="18" charset="0"/>
                        <a:ea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460845"/>
                  </a:ext>
                </a:extLst>
              </a:tr>
              <a:tr h="136879">
                <a:tc vMerge="1">
                  <a:txBody>
                    <a:bodyPr/>
                    <a:lstStyle/>
                    <a:p>
                      <a:endParaRPr lang="tr-TR"/>
                    </a:p>
                  </a:txBody>
                  <a:tcPr/>
                </a:tc>
                <a:tc>
                  <a:txBody>
                    <a:bodyPr/>
                    <a:lstStyle/>
                    <a:p>
                      <a:r>
                        <a:rPr lang="tr-TR" sz="1200">
                          <a:solidFill>
                            <a:srgbClr val="000000"/>
                          </a:solidFill>
                          <a:effectLst/>
                          <a:latin typeface="Times New Roman" panose="02020603050405020304" pitchFamily="18" charset="0"/>
                          <a:ea typeface="Times New Roman" panose="02020603050405020304" pitchFamily="18" charset="0"/>
                        </a:rPr>
                        <a:t>- Aydınlatma Elemanlarının Verimliliği</a:t>
                      </a:r>
                      <a:endParaRPr lang="tr-TR" sz="1200">
                        <a:effectLst/>
                        <a:latin typeface="Times New Roman" panose="02020603050405020304" pitchFamily="18" charset="0"/>
                        <a:ea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9458656"/>
                  </a:ext>
                </a:extLst>
              </a:tr>
              <a:tr h="269533">
                <a:tc vMerge="1">
                  <a:txBody>
                    <a:bodyPr/>
                    <a:lstStyle/>
                    <a:p>
                      <a:endParaRPr lang="tr-TR"/>
                    </a:p>
                  </a:txBody>
                  <a:tcPr/>
                </a:tc>
                <a:tc>
                  <a:txBody>
                    <a:bodyPr/>
                    <a:lstStyle/>
                    <a:p>
                      <a:r>
                        <a:rPr lang="tr-TR" sz="1200">
                          <a:solidFill>
                            <a:srgbClr val="000000"/>
                          </a:solidFill>
                          <a:effectLst/>
                          <a:latin typeface="Times New Roman" panose="02020603050405020304" pitchFamily="18" charset="0"/>
                          <a:ea typeface="Times New Roman" panose="02020603050405020304" pitchFamily="18" charset="0"/>
                        </a:rPr>
                        <a:t>- Elektrik Verimliliği -Pc’lerin Elektrik Tüketimi</a:t>
                      </a:r>
                      <a:endParaRPr lang="tr-TR" sz="1200">
                        <a:effectLst/>
                        <a:latin typeface="Times New Roman" panose="02020603050405020304" pitchFamily="18" charset="0"/>
                        <a:ea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1020853"/>
                  </a:ext>
                </a:extLst>
              </a:tr>
              <a:tr h="269533">
                <a:tc vMerge="1">
                  <a:txBody>
                    <a:bodyPr/>
                    <a:lstStyle/>
                    <a:p>
                      <a:endParaRPr lang="tr-TR"/>
                    </a:p>
                  </a:txBody>
                  <a:tcPr/>
                </a:tc>
                <a:tc>
                  <a:txBody>
                    <a:bodyPr/>
                    <a:lstStyle/>
                    <a:p>
                      <a:r>
                        <a:rPr lang="tr-TR" sz="1200" dirty="0">
                          <a:solidFill>
                            <a:srgbClr val="000000"/>
                          </a:solidFill>
                          <a:effectLst/>
                          <a:latin typeface="Times New Roman" panose="02020603050405020304" pitchFamily="18" charset="0"/>
                          <a:ea typeface="Times New Roman" panose="02020603050405020304" pitchFamily="18" charset="0"/>
                        </a:rPr>
                        <a:t>- Yenilenebilir Enerji Kaynaklarının Projelendirilmesi</a:t>
                      </a:r>
                      <a:endParaRPr lang="tr-TR" sz="1200" dirty="0">
                        <a:effectLst/>
                        <a:latin typeface="Times New Roman" panose="02020603050405020304" pitchFamily="18" charset="0"/>
                        <a:ea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15207992"/>
                  </a:ext>
                </a:extLst>
              </a:tr>
            </a:tbl>
          </a:graphicData>
        </a:graphic>
      </p:graphicFrame>
    </p:spTree>
    <p:extLst>
      <p:ext uri="{BB962C8B-B14F-4D97-AF65-F5344CB8AC3E}">
        <p14:creationId xmlns:p14="http://schemas.microsoft.com/office/powerpoint/2010/main" val="71571684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F30DE2F-C45D-4FDD-98D5-DE6F414A33FA}"/>
              </a:ext>
            </a:extLst>
          </p:cNvPr>
          <p:cNvSpPr>
            <a:spLocks noGrp="1"/>
          </p:cNvSpPr>
          <p:nvPr>
            <p:ph type="title"/>
          </p:nvPr>
        </p:nvSpPr>
        <p:spPr>
          <a:xfrm>
            <a:off x="682830" y="0"/>
            <a:ext cx="9601200" cy="783771"/>
          </a:xfrm>
        </p:spPr>
        <p:txBody>
          <a:bodyPr>
            <a:normAutofit/>
          </a:bodyPr>
          <a:lstStyle/>
          <a:p>
            <a:pPr marL="228600" indent="-228600">
              <a:lnSpc>
                <a:spcPct val="100000"/>
              </a:lnSpc>
              <a:spcBef>
                <a:spcPts val="1200"/>
              </a:spcBef>
              <a:spcAft>
                <a:spcPts val="300"/>
              </a:spcAft>
              <a:tabLst>
                <a:tab pos="226695" algn="l"/>
              </a:tabLst>
            </a:pPr>
            <a:r>
              <a:rPr lang="en-GB" sz="1400" b="1" kern="0" cap="small" spc="25" dirty="0">
                <a:solidFill>
                  <a:schemeClr val="tx1"/>
                </a:solidFill>
                <a:effectLst/>
                <a:latin typeface="Times New Roman" panose="02020603050405020304" pitchFamily="18" charset="0"/>
                <a:ea typeface="Times New Roman" panose="02020603050405020304" pitchFamily="18" charset="0"/>
              </a:rPr>
              <a:t>III- FAALİYETLERE İLİŞKİN BİLGİ VE DEĞERLENDİRMELER</a:t>
            </a:r>
            <a:r>
              <a:rPr lang="tr-TR" sz="1400" b="1" i="1" dirty="0">
                <a:solidFill>
                  <a:schemeClr val="tx1"/>
                </a:solidFill>
                <a:effectLst/>
                <a:latin typeface="Times New Roman" panose="02020603050405020304" pitchFamily="18" charset="0"/>
                <a:ea typeface="Times New Roman" panose="02020603050405020304" pitchFamily="18" charset="0"/>
              </a:rPr>
              <a:t> </a:t>
            </a:r>
            <a:br>
              <a:rPr lang="tr-TR" sz="1400" dirty="0">
                <a:solidFill>
                  <a:schemeClr val="tx1"/>
                </a:solidFill>
                <a:effectLst/>
                <a:latin typeface="Times New Roman" panose="02020603050405020304" pitchFamily="18" charset="0"/>
                <a:ea typeface="Times New Roman" panose="02020603050405020304" pitchFamily="18" charset="0"/>
              </a:rPr>
            </a:br>
            <a:r>
              <a:rPr lang="en-GB" sz="1400" b="1" cap="small" spc="25" dirty="0">
                <a:solidFill>
                  <a:schemeClr val="tx1"/>
                </a:solidFill>
                <a:effectLst/>
                <a:latin typeface="Times New Roman" panose="02020603050405020304" pitchFamily="18" charset="0"/>
                <a:ea typeface="Times New Roman" panose="02020603050405020304" pitchFamily="18" charset="0"/>
              </a:rPr>
              <a:t>A – Mali </a:t>
            </a:r>
            <a:r>
              <a:rPr lang="en-GB" sz="1400" b="1" cap="small" spc="25" dirty="0" err="1">
                <a:solidFill>
                  <a:schemeClr val="tx1"/>
                </a:solidFill>
                <a:effectLst/>
                <a:latin typeface="Times New Roman" panose="02020603050405020304" pitchFamily="18" charset="0"/>
                <a:ea typeface="Times New Roman" panose="02020603050405020304" pitchFamily="18" charset="0"/>
              </a:rPr>
              <a:t>Bilgiler</a:t>
            </a:r>
            <a:r>
              <a:rPr lang="tr-TR" sz="1400" b="1" i="1" dirty="0">
                <a:solidFill>
                  <a:schemeClr val="tx1"/>
                </a:solidFill>
                <a:effectLst/>
                <a:latin typeface="Times New Roman" panose="02020603050405020304" pitchFamily="18" charset="0"/>
                <a:ea typeface="Times New Roman" panose="02020603050405020304" pitchFamily="18" charset="0"/>
              </a:rPr>
              <a:t> </a:t>
            </a:r>
            <a:br>
              <a:rPr lang="tr-TR" sz="1400" dirty="0">
                <a:solidFill>
                  <a:schemeClr val="tx1"/>
                </a:solidFill>
                <a:effectLst/>
                <a:latin typeface="Times New Roman" panose="02020603050405020304" pitchFamily="18" charset="0"/>
                <a:ea typeface="Times New Roman" panose="02020603050405020304" pitchFamily="18" charset="0"/>
              </a:rPr>
            </a:br>
            <a:r>
              <a:rPr lang="en-GB" sz="1400" b="1" cap="small" spc="25" dirty="0">
                <a:solidFill>
                  <a:schemeClr val="tx1"/>
                </a:solidFill>
                <a:effectLst/>
                <a:latin typeface="Times New Roman" panose="02020603050405020304" pitchFamily="18" charset="0"/>
                <a:ea typeface="Times New Roman" panose="02020603050405020304" pitchFamily="18" charset="0"/>
              </a:rPr>
              <a:t>1. </a:t>
            </a:r>
            <a:r>
              <a:rPr lang="en-GB" sz="1400" b="1" cap="small" spc="25" dirty="0" err="1">
                <a:solidFill>
                  <a:schemeClr val="tx1"/>
                </a:solidFill>
                <a:effectLst/>
                <a:latin typeface="Times New Roman" panose="02020603050405020304" pitchFamily="18" charset="0"/>
                <a:ea typeface="Times New Roman" panose="02020603050405020304" pitchFamily="18" charset="0"/>
              </a:rPr>
              <a:t>Bütçe</a:t>
            </a:r>
            <a:r>
              <a:rPr lang="en-GB" sz="1400" b="1" cap="small" spc="25" dirty="0">
                <a:solidFill>
                  <a:schemeClr val="tx1"/>
                </a:solidFill>
                <a:effectLst/>
                <a:latin typeface="Times New Roman" panose="02020603050405020304" pitchFamily="18" charset="0"/>
                <a:ea typeface="Times New Roman" panose="02020603050405020304" pitchFamily="18" charset="0"/>
              </a:rPr>
              <a:t> </a:t>
            </a:r>
            <a:r>
              <a:rPr lang="en-GB" sz="1400" b="1" cap="small" spc="25" dirty="0" err="1">
                <a:solidFill>
                  <a:schemeClr val="tx1"/>
                </a:solidFill>
                <a:effectLst/>
                <a:latin typeface="Times New Roman" panose="02020603050405020304" pitchFamily="18" charset="0"/>
                <a:ea typeface="Times New Roman" panose="02020603050405020304" pitchFamily="18" charset="0"/>
              </a:rPr>
              <a:t>Uygulama</a:t>
            </a:r>
            <a:r>
              <a:rPr lang="en-GB" sz="1400" b="1" cap="small" spc="25" dirty="0">
                <a:solidFill>
                  <a:schemeClr val="tx1"/>
                </a:solidFill>
                <a:effectLst/>
                <a:latin typeface="Times New Roman" panose="02020603050405020304" pitchFamily="18" charset="0"/>
                <a:ea typeface="Times New Roman" panose="02020603050405020304" pitchFamily="18" charset="0"/>
              </a:rPr>
              <a:t> </a:t>
            </a:r>
            <a:r>
              <a:rPr lang="en-GB" sz="1400" b="1" cap="small" spc="25" dirty="0" err="1">
                <a:solidFill>
                  <a:schemeClr val="tx1"/>
                </a:solidFill>
                <a:effectLst/>
                <a:latin typeface="Times New Roman" panose="02020603050405020304" pitchFamily="18" charset="0"/>
                <a:ea typeface="Times New Roman" panose="02020603050405020304" pitchFamily="18" charset="0"/>
              </a:rPr>
              <a:t>Sonuçları</a:t>
            </a:r>
            <a:endParaRPr lang="tr-TR" sz="1400" dirty="0">
              <a:solidFill>
                <a:schemeClr val="tx1"/>
              </a:solidFill>
            </a:endParaRPr>
          </a:p>
        </p:txBody>
      </p:sp>
      <p:graphicFrame>
        <p:nvGraphicFramePr>
          <p:cNvPr id="5" name="İçerik Yer Tutucusu 4">
            <a:extLst>
              <a:ext uri="{FF2B5EF4-FFF2-40B4-BE49-F238E27FC236}">
                <a16:creationId xmlns:a16="http://schemas.microsoft.com/office/drawing/2014/main" id="{F3ACD1FB-AC50-4183-8ADD-AFB05D26DEED}"/>
              </a:ext>
            </a:extLst>
          </p:cNvPr>
          <p:cNvGraphicFramePr>
            <a:graphicFrameLocks noGrp="1"/>
          </p:cNvGraphicFramePr>
          <p:nvPr>
            <p:ph sz="half" idx="1"/>
            <p:extLst>
              <p:ext uri="{D42A27DB-BD31-4B8C-83A1-F6EECF244321}">
                <p14:modId xmlns:p14="http://schemas.microsoft.com/office/powerpoint/2010/main" val="1646065059"/>
              </p:ext>
            </p:extLst>
          </p:nvPr>
        </p:nvGraphicFramePr>
        <p:xfrm>
          <a:off x="890649" y="783770"/>
          <a:ext cx="10901548" cy="5890159"/>
        </p:xfrm>
        <a:graphic>
          <a:graphicData uri="http://schemas.openxmlformats.org/drawingml/2006/table">
            <a:tbl>
              <a:tblPr/>
              <a:tblGrid>
                <a:gridCol w="1583851">
                  <a:extLst>
                    <a:ext uri="{9D8B030D-6E8A-4147-A177-3AD203B41FA5}">
                      <a16:colId xmlns:a16="http://schemas.microsoft.com/office/drawing/2014/main" val="926234897"/>
                    </a:ext>
                  </a:extLst>
                </a:gridCol>
                <a:gridCol w="1458149">
                  <a:extLst>
                    <a:ext uri="{9D8B030D-6E8A-4147-A177-3AD203B41FA5}">
                      <a16:colId xmlns:a16="http://schemas.microsoft.com/office/drawing/2014/main" val="3004949643"/>
                    </a:ext>
                  </a:extLst>
                </a:gridCol>
                <a:gridCol w="1458149">
                  <a:extLst>
                    <a:ext uri="{9D8B030D-6E8A-4147-A177-3AD203B41FA5}">
                      <a16:colId xmlns:a16="http://schemas.microsoft.com/office/drawing/2014/main" val="1038198476"/>
                    </a:ext>
                  </a:extLst>
                </a:gridCol>
                <a:gridCol w="1357587">
                  <a:extLst>
                    <a:ext uri="{9D8B030D-6E8A-4147-A177-3AD203B41FA5}">
                      <a16:colId xmlns:a16="http://schemas.microsoft.com/office/drawing/2014/main" val="2760748701"/>
                    </a:ext>
                  </a:extLst>
                </a:gridCol>
                <a:gridCol w="1646703">
                  <a:extLst>
                    <a:ext uri="{9D8B030D-6E8A-4147-A177-3AD203B41FA5}">
                      <a16:colId xmlns:a16="http://schemas.microsoft.com/office/drawing/2014/main" val="1007612891"/>
                    </a:ext>
                  </a:extLst>
                </a:gridCol>
                <a:gridCol w="1649845">
                  <a:extLst>
                    <a:ext uri="{9D8B030D-6E8A-4147-A177-3AD203B41FA5}">
                      <a16:colId xmlns:a16="http://schemas.microsoft.com/office/drawing/2014/main" val="359492284"/>
                    </a:ext>
                  </a:extLst>
                </a:gridCol>
                <a:gridCol w="1143892">
                  <a:extLst>
                    <a:ext uri="{9D8B030D-6E8A-4147-A177-3AD203B41FA5}">
                      <a16:colId xmlns:a16="http://schemas.microsoft.com/office/drawing/2014/main" val="636200811"/>
                    </a:ext>
                  </a:extLst>
                </a:gridCol>
                <a:gridCol w="603372">
                  <a:extLst>
                    <a:ext uri="{9D8B030D-6E8A-4147-A177-3AD203B41FA5}">
                      <a16:colId xmlns:a16="http://schemas.microsoft.com/office/drawing/2014/main" val="1818673439"/>
                    </a:ext>
                  </a:extLst>
                </a:gridCol>
              </a:tblGrid>
              <a:tr h="206224">
                <a:tc rowSpan="2">
                  <a:txBody>
                    <a:bodyPr/>
                    <a:lstStyle/>
                    <a:p>
                      <a:pPr algn="ctr" rtl="0" fontAlgn="ctr"/>
                      <a:r>
                        <a:rPr lang="tr-TR" sz="1200" b="0" i="0" u="none" strike="noStrike">
                          <a:solidFill>
                            <a:srgbClr val="000000"/>
                          </a:solidFill>
                          <a:effectLst/>
                          <a:latin typeface="Times New Roman" panose="02020603050405020304" pitchFamily="18" charset="0"/>
                        </a:rPr>
                        <a:t>Bütçe Yılı</a:t>
                      </a:r>
                    </a:p>
                  </a:txBody>
                  <a:tcPr marL="4078" marR="4078" marT="40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rowSpan="2">
                  <a:txBody>
                    <a:bodyPr/>
                    <a:lstStyle/>
                    <a:p>
                      <a:pPr algn="ctr" rtl="0" fontAlgn="ctr"/>
                      <a:r>
                        <a:rPr lang="tr-TR" sz="1200" b="0" i="0" u="none" strike="noStrike">
                          <a:solidFill>
                            <a:srgbClr val="000000"/>
                          </a:solidFill>
                          <a:effectLst/>
                          <a:latin typeface="Times New Roman" panose="02020603050405020304" pitchFamily="18" charset="0"/>
                        </a:rPr>
                        <a:t>KBÖ</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rowSpan="2">
                  <a:txBody>
                    <a:bodyPr/>
                    <a:lstStyle/>
                    <a:p>
                      <a:pPr algn="ctr" rtl="0" fontAlgn="ctr"/>
                      <a:r>
                        <a:rPr lang="tr-TR" sz="1200" b="0" i="0" u="none" strike="noStrike">
                          <a:solidFill>
                            <a:srgbClr val="000000"/>
                          </a:solidFill>
                          <a:effectLst/>
                          <a:latin typeface="Times New Roman" panose="02020603050405020304" pitchFamily="18" charset="0"/>
                        </a:rPr>
                        <a:t>Eklenen</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rowSpan="2">
                  <a:txBody>
                    <a:bodyPr/>
                    <a:lstStyle/>
                    <a:p>
                      <a:pPr algn="ctr" rtl="0" fontAlgn="ctr"/>
                      <a:r>
                        <a:rPr lang="tr-TR" sz="1200" b="0" i="0" u="none" strike="noStrike">
                          <a:solidFill>
                            <a:srgbClr val="000000"/>
                          </a:solidFill>
                          <a:effectLst/>
                          <a:latin typeface="Times New Roman" panose="02020603050405020304" pitchFamily="18" charset="0"/>
                        </a:rPr>
                        <a:t>Düşülen</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rowSpan="2">
                  <a:txBody>
                    <a:bodyPr/>
                    <a:lstStyle/>
                    <a:p>
                      <a:pPr algn="ctr" rtl="0" fontAlgn="ctr"/>
                      <a:r>
                        <a:rPr lang="tr-TR" sz="1200" b="0" i="0" u="none" strike="noStrike">
                          <a:solidFill>
                            <a:srgbClr val="000000"/>
                          </a:solidFill>
                          <a:effectLst/>
                          <a:latin typeface="Times New Roman" panose="02020603050405020304" pitchFamily="18" charset="0"/>
                        </a:rPr>
                        <a:t>Toplam Ödenek</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rowSpan="2">
                  <a:txBody>
                    <a:bodyPr/>
                    <a:lstStyle/>
                    <a:p>
                      <a:pPr algn="ctr" rtl="0" fontAlgn="ctr"/>
                      <a:r>
                        <a:rPr lang="tr-TR" sz="1200" b="0" i="0" u="none" strike="noStrike">
                          <a:solidFill>
                            <a:srgbClr val="000000"/>
                          </a:solidFill>
                          <a:effectLst/>
                          <a:latin typeface="Times New Roman" panose="02020603050405020304" pitchFamily="18" charset="0"/>
                        </a:rPr>
                        <a:t>Harcama</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ctr" rtl="0" fontAlgn="ctr"/>
                      <a:r>
                        <a:rPr lang="tr-TR" sz="1200" b="0" i="0" u="none" strike="noStrike">
                          <a:solidFill>
                            <a:srgbClr val="000000"/>
                          </a:solidFill>
                          <a:effectLst/>
                          <a:latin typeface="Times New Roman" panose="02020603050405020304" pitchFamily="18" charset="0"/>
                        </a:rPr>
                        <a:t>Gerç.</a:t>
                      </a:r>
                    </a:p>
                  </a:txBody>
                  <a:tcPr marL="4078" marR="4078" marT="40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l" fontAlgn="b"/>
                      <a:endParaRPr lang="tr-TR" sz="1200" b="0" i="0" u="none" strike="noStrike">
                        <a:solidFill>
                          <a:srgbClr val="000000"/>
                        </a:solidFill>
                        <a:effectLst/>
                        <a:latin typeface="Times New Roman" panose="02020603050405020304" pitchFamily="18" charset="0"/>
                      </a:endParaRPr>
                    </a:p>
                  </a:txBody>
                  <a:tcPr marL="4078" marR="4078" marT="4078"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42437393"/>
                  </a:ext>
                </a:extLst>
              </a:tr>
              <a:tr h="216046">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rtl="0" fontAlgn="ctr"/>
                      <a:r>
                        <a:rPr lang="tr-TR" sz="1200" b="0" i="0" u="none" strike="noStrike">
                          <a:solidFill>
                            <a:srgbClr val="000000"/>
                          </a:solidFill>
                          <a:effectLst/>
                          <a:latin typeface="Times New Roman" panose="02020603050405020304" pitchFamily="18" charset="0"/>
                        </a:rPr>
                        <a:t>Oranı</a:t>
                      </a:r>
                    </a:p>
                  </a:txBody>
                  <a:tcPr marL="4078" marR="4078" marT="40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l" fontAlgn="b"/>
                      <a:endParaRPr lang="tr-TR" sz="1200" b="0" i="0" u="none" strike="noStrike">
                        <a:solidFill>
                          <a:srgbClr val="000000"/>
                        </a:solidFill>
                        <a:effectLst/>
                        <a:latin typeface="Times New Roman" panose="02020603050405020304" pitchFamily="18" charset="0"/>
                      </a:endParaRPr>
                    </a:p>
                  </a:txBody>
                  <a:tcPr marL="4078" marR="4078" marT="4078"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24629172"/>
                  </a:ext>
                </a:extLst>
              </a:tr>
              <a:tr h="386916">
                <a:tc>
                  <a:txBody>
                    <a:bodyPr/>
                    <a:lstStyle/>
                    <a:p>
                      <a:pPr algn="ctr" rtl="0" fontAlgn="ctr"/>
                      <a:r>
                        <a:rPr lang="tr-TR" sz="1200" b="0" i="0" u="none" strike="noStrike">
                          <a:solidFill>
                            <a:srgbClr val="000000"/>
                          </a:solidFill>
                          <a:effectLst/>
                          <a:latin typeface="Times New Roman" panose="02020603050405020304" pitchFamily="18" charset="0"/>
                        </a:rPr>
                        <a:t>2021</a:t>
                      </a:r>
                    </a:p>
                  </a:txBody>
                  <a:tcPr marL="4078" marR="4078" marT="40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200" b="0" i="0" u="none" strike="noStrike">
                          <a:solidFill>
                            <a:srgbClr val="000000"/>
                          </a:solidFill>
                          <a:effectLst/>
                          <a:latin typeface="Times New Roman" panose="02020603050405020304" pitchFamily="18" charset="0"/>
                        </a:rPr>
                        <a:t> ₺        12.797.000,00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200" b="0" i="0" u="none" strike="noStrike">
                          <a:solidFill>
                            <a:srgbClr val="000000"/>
                          </a:solidFill>
                          <a:effectLst/>
                          <a:latin typeface="Times New Roman" panose="02020603050405020304" pitchFamily="18" charset="0"/>
                        </a:rPr>
                        <a:t> ₺            2.337.650,00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200" b="0" i="0" u="none" strike="noStrike">
                          <a:solidFill>
                            <a:srgbClr val="000000"/>
                          </a:solidFill>
                          <a:effectLst/>
                          <a:latin typeface="Times New Roman" panose="02020603050405020304" pitchFamily="18" charset="0"/>
                        </a:rPr>
                        <a:t> -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200" b="0" i="0" u="none" strike="noStrike">
                          <a:solidFill>
                            <a:srgbClr val="000000"/>
                          </a:solidFill>
                          <a:effectLst/>
                          <a:latin typeface="Times New Roman" panose="02020603050405020304" pitchFamily="18" charset="0"/>
                        </a:rPr>
                        <a:t> ₺       15.134.650,00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200" b="0" i="0" u="none" strike="noStrike">
                          <a:solidFill>
                            <a:srgbClr val="000000"/>
                          </a:solidFill>
                          <a:effectLst/>
                          <a:latin typeface="Times New Roman" panose="02020603050405020304" pitchFamily="18" charset="0"/>
                        </a:rPr>
                        <a:t> ₺               14.113.488,61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200" b="0" i="0" u="none" strike="noStrike">
                          <a:solidFill>
                            <a:srgbClr val="000000"/>
                          </a:solidFill>
                          <a:effectLst/>
                          <a:latin typeface="Times New Roman" panose="02020603050405020304" pitchFamily="18" charset="0"/>
                        </a:rPr>
                        <a:t>91%</a:t>
                      </a:r>
                    </a:p>
                  </a:txBody>
                  <a:tcPr marL="4078" marR="4078" marT="40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Times New Roman" panose="02020603050405020304" pitchFamily="18" charset="0"/>
                      </a:endParaRPr>
                    </a:p>
                  </a:txBody>
                  <a:tcPr marL="4078" marR="4078" marT="4078"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36460275"/>
                  </a:ext>
                </a:extLst>
              </a:tr>
              <a:tr h="386916">
                <a:tc>
                  <a:txBody>
                    <a:bodyPr/>
                    <a:lstStyle/>
                    <a:p>
                      <a:pPr algn="ctr" rtl="0" fontAlgn="ctr"/>
                      <a:r>
                        <a:rPr lang="tr-TR" sz="1200" b="0" i="0" u="none" strike="noStrike">
                          <a:solidFill>
                            <a:srgbClr val="000000"/>
                          </a:solidFill>
                          <a:effectLst/>
                          <a:latin typeface="Times New Roman" panose="02020603050405020304" pitchFamily="18" charset="0"/>
                        </a:rPr>
                        <a:t>2022</a:t>
                      </a:r>
                    </a:p>
                  </a:txBody>
                  <a:tcPr marL="4078" marR="4078" marT="40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 ₺        23.920.000,00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200" b="0" i="0" u="none" strike="noStrike">
                          <a:solidFill>
                            <a:srgbClr val="000000"/>
                          </a:solidFill>
                          <a:effectLst/>
                          <a:latin typeface="Times New Roman" panose="02020603050405020304" pitchFamily="18" charset="0"/>
                        </a:rPr>
                        <a:t> ₺            2.732.200,00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200" b="0" i="0" u="none" strike="noStrike">
                          <a:solidFill>
                            <a:srgbClr val="000000"/>
                          </a:solidFill>
                          <a:effectLst/>
                          <a:latin typeface="Times New Roman" panose="02020603050405020304" pitchFamily="18" charset="0"/>
                        </a:rPr>
                        <a:t> ₺   8.415.000,00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200" b="0" i="0" u="none" strike="noStrike">
                          <a:solidFill>
                            <a:srgbClr val="000000"/>
                          </a:solidFill>
                          <a:effectLst/>
                          <a:latin typeface="Times New Roman" panose="02020603050405020304" pitchFamily="18" charset="0"/>
                        </a:rPr>
                        <a:t> ₺       18.237.200,00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200" b="0" i="0" u="none" strike="noStrike">
                          <a:solidFill>
                            <a:srgbClr val="000000"/>
                          </a:solidFill>
                          <a:effectLst/>
                          <a:latin typeface="Times New Roman" panose="02020603050405020304" pitchFamily="18" charset="0"/>
                        </a:rPr>
                        <a:t> ₺               18.199.627,53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tr-TR" sz="1200" b="0" i="0" u="none" strike="noStrike">
                          <a:solidFill>
                            <a:srgbClr val="000000"/>
                          </a:solidFill>
                          <a:effectLst/>
                          <a:latin typeface="Times New Roman" panose="02020603050405020304" pitchFamily="18" charset="0"/>
                        </a:rPr>
                        <a:t>100%</a:t>
                      </a:r>
                    </a:p>
                  </a:txBody>
                  <a:tcPr marL="4078" marR="4078" marT="40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Times New Roman" panose="02020603050405020304" pitchFamily="18" charset="0"/>
                      </a:endParaRPr>
                    </a:p>
                  </a:txBody>
                  <a:tcPr marL="4078" marR="4078" marT="4078"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789812053"/>
                  </a:ext>
                </a:extLst>
              </a:tr>
              <a:tr h="206224">
                <a:tc>
                  <a:txBody>
                    <a:bodyPr/>
                    <a:lstStyle/>
                    <a:p>
                      <a:pPr algn="l" fontAlgn="b"/>
                      <a:endParaRPr lang="tr-TR" sz="1200" b="0" i="0" u="none" strike="noStrike">
                        <a:solidFill>
                          <a:srgbClr val="000000"/>
                        </a:solidFill>
                        <a:effectLst/>
                        <a:latin typeface="Times New Roman" panose="02020603050405020304" pitchFamily="18" charset="0"/>
                      </a:endParaRPr>
                    </a:p>
                  </a:txBody>
                  <a:tcPr marL="4078" marR="4078" marT="407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Times New Roman" panose="02020603050405020304" pitchFamily="18" charset="0"/>
                      </a:endParaRPr>
                    </a:p>
                  </a:txBody>
                  <a:tcPr marL="4078" marR="4078" marT="407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Times New Roman" panose="02020603050405020304" pitchFamily="18" charset="0"/>
                      </a:endParaRPr>
                    </a:p>
                  </a:txBody>
                  <a:tcPr marL="4078" marR="4078" marT="407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Times New Roman" panose="02020603050405020304" pitchFamily="18" charset="0"/>
                      </a:endParaRPr>
                    </a:p>
                  </a:txBody>
                  <a:tcPr marL="4078" marR="4078" marT="407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Times New Roman" panose="02020603050405020304" pitchFamily="18" charset="0"/>
                      </a:endParaRPr>
                    </a:p>
                  </a:txBody>
                  <a:tcPr marL="4078" marR="4078" marT="407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Times New Roman" panose="02020603050405020304" pitchFamily="18" charset="0"/>
                      </a:endParaRPr>
                    </a:p>
                  </a:txBody>
                  <a:tcPr marL="4078" marR="4078" marT="407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Times New Roman" panose="02020603050405020304" pitchFamily="18" charset="0"/>
                      </a:endParaRPr>
                    </a:p>
                  </a:txBody>
                  <a:tcPr marL="4078" marR="4078" marT="407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a:solidFill>
                          <a:srgbClr val="000000"/>
                        </a:solidFill>
                        <a:effectLst/>
                        <a:latin typeface="Times New Roman" panose="02020603050405020304" pitchFamily="18" charset="0"/>
                      </a:endParaRPr>
                    </a:p>
                  </a:txBody>
                  <a:tcPr marL="4078" marR="4078" marT="4078"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5727861"/>
                  </a:ext>
                </a:extLst>
              </a:tr>
              <a:tr h="491011">
                <a:tc rowSpan="3">
                  <a:txBody>
                    <a:bodyPr/>
                    <a:lstStyle/>
                    <a:p>
                      <a:pPr algn="ctr" rtl="0" fontAlgn="ctr"/>
                      <a:r>
                        <a:rPr lang="tr-TR" sz="1200" b="0" i="0" u="none" strike="noStrike">
                          <a:solidFill>
                            <a:srgbClr val="000000"/>
                          </a:solidFill>
                          <a:effectLst/>
                          <a:latin typeface="Times New Roman" panose="02020603050405020304" pitchFamily="18" charset="0"/>
                        </a:rPr>
                        <a:t>GİDERLER</a:t>
                      </a:r>
                    </a:p>
                  </a:txBody>
                  <a:tcPr marL="4078" marR="4078" marT="40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gridSpan="3">
                  <a:txBody>
                    <a:bodyPr/>
                    <a:lstStyle/>
                    <a:p>
                      <a:pPr algn="ctr" rtl="0" fontAlgn="ctr"/>
                      <a:r>
                        <a:rPr lang="tr-TR" sz="1200" b="0" i="0" u="none" strike="noStrike">
                          <a:solidFill>
                            <a:srgbClr val="000000"/>
                          </a:solidFill>
                          <a:effectLst/>
                          <a:latin typeface="Times New Roman" panose="02020603050405020304" pitchFamily="18" charset="0"/>
                        </a:rPr>
                        <a:t>2021 yılı</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hMerge="1">
                  <a:txBody>
                    <a:bodyPr/>
                    <a:lstStyle/>
                    <a:p>
                      <a:endParaRPr lang="tr-TR"/>
                    </a:p>
                  </a:txBody>
                  <a:tcPr/>
                </a:tc>
                <a:tc hMerge="1">
                  <a:txBody>
                    <a:bodyPr/>
                    <a:lstStyle/>
                    <a:p>
                      <a:endParaRPr lang="tr-TR"/>
                    </a:p>
                  </a:txBody>
                  <a:tcPr/>
                </a:tc>
                <a:tc gridSpan="3">
                  <a:txBody>
                    <a:bodyPr/>
                    <a:lstStyle/>
                    <a:p>
                      <a:pPr algn="ctr" rtl="0" fontAlgn="ctr"/>
                      <a:r>
                        <a:rPr lang="tr-TR" sz="1200" b="0" i="0" u="none" strike="noStrike">
                          <a:solidFill>
                            <a:srgbClr val="000000"/>
                          </a:solidFill>
                          <a:effectLst/>
                          <a:latin typeface="Times New Roman" panose="02020603050405020304" pitchFamily="18" charset="0"/>
                        </a:rPr>
                        <a:t>2022 yılı</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hMerge="1">
                  <a:txBody>
                    <a:bodyPr/>
                    <a:lstStyle/>
                    <a:p>
                      <a:endParaRPr lang="tr-TR"/>
                    </a:p>
                  </a:txBody>
                  <a:tcPr/>
                </a:tc>
                <a:tc hMerge="1">
                  <a:txBody>
                    <a:bodyPr/>
                    <a:lstStyle/>
                    <a:p>
                      <a:endParaRPr lang="tr-TR"/>
                    </a:p>
                  </a:txBody>
                  <a:tcPr/>
                </a:tc>
                <a:tc>
                  <a:txBody>
                    <a:bodyPr/>
                    <a:lstStyle/>
                    <a:p>
                      <a:pPr algn="ctr" rtl="0" fontAlgn="ctr"/>
                      <a:r>
                        <a:rPr lang="tr-TR" sz="1200" b="0" i="0" u="none" strike="noStrike">
                          <a:solidFill>
                            <a:srgbClr val="000000"/>
                          </a:solidFill>
                          <a:effectLst/>
                          <a:latin typeface="Times New Roman" panose="02020603050405020304" pitchFamily="18" charset="0"/>
                        </a:rPr>
                        <a:t>Artış Oranı</a:t>
                      </a:r>
                    </a:p>
                  </a:txBody>
                  <a:tcPr marL="4078" marR="4078" marT="40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val="1217180086"/>
                  </a:ext>
                </a:extLst>
              </a:tr>
              <a:tr h="245505">
                <a:tc vMerge="1">
                  <a:txBody>
                    <a:bodyPr/>
                    <a:lstStyle/>
                    <a:p>
                      <a:endParaRPr lang="tr-TR"/>
                    </a:p>
                  </a:txBody>
                  <a:tcPr/>
                </a:tc>
                <a:tc>
                  <a:txBody>
                    <a:bodyPr/>
                    <a:lstStyle/>
                    <a:p>
                      <a:pPr algn="ctr" rtl="0" fontAlgn="ctr"/>
                      <a:r>
                        <a:rPr lang="tr-TR" sz="1200" b="0" i="0" u="none" strike="noStrike">
                          <a:solidFill>
                            <a:srgbClr val="000000"/>
                          </a:solidFill>
                          <a:effectLst/>
                          <a:latin typeface="Times New Roman" panose="02020603050405020304" pitchFamily="18" charset="0"/>
                        </a:rPr>
                        <a:t>Toplam</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rowSpan="2">
                  <a:txBody>
                    <a:bodyPr/>
                    <a:lstStyle/>
                    <a:p>
                      <a:pPr algn="ctr" rtl="0" fontAlgn="ctr"/>
                      <a:r>
                        <a:rPr lang="tr-TR" sz="1200" b="0" i="0" u="none" strike="noStrike">
                          <a:solidFill>
                            <a:srgbClr val="000000"/>
                          </a:solidFill>
                          <a:effectLst/>
                          <a:latin typeface="Times New Roman" panose="02020603050405020304" pitchFamily="18" charset="0"/>
                        </a:rPr>
                        <a:t>Harcama</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ctr" rtl="0" fontAlgn="ctr"/>
                      <a:r>
                        <a:rPr lang="tr-TR" sz="1200" b="0" i="0" u="none" strike="noStrike">
                          <a:solidFill>
                            <a:srgbClr val="000000"/>
                          </a:solidFill>
                          <a:effectLst/>
                          <a:latin typeface="Times New Roman" panose="02020603050405020304" pitchFamily="18" charset="0"/>
                        </a:rPr>
                        <a:t>Gerç.</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ctr" rtl="0" fontAlgn="ctr"/>
                      <a:r>
                        <a:rPr lang="tr-TR" sz="1200" b="0" i="0" u="none" strike="noStrike">
                          <a:solidFill>
                            <a:srgbClr val="000000"/>
                          </a:solidFill>
                          <a:effectLst/>
                          <a:latin typeface="Times New Roman" panose="02020603050405020304" pitchFamily="18" charset="0"/>
                        </a:rPr>
                        <a:t>Toplam</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rowSpan="2">
                  <a:txBody>
                    <a:bodyPr/>
                    <a:lstStyle/>
                    <a:p>
                      <a:pPr algn="ctr" rtl="0" fontAlgn="ctr"/>
                      <a:r>
                        <a:rPr lang="tr-TR" sz="1200" b="0" i="0" u="none" strike="noStrike">
                          <a:solidFill>
                            <a:srgbClr val="000000"/>
                          </a:solidFill>
                          <a:effectLst/>
                          <a:latin typeface="Times New Roman" panose="02020603050405020304" pitchFamily="18" charset="0"/>
                        </a:rPr>
                        <a:t>Harcama</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ctr" rtl="0" fontAlgn="ctr"/>
                      <a:r>
                        <a:rPr lang="tr-TR" sz="1200" b="0" i="0" u="none" strike="noStrike">
                          <a:solidFill>
                            <a:srgbClr val="000000"/>
                          </a:solidFill>
                          <a:effectLst/>
                          <a:latin typeface="Times New Roman" panose="02020603050405020304" pitchFamily="18" charset="0"/>
                        </a:rPr>
                        <a:t>Gerç.</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ctr" rtl="0" fontAlgn="ctr"/>
                      <a:r>
                        <a:rPr lang="tr-TR" sz="1200" b="0" i="0" u="none" strike="noStrike">
                          <a:solidFill>
                            <a:srgbClr val="000000"/>
                          </a:solidFill>
                          <a:effectLst/>
                          <a:latin typeface="Times New Roman" panose="02020603050405020304" pitchFamily="18" charset="0"/>
                        </a:rPr>
                        <a:t> %</a:t>
                      </a:r>
                    </a:p>
                  </a:txBody>
                  <a:tcPr marL="4078" marR="4078" marT="40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val="3390119668"/>
                  </a:ext>
                </a:extLst>
              </a:tr>
              <a:tr h="255325">
                <a:tc vMerge="1">
                  <a:txBody>
                    <a:bodyPr/>
                    <a:lstStyle/>
                    <a:p>
                      <a:endParaRPr lang="tr-TR"/>
                    </a:p>
                  </a:txBody>
                  <a:tcPr/>
                </a:tc>
                <a:tc>
                  <a:txBody>
                    <a:bodyPr/>
                    <a:lstStyle/>
                    <a:p>
                      <a:pPr algn="ctr" rtl="0" fontAlgn="ctr"/>
                      <a:r>
                        <a:rPr lang="tr-TR" sz="1200" b="0" i="0" u="none" strike="noStrike">
                          <a:solidFill>
                            <a:srgbClr val="000000"/>
                          </a:solidFill>
                          <a:effectLst/>
                          <a:latin typeface="Times New Roman" panose="02020603050405020304" pitchFamily="18" charset="0"/>
                        </a:rPr>
                        <a:t>Ödenek</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vMerge="1">
                  <a:txBody>
                    <a:bodyPr/>
                    <a:lstStyle/>
                    <a:p>
                      <a:endParaRPr lang="tr-TR"/>
                    </a:p>
                  </a:txBody>
                  <a:tcPr/>
                </a:tc>
                <a:tc>
                  <a:txBody>
                    <a:bodyPr/>
                    <a:lstStyle/>
                    <a:p>
                      <a:pPr algn="ctr" rtl="0" fontAlgn="ctr"/>
                      <a:r>
                        <a:rPr lang="tr-TR" sz="1200" b="0" i="0" u="none" strike="noStrike">
                          <a:solidFill>
                            <a:srgbClr val="000000"/>
                          </a:solidFill>
                          <a:effectLst/>
                          <a:latin typeface="Times New Roman" panose="02020603050405020304" pitchFamily="18" charset="0"/>
                        </a:rPr>
                        <a:t>(%)</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ctr" rtl="0" fontAlgn="ctr"/>
                      <a:r>
                        <a:rPr lang="tr-TR" sz="1200" b="0" i="0" u="none" strike="noStrike">
                          <a:solidFill>
                            <a:srgbClr val="000000"/>
                          </a:solidFill>
                          <a:effectLst/>
                          <a:latin typeface="Times New Roman" panose="02020603050405020304" pitchFamily="18" charset="0"/>
                        </a:rPr>
                        <a:t>Ödenek</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vMerge="1">
                  <a:txBody>
                    <a:bodyPr/>
                    <a:lstStyle/>
                    <a:p>
                      <a:endParaRPr lang="tr-TR"/>
                    </a:p>
                  </a:txBody>
                  <a:tcPr/>
                </a:tc>
                <a:tc>
                  <a:txBody>
                    <a:bodyPr/>
                    <a:lstStyle/>
                    <a:p>
                      <a:pPr algn="ctr" rtl="0" fontAlgn="ctr"/>
                      <a:r>
                        <a:rPr lang="tr-TR" sz="1200" b="0" i="0" u="none" strike="noStrike">
                          <a:solidFill>
                            <a:srgbClr val="000000"/>
                          </a:solidFill>
                          <a:effectLst/>
                          <a:latin typeface="Times New Roman" panose="02020603050405020304" pitchFamily="18" charset="0"/>
                        </a:rPr>
                        <a:t>(%)</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ctr" fontAlgn="t"/>
                      <a:r>
                        <a:rPr lang="tr-TR" sz="1200" b="0" i="0" u="none" strike="noStrike">
                          <a:solidFill>
                            <a:srgbClr val="000000"/>
                          </a:solidFill>
                          <a:effectLst/>
                          <a:latin typeface="Times New Roman" panose="02020603050405020304" pitchFamily="18" charset="0"/>
                        </a:rPr>
                        <a:t> </a:t>
                      </a:r>
                    </a:p>
                  </a:txBody>
                  <a:tcPr marL="4078" marR="4078" marT="4078"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val="3179929930"/>
                  </a:ext>
                </a:extLst>
              </a:tr>
              <a:tr h="245505">
                <a:tc>
                  <a:txBody>
                    <a:bodyPr/>
                    <a:lstStyle/>
                    <a:p>
                      <a:pPr algn="l" rtl="0" fontAlgn="ctr"/>
                      <a:r>
                        <a:rPr lang="tr-TR" sz="1200" b="0" i="0" u="none" strike="noStrike">
                          <a:solidFill>
                            <a:srgbClr val="000000"/>
                          </a:solidFill>
                          <a:effectLst/>
                          <a:latin typeface="Times New Roman" panose="02020603050405020304" pitchFamily="18" charset="0"/>
                        </a:rPr>
                        <a:t>Personel Giderleri</a:t>
                      </a:r>
                    </a:p>
                  </a:txBody>
                  <a:tcPr marL="4078" marR="4078" marT="40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200" b="0" i="0" u="none" strike="noStrike">
                          <a:solidFill>
                            <a:srgbClr val="000000"/>
                          </a:solidFill>
                          <a:effectLst/>
                          <a:latin typeface="Times New Roman" panose="02020603050405020304" pitchFamily="18" charset="0"/>
                        </a:rPr>
                        <a:t> ₺         4.450.994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200" b="0" i="0" u="none" strike="noStrike">
                          <a:solidFill>
                            <a:srgbClr val="000000"/>
                          </a:solidFill>
                          <a:effectLst/>
                          <a:latin typeface="Times New Roman" panose="02020603050405020304" pitchFamily="18" charset="0"/>
                        </a:rPr>
                        <a:t> ₺          4.450.994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200" b="0" i="0" u="none" strike="noStrike">
                          <a:solidFill>
                            <a:srgbClr val="000000"/>
                          </a:solidFill>
                          <a:effectLst/>
                          <a:latin typeface="Times New Roman" panose="02020603050405020304" pitchFamily="18" charset="0"/>
                        </a:rPr>
                        <a:t>100%</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200" b="0" i="0" u="none" strike="noStrike">
                          <a:solidFill>
                            <a:srgbClr val="000000"/>
                          </a:solidFill>
                          <a:effectLst/>
                          <a:latin typeface="Times New Roman" panose="02020603050405020304" pitchFamily="18" charset="0"/>
                        </a:rPr>
                        <a:t> ₺        6.758.565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200" b="0" i="0" u="none" strike="noStrike">
                          <a:solidFill>
                            <a:srgbClr val="000000"/>
                          </a:solidFill>
                          <a:effectLst/>
                          <a:latin typeface="Times New Roman" panose="02020603050405020304" pitchFamily="18" charset="0"/>
                        </a:rPr>
                        <a:t> ₺               6.758.565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200" b="0" i="0" u="none" strike="noStrike">
                          <a:solidFill>
                            <a:srgbClr val="000000"/>
                          </a:solidFill>
                          <a:effectLst/>
                          <a:latin typeface="Times New Roman" panose="02020603050405020304" pitchFamily="18" charset="0"/>
                        </a:rPr>
                        <a:t>100%</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200" b="0" i="0" u="none" strike="noStrike">
                          <a:solidFill>
                            <a:srgbClr val="000000"/>
                          </a:solidFill>
                          <a:effectLst/>
                          <a:latin typeface="Times New Roman" panose="02020603050405020304" pitchFamily="18" charset="0"/>
                        </a:rPr>
                        <a:t>0</a:t>
                      </a:r>
                    </a:p>
                  </a:txBody>
                  <a:tcPr marL="4078" marR="4078" marT="40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0809481"/>
                  </a:ext>
                </a:extLst>
              </a:tr>
              <a:tr h="304426">
                <a:tc>
                  <a:txBody>
                    <a:bodyPr/>
                    <a:lstStyle/>
                    <a:p>
                      <a:pPr algn="r" fontAlgn="ctr"/>
                      <a:r>
                        <a:rPr lang="tr-TR" sz="1200" b="0" i="0" u="none" strike="noStrike">
                          <a:solidFill>
                            <a:srgbClr val="000000"/>
                          </a:solidFill>
                          <a:effectLst/>
                          <a:latin typeface="Times New Roman" panose="02020603050405020304" pitchFamily="18" charset="0"/>
                        </a:rPr>
                        <a:t> </a:t>
                      </a:r>
                    </a:p>
                  </a:txBody>
                  <a:tcPr marL="4078" marR="4078" marT="40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 </a:t>
                      </a:r>
                    </a:p>
                  </a:txBody>
                  <a:tcPr marL="4078" marR="4078" marT="40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8605047"/>
                  </a:ext>
                </a:extLst>
              </a:tr>
              <a:tr h="491011">
                <a:tc>
                  <a:txBody>
                    <a:bodyPr/>
                    <a:lstStyle/>
                    <a:p>
                      <a:pPr algn="l" rtl="0" fontAlgn="ctr"/>
                      <a:r>
                        <a:rPr lang="tr-TR" sz="1200" b="0" i="0" u="none" strike="noStrike">
                          <a:solidFill>
                            <a:srgbClr val="000000"/>
                          </a:solidFill>
                          <a:effectLst/>
                          <a:latin typeface="Times New Roman" panose="02020603050405020304" pitchFamily="18" charset="0"/>
                        </a:rPr>
                        <a:t>Sos. Güv. Kur. Prim Gid.</a:t>
                      </a:r>
                    </a:p>
                  </a:txBody>
                  <a:tcPr marL="4078" marR="4078" marT="40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200" b="0" i="0" u="none" strike="noStrike">
                          <a:solidFill>
                            <a:srgbClr val="000000"/>
                          </a:solidFill>
                          <a:effectLst/>
                          <a:latin typeface="Times New Roman" panose="02020603050405020304" pitchFamily="18" charset="0"/>
                        </a:rPr>
                        <a:t> ₺            813.558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200" b="0" i="0" u="none" strike="noStrike">
                          <a:solidFill>
                            <a:srgbClr val="000000"/>
                          </a:solidFill>
                          <a:effectLst/>
                          <a:latin typeface="Times New Roman" panose="02020603050405020304" pitchFamily="18" charset="0"/>
                        </a:rPr>
                        <a:t> ₺             813.558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100%</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200" b="0" i="0" u="none" strike="noStrike" dirty="0">
                          <a:solidFill>
                            <a:srgbClr val="000000"/>
                          </a:solidFill>
                          <a:effectLst/>
                          <a:latin typeface="Times New Roman" panose="02020603050405020304" pitchFamily="18" charset="0"/>
                        </a:rPr>
                        <a:t> ₺        1.217.682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200" b="0" i="0" u="none" strike="noStrike">
                          <a:solidFill>
                            <a:srgbClr val="000000"/>
                          </a:solidFill>
                          <a:effectLst/>
                          <a:latin typeface="Times New Roman" panose="02020603050405020304" pitchFamily="18" charset="0"/>
                        </a:rPr>
                        <a:t> ₺               1.217.682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200" b="0" i="0" u="none" strike="noStrike">
                          <a:solidFill>
                            <a:srgbClr val="000000"/>
                          </a:solidFill>
                          <a:effectLst/>
                          <a:latin typeface="Times New Roman" panose="02020603050405020304" pitchFamily="18" charset="0"/>
                        </a:rPr>
                        <a:t>100%</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200" b="0" i="0" u="none" strike="noStrike">
                          <a:solidFill>
                            <a:srgbClr val="000000"/>
                          </a:solidFill>
                          <a:effectLst/>
                          <a:latin typeface="Times New Roman" panose="02020603050405020304" pitchFamily="18" charset="0"/>
                        </a:rPr>
                        <a:t>0</a:t>
                      </a:r>
                    </a:p>
                  </a:txBody>
                  <a:tcPr marL="4078" marR="4078" marT="40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3261975"/>
                  </a:ext>
                </a:extLst>
              </a:tr>
              <a:tr h="304426">
                <a:tc>
                  <a:txBody>
                    <a:bodyPr/>
                    <a:lstStyle/>
                    <a:p>
                      <a:pPr algn="r" fontAlgn="ctr"/>
                      <a:r>
                        <a:rPr lang="tr-TR" sz="1200" b="0" i="0" u="none" strike="noStrike">
                          <a:solidFill>
                            <a:srgbClr val="000000"/>
                          </a:solidFill>
                          <a:effectLst/>
                          <a:latin typeface="Times New Roman" panose="02020603050405020304" pitchFamily="18" charset="0"/>
                        </a:rPr>
                        <a:t> </a:t>
                      </a:r>
                    </a:p>
                  </a:txBody>
                  <a:tcPr marL="4078" marR="4078" marT="40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 </a:t>
                      </a:r>
                    </a:p>
                  </a:txBody>
                  <a:tcPr marL="4078" marR="4078" marT="40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9114137"/>
                  </a:ext>
                </a:extLst>
              </a:tr>
              <a:tr h="491011">
                <a:tc>
                  <a:txBody>
                    <a:bodyPr/>
                    <a:lstStyle/>
                    <a:p>
                      <a:pPr algn="l" rtl="0" fontAlgn="ctr"/>
                      <a:r>
                        <a:rPr lang="es-ES" sz="1200" b="0" i="0" u="none" strike="noStrike">
                          <a:solidFill>
                            <a:srgbClr val="000000"/>
                          </a:solidFill>
                          <a:effectLst/>
                          <a:latin typeface="Times New Roman" panose="02020603050405020304" pitchFamily="18" charset="0"/>
                        </a:rPr>
                        <a:t>Mal ve Hizm. Alım Gid.</a:t>
                      </a:r>
                    </a:p>
                  </a:txBody>
                  <a:tcPr marL="4078" marR="4078" marT="40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200" b="0" i="0" u="none" strike="noStrike">
                          <a:solidFill>
                            <a:srgbClr val="000000"/>
                          </a:solidFill>
                          <a:effectLst/>
                          <a:latin typeface="Times New Roman" panose="02020603050405020304" pitchFamily="18" charset="0"/>
                        </a:rPr>
                        <a:t> ₺            676.650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200" b="0" i="0" u="none" strike="noStrike">
                          <a:solidFill>
                            <a:srgbClr val="000000"/>
                          </a:solidFill>
                          <a:effectLst/>
                          <a:latin typeface="Times New Roman" panose="02020603050405020304" pitchFamily="18" charset="0"/>
                        </a:rPr>
                        <a:t> ₺             639.357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200" b="0" i="0" u="none" strike="noStrike">
                          <a:solidFill>
                            <a:srgbClr val="000000"/>
                          </a:solidFill>
                          <a:effectLst/>
                          <a:latin typeface="Times New Roman" panose="02020603050405020304" pitchFamily="18" charset="0"/>
                        </a:rPr>
                        <a:t>94%</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200" b="0" i="0" u="none" strike="noStrike">
                          <a:solidFill>
                            <a:srgbClr val="000000"/>
                          </a:solidFill>
                          <a:effectLst/>
                          <a:latin typeface="Times New Roman" panose="02020603050405020304" pitchFamily="18" charset="0"/>
                        </a:rPr>
                        <a:t> ₺        1.181.200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200" b="0" i="0" u="none" strike="noStrike">
                          <a:solidFill>
                            <a:srgbClr val="000000"/>
                          </a:solidFill>
                          <a:effectLst/>
                          <a:latin typeface="Times New Roman" panose="02020603050405020304" pitchFamily="18" charset="0"/>
                        </a:rPr>
                        <a:t> ₺               1.171.159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200" b="0" i="0" u="none" strike="noStrike">
                          <a:solidFill>
                            <a:srgbClr val="000000"/>
                          </a:solidFill>
                          <a:effectLst/>
                          <a:latin typeface="Times New Roman" panose="02020603050405020304" pitchFamily="18" charset="0"/>
                        </a:rPr>
                        <a:t>99%</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200" b="0" i="0" u="none" strike="noStrike">
                          <a:solidFill>
                            <a:srgbClr val="000000"/>
                          </a:solidFill>
                          <a:effectLst/>
                          <a:latin typeface="Times New Roman" panose="02020603050405020304" pitchFamily="18" charset="0"/>
                        </a:rPr>
                        <a:t>+5</a:t>
                      </a:r>
                    </a:p>
                  </a:txBody>
                  <a:tcPr marL="4078" marR="4078" marT="40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7361451"/>
                  </a:ext>
                </a:extLst>
              </a:tr>
              <a:tr h="304426">
                <a:tc>
                  <a:txBody>
                    <a:bodyPr/>
                    <a:lstStyle/>
                    <a:p>
                      <a:pPr algn="r" fontAlgn="ctr"/>
                      <a:r>
                        <a:rPr lang="tr-TR" sz="1200" b="0" i="0" u="none" strike="noStrike">
                          <a:solidFill>
                            <a:srgbClr val="000000"/>
                          </a:solidFill>
                          <a:effectLst/>
                          <a:latin typeface="Times New Roman" panose="02020603050405020304" pitchFamily="18" charset="0"/>
                        </a:rPr>
                        <a:t> </a:t>
                      </a:r>
                    </a:p>
                  </a:txBody>
                  <a:tcPr marL="4078" marR="4078" marT="40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 </a:t>
                      </a:r>
                    </a:p>
                  </a:txBody>
                  <a:tcPr marL="4078" marR="4078" marT="40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056843"/>
                  </a:ext>
                </a:extLst>
              </a:tr>
              <a:tr h="245505">
                <a:tc>
                  <a:txBody>
                    <a:bodyPr/>
                    <a:lstStyle/>
                    <a:p>
                      <a:pPr algn="l" rtl="0" fontAlgn="ctr"/>
                      <a:r>
                        <a:rPr lang="tr-TR" sz="1200" b="0" i="0" u="none" strike="noStrike">
                          <a:solidFill>
                            <a:srgbClr val="000000"/>
                          </a:solidFill>
                          <a:effectLst/>
                          <a:latin typeface="Times New Roman" panose="02020603050405020304" pitchFamily="18" charset="0"/>
                        </a:rPr>
                        <a:t>Cari Transferler</a:t>
                      </a:r>
                    </a:p>
                  </a:txBody>
                  <a:tcPr marL="4078" marR="4078" marT="40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200" b="0" i="0" u="none" strike="noStrike">
                          <a:solidFill>
                            <a:srgbClr val="000000"/>
                          </a:solidFill>
                          <a:effectLst/>
                          <a:latin typeface="Times New Roman" panose="02020603050405020304" pitchFamily="18" charset="0"/>
                        </a:rPr>
                        <a:t>-</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200" b="0" i="0" u="none" strike="noStrike">
                          <a:solidFill>
                            <a:srgbClr val="000000"/>
                          </a:solidFill>
                          <a:effectLst/>
                          <a:latin typeface="Times New Roman" panose="02020603050405020304" pitchFamily="18" charset="0"/>
                        </a:rPr>
                        <a:t>-</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200" b="0" i="0" u="none" strike="noStrike">
                          <a:solidFill>
                            <a:srgbClr val="000000"/>
                          </a:solidFill>
                          <a:effectLst/>
                          <a:latin typeface="Times New Roman" panose="02020603050405020304" pitchFamily="18" charset="0"/>
                        </a:rPr>
                        <a:t>-</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200" b="0" i="0" u="none" strike="noStrike">
                          <a:solidFill>
                            <a:srgbClr val="000000"/>
                          </a:solidFill>
                          <a:effectLst/>
                          <a:latin typeface="Times New Roman" panose="02020603050405020304" pitchFamily="18" charset="0"/>
                        </a:rPr>
                        <a:t>-</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200" b="0" i="0" u="none" strike="noStrike">
                          <a:solidFill>
                            <a:srgbClr val="000000"/>
                          </a:solidFill>
                          <a:effectLst/>
                          <a:latin typeface="Times New Roman" panose="02020603050405020304" pitchFamily="18" charset="0"/>
                        </a:rPr>
                        <a:t>-</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200" b="0" i="0" u="none" strike="noStrike">
                          <a:solidFill>
                            <a:srgbClr val="000000"/>
                          </a:solidFill>
                          <a:effectLst/>
                          <a:latin typeface="Times New Roman" panose="02020603050405020304" pitchFamily="18" charset="0"/>
                        </a:rPr>
                        <a:t>-</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200" b="0" i="0" u="none" strike="noStrike">
                          <a:solidFill>
                            <a:srgbClr val="000000"/>
                          </a:solidFill>
                          <a:effectLst/>
                          <a:latin typeface="Times New Roman" panose="02020603050405020304" pitchFamily="18" charset="0"/>
                        </a:rPr>
                        <a:t>-</a:t>
                      </a:r>
                    </a:p>
                  </a:txBody>
                  <a:tcPr marL="4078" marR="4078" marT="40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33448247"/>
                  </a:ext>
                </a:extLst>
              </a:tr>
              <a:tr h="304426">
                <a:tc>
                  <a:txBody>
                    <a:bodyPr/>
                    <a:lstStyle/>
                    <a:p>
                      <a:pPr algn="r" fontAlgn="ctr"/>
                      <a:r>
                        <a:rPr lang="tr-TR" sz="1200" b="0" i="0" u="none" strike="noStrike">
                          <a:solidFill>
                            <a:srgbClr val="000000"/>
                          </a:solidFill>
                          <a:effectLst/>
                          <a:latin typeface="Times New Roman" panose="02020603050405020304" pitchFamily="18" charset="0"/>
                        </a:rPr>
                        <a:t> </a:t>
                      </a:r>
                    </a:p>
                  </a:txBody>
                  <a:tcPr marL="4078" marR="4078" marT="40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 </a:t>
                      </a:r>
                    </a:p>
                  </a:txBody>
                  <a:tcPr marL="4078" marR="4078" marT="40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1440988"/>
                  </a:ext>
                </a:extLst>
              </a:tr>
              <a:tr h="245505">
                <a:tc>
                  <a:txBody>
                    <a:bodyPr/>
                    <a:lstStyle/>
                    <a:p>
                      <a:pPr algn="l" rtl="0" fontAlgn="ctr"/>
                      <a:r>
                        <a:rPr lang="tr-TR" sz="1200" b="0" i="0" u="none" strike="noStrike">
                          <a:solidFill>
                            <a:srgbClr val="000000"/>
                          </a:solidFill>
                          <a:effectLst/>
                          <a:latin typeface="Times New Roman" panose="02020603050405020304" pitchFamily="18" charset="0"/>
                        </a:rPr>
                        <a:t>Sermaye Giderleri</a:t>
                      </a:r>
                    </a:p>
                  </a:txBody>
                  <a:tcPr marL="4078" marR="4078" marT="40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200" b="0" i="0" u="none" strike="noStrike">
                          <a:solidFill>
                            <a:srgbClr val="000000"/>
                          </a:solidFill>
                          <a:effectLst/>
                          <a:latin typeface="Times New Roman" panose="02020603050405020304" pitchFamily="18" charset="0"/>
                        </a:rPr>
                        <a:t> ₺       14.458.000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200" b="0" i="0" u="none" strike="noStrike">
                          <a:solidFill>
                            <a:srgbClr val="000000"/>
                          </a:solidFill>
                          <a:effectLst/>
                          <a:latin typeface="Times New Roman" panose="02020603050405020304" pitchFamily="18" charset="0"/>
                        </a:rPr>
                        <a:t> ₺         13.474.131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200" b="0" i="0" u="none" strike="noStrike">
                          <a:solidFill>
                            <a:srgbClr val="000000"/>
                          </a:solidFill>
                          <a:effectLst/>
                          <a:latin typeface="Times New Roman" panose="02020603050405020304" pitchFamily="18" charset="0"/>
                        </a:rPr>
                        <a:t>93%</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200" b="0" i="0" u="none" strike="noStrike">
                          <a:solidFill>
                            <a:srgbClr val="000000"/>
                          </a:solidFill>
                          <a:effectLst/>
                          <a:latin typeface="Times New Roman" panose="02020603050405020304" pitchFamily="18" charset="0"/>
                        </a:rPr>
                        <a:t> ₺       17.056.000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200" b="0" i="0" u="none" strike="noStrike">
                          <a:solidFill>
                            <a:srgbClr val="000000"/>
                          </a:solidFill>
                          <a:effectLst/>
                          <a:latin typeface="Times New Roman" panose="02020603050405020304" pitchFamily="18" charset="0"/>
                        </a:rPr>
                        <a:t> ₺             17.028.468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200" b="0" i="0" u="none" strike="noStrike">
                          <a:solidFill>
                            <a:srgbClr val="000000"/>
                          </a:solidFill>
                          <a:effectLst/>
                          <a:latin typeface="Times New Roman" panose="02020603050405020304" pitchFamily="18" charset="0"/>
                        </a:rPr>
                        <a:t>100%</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tr-TR" sz="1200" b="0" i="0" u="none" strike="noStrike">
                          <a:solidFill>
                            <a:srgbClr val="000000"/>
                          </a:solidFill>
                          <a:effectLst/>
                          <a:latin typeface="Times New Roman" panose="02020603050405020304" pitchFamily="18" charset="0"/>
                        </a:rPr>
                        <a:t>+7</a:t>
                      </a:r>
                    </a:p>
                  </a:txBody>
                  <a:tcPr marL="4078" marR="4078" marT="40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3740985"/>
                  </a:ext>
                </a:extLst>
              </a:tr>
              <a:tr h="304426">
                <a:tc>
                  <a:txBody>
                    <a:bodyPr/>
                    <a:lstStyle/>
                    <a:p>
                      <a:pPr algn="r" fontAlgn="ctr"/>
                      <a:r>
                        <a:rPr lang="tr-TR" sz="1200" b="0" i="0" u="none" strike="noStrike">
                          <a:solidFill>
                            <a:srgbClr val="000000"/>
                          </a:solidFill>
                          <a:effectLst/>
                          <a:latin typeface="Times New Roman" panose="02020603050405020304" pitchFamily="18" charset="0"/>
                        </a:rPr>
                        <a:t> </a:t>
                      </a:r>
                    </a:p>
                  </a:txBody>
                  <a:tcPr marL="4078" marR="4078" marT="40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0" i="0" u="none" strike="noStrike">
                          <a:solidFill>
                            <a:srgbClr val="000000"/>
                          </a:solidFill>
                          <a:effectLst/>
                          <a:latin typeface="Times New Roman" panose="02020603050405020304" pitchFamily="18" charset="0"/>
                        </a:rPr>
                        <a:t> </a:t>
                      </a:r>
                    </a:p>
                  </a:txBody>
                  <a:tcPr marL="4078" marR="4078" marT="4078"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2261809"/>
                  </a:ext>
                </a:extLst>
              </a:tr>
              <a:tr h="255325">
                <a:tc>
                  <a:txBody>
                    <a:bodyPr/>
                    <a:lstStyle/>
                    <a:p>
                      <a:pPr algn="ctr" rtl="0" fontAlgn="ctr"/>
                      <a:r>
                        <a:rPr lang="tr-TR" sz="1200" b="0" i="0" u="none" strike="noStrike">
                          <a:solidFill>
                            <a:srgbClr val="000000"/>
                          </a:solidFill>
                          <a:effectLst/>
                          <a:latin typeface="Times New Roman" panose="02020603050405020304" pitchFamily="18" charset="0"/>
                        </a:rPr>
                        <a:t>GENEL TOPLAM</a:t>
                      </a:r>
                    </a:p>
                  </a:txBody>
                  <a:tcPr marL="4078" marR="4078" marT="4078"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1200" b="0" i="0" u="none" strike="noStrike">
                          <a:solidFill>
                            <a:srgbClr val="000000"/>
                          </a:solidFill>
                          <a:effectLst/>
                          <a:latin typeface="Times New Roman" panose="02020603050405020304" pitchFamily="18" charset="0"/>
                        </a:rPr>
                        <a:t> ₺       20.399.202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1200" b="0" i="0" u="none" strike="noStrike">
                          <a:solidFill>
                            <a:srgbClr val="000000"/>
                          </a:solidFill>
                          <a:effectLst/>
                          <a:latin typeface="Times New Roman" panose="02020603050405020304" pitchFamily="18" charset="0"/>
                        </a:rPr>
                        <a:t> ₺         19.378.040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1200" b="0" i="0" u="none" strike="noStrike">
                          <a:solidFill>
                            <a:srgbClr val="000000"/>
                          </a:solidFill>
                          <a:effectLst/>
                          <a:latin typeface="Times New Roman" panose="02020603050405020304" pitchFamily="18" charset="0"/>
                        </a:rPr>
                        <a:t>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1200" b="0" i="0" u="none" strike="noStrike">
                          <a:solidFill>
                            <a:srgbClr val="000000"/>
                          </a:solidFill>
                          <a:effectLst/>
                          <a:latin typeface="Times New Roman" panose="02020603050405020304" pitchFamily="18" charset="0"/>
                        </a:rPr>
                        <a:t> ₺       26.213.447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1200" b="0" i="0" u="none" strike="noStrike">
                          <a:solidFill>
                            <a:srgbClr val="000000"/>
                          </a:solidFill>
                          <a:effectLst/>
                          <a:latin typeface="Times New Roman" panose="02020603050405020304" pitchFamily="18" charset="0"/>
                        </a:rPr>
                        <a:t> ₺             26.175.874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1200" b="0" i="0" u="none" strike="noStrike">
                          <a:solidFill>
                            <a:srgbClr val="000000"/>
                          </a:solidFill>
                          <a:effectLst/>
                          <a:latin typeface="Times New Roman" panose="02020603050405020304" pitchFamily="18" charset="0"/>
                        </a:rPr>
                        <a:t>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tr-TR" sz="1200" b="0" i="0" u="none" strike="noStrike" dirty="0">
                          <a:solidFill>
                            <a:srgbClr val="000000"/>
                          </a:solidFill>
                          <a:effectLst/>
                          <a:latin typeface="Times New Roman" panose="02020603050405020304" pitchFamily="18" charset="0"/>
                        </a:rPr>
                        <a:t> </a:t>
                      </a:r>
                    </a:p>
                  </a:txBody>
                  <a:tcPr marL="4078" marR="4078" marT="407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6216007"/>
                  </a:ext>
                </a:extLst>
              </a:tr>
            </a:tbl>
          </a:graphicData>
        </a:graphic>
      </p:graphicFrame>
    </p:spTree>
    <p:extLst>
      <p:ext uri="{BB962C8B-B14F-4D97-AF65-F5344CB8AC3E}">
        <p14:creationId xmlns:p14="http://schemas.microsoft.com/office/powerpoint/2010/main" val="2858782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F30DE2F-C45D-4FDD-98D5-DE6F414A33FA}"/>
              </a:ext>
            </a:extLst>
          </p:cNvPr>
          <p:cNvSpPr>
            <a:spLocks noGrp="1"/>
          </p:cNvSpPr>
          <p:nvPr>
            <p:ph type="title"/>
          </p:nvPr>
        </p:nvSpPr>
        <p:spPr>
          <a:xfrm>
            <a:off x="682830" y="0"/>
            <a:ext cx="9601200" cy="783771"/>
          </a:xfrm>
        </p:spPr>
        <p:txBody>
          <a:bodyPr>
            <a:normAutofit/>
          </a:bodyPr>
          <a:lstStyle/>
          <a:p>
            <a:pPr marL="228600" indent="-228600">
              <a:lnSpc>
                <a:spcPct val="100000"/>
              </a:lnSpc>
              <a:spcBef>
                <a:spcPts val="1200"/>
              </a:spcBef>
              <a:spcAft>
                <a:spcPts val="300"/>
              </a:spcAft>
              <a:tabLst>
                <a:tab pos="226695" algn="l"/>
              </a:tabLst>
            </a:pPr>
            <a:r>
              <a:rPr lang="en-GB" sz="1400" b="1" kern="0" cap="small" spc="25" dirty="0">
                <a:solidFill>
                  <a:schemeClr val="tx1"/>
                </a:solidFill>
                <a:effectLst/>
                <a:latin typeface="Times New Roman" panose="02020603050405020304" pitchFamily="18" charset="0"/>
                <a:ea typeface="Times New Roman" panose="02020603050405020304" pitchFamily="18" charset="0"/>
              </a:rPr>
              <a:t>III- FAALİYETLERE İLİŞKİN BİLGİ VE DEĞERLENDİRMELER</a:t>
            </a:r>
            <a:r>
              <a:rPr lang="tr-TR" sz="1400" b="1" i="1" dirty="0">
                <a:solidFill>
                  <a:schemeClr val="tx1"/>
                </a:solidFill>
                <a:effectLst/>
                <a:latin typeface="Times New Roman" panose="02020603050405020304" pitchFamily="18" charset="0"/>
                <a:ea typeface="Times New Roman" panose="02020603050405020304" pitchFamily="18" charset="0"/>
              </a:rPr>
              <a:t> </a:t>
            </a:r>
            <a:br>
              <a:rPr lang="tr-TR" sz="1400" dirty="0">
                <a:solidFill>
                  <a:schemeClr val="tx1"/>
                </a:solidFill>
                <a:effectLst/>
                <a:latin typeface="Times New Roman" panose="02020603050405020304" pitchFamily="18" charset="0"/>
                <a:ea typeface="Times New Roman" panose="02020603050405020304" pitchFamily="18" charset="0"/>
              </a:rPr>
            </a:br>
            <a:r>
              <a:rPr lang="en-GB" sz="1400" b="1" cap="small" spc="25" dirty="0">
                <a:solidFill>
                  <a:schemeClr val="tx1"/>
                </a:solidFill>
                <a:effectLst/>
                <a:latin typeface="Times New Roman" panose="02020603050405020304" pitchFamily="18" charset="0"/>
                <a:ea typeface="Times New Roman" panose="02020603050405020304" pitchFamily="18" charset="0"/>
              </a:rPr>
              <a:t>A – Mali </a:t>
            </a:r>
            <a:r>
              <a:rPr lang="en-GB" sz="1400" b="1" cap="small" spc="25" dirty="0" err="1">
                <a:solidFill>
                  <a:schemeClr val="tx1"/>
                </a:solidFill>
                <a:effectLst/>
                <a:latin typeface="Times New Roman" panose="02020603050405020304" pitchFamily="18" charset="0"/>
                <a:ea typeface="Times New Roman" panose="02020603050405020304" pitchFamily="18" charset="0"/>
              </a:rPr>
              <a:t>Bilgiler</a:t>
            </a:r>
            <a:r>
              <a:rPr lang="tr-TR" sz="1400" b="1" i="1" dirty="0">
                <a:solidFill>
                  <a:schemeClr val="tx1"/>
                </a:solidFill>
                <a:effectLst/>
                <a:latin typeface="Times New Roman" panose="02020603050405020304" pitchFamily="18" charset="0"/>
                <a:ea typeface="Times New Roman" panose="02020603050405020304" pitchFamily="18" charset="0"/>
              </a:rPr>
              <a:t> </a:t>
            </a:r>
            <a:br>
              <a:rPr lang="tr-TR" sz="1400" dirty="0">
                <a:solidFill>
                  <a:schemeClr val="tx1"/>
                </a:solidFill>
                <a:effectLst/>
                <a:latin typeface="Times New Roman" panose="02020603050405020304" pitchFamily="18" charset="0"/>
                <a:ea typeface="Times New Roman" panose="02020603050405020304" pitchFamily="18" charset="0"/>
              </a:rPr>
            </a:br>
            <a:r>
              <a:rPr lang="en-GB" sz="1400" b="1" cap="small" spc="25" dirty="0">
                <a:solidFill>
                  <a:schemeClr val="tx1"/>
                </a:solidFill>
                <a:effectLst/>
                <a:latin typeface="Times New Roman" panose="02020603050405020304" pitchFamily="18" charset="0"/>
                <a:ea typeface="Times New Roman" panose="02020603050405020304" pitchFamily="18" charset="0"/>
              </a:rPr>
              <a:t>1. </a:t>
            </a:r>
            <a:r>
              <a:rPr lang="en-GB" sz="1400" b="1" cap="small" spc="25" dirty="0" err="1">
                <a:solidFill>
                  <a:schemeClr val="tx1"/>
                </a:solidFill>
                <a:effectLst/>
                <a:latin typeface="Times New Roman" panose="02020603050405020304" pitchFamily="18" charset="0"/>
                <a:ea typeface="Times New Roman" panose="02020603050405020304" pitchFamily="18" charset="0"/>
              </a:rPr>
              <a:t>Bütçe</a:t>
            </a:r>
            <a:r>
              <a:rPr lang="en-GB" sz="1400" b="1" cap="small" spc="25" dirty="0">
                <a:solidFill>
                  <a:schemeClr val="tx1"/>
                </a:solidFill>
                <a:effectLst/>
                <a:latin typeface="Times New Roman" panose="02020603050405020304" pitchFamily="18" charset="0"/>
                <a:ea typeface="Times New Roman" panose="02020603050405020304" pitchFamily="18" charset="0"/>
              </a:rPr>
              <a:t> </a:t>
            </a:r>
            <a:r>
              <a:rPr lang="en-GB" sz="1400" b="1" cap="small" spc="25" dirty="0" err="1">
                <a:solidFill>
                  <a:schemeClr val="tx1"/>
                </a:solidFill>
                <a:effectLst/>
                <a:latin typeface="Times New Roman" panose="02020603050405020304" pitchFamily="18" charset="0"/>
                <a:ea typeface="Times New Roman" panose="02020603050405020304" pitchFamily="18" charset="0"/>
              </a:rPr>
              <a:t>Uygulama</a:t>
            </a:r>
            <a:r>
              <a:rPr lang="en-GB" sz="1400" b="1" cap="small" spc="25" dirty="0">
                <a:solidFill>
                  <a:schemeClr val="tx1"/>
                </a:solidFill>
                <a:effectLst/>
                <a:latin typeface="Times New Roman" panose="02020603050405020304" pitchFamily="18" charset="0"/>
                <a:ea typeface="Times New Roman" panose="02020603050405020304" pitchFamily="18" charset="0"/>
              </a:rPr>
              <a:t> </a:t>
            </a:r>
            <a:r>
              <a:rPr lang="en-GB" sz="1400" b="1" cap="small" spc="25" dirty="0" err="1">
                <a:solidFill>
                  <a:schemeClr val="tx1"/>
                </a:solidFill>
                <a:effectLst/>
                <a:latin typeface="Times New Roman" panose="02020603050405020304" pitchFamily="18" charset="0"/>
                <a:ea typeface="Times New Roman" panose="02020603050405020304" pitchFamily="18" charset="0"/>
              </a:rPr>
              <a:t>Sonuçları</a:t>
            </a:r>
            <a:endParaRPr lang="tr-TR" sz="1400" dirty="0">
              <a:solidFill>
                <a:schemeClr val="tx1"/>
              </a:solidFill>
            </a:endParaRPr>
          </a:p>
        </p:txBody>
      </p:sp>
      <p:graphicFrame>
        <p:nvGraphicFramePr>
          <p:cNvPr id="6" name="Tablo 5">
            <a:extLst>
              <a:ext uri="{FF2B5EF4-FFF2-40B4-BE49-F238E27FC236}">
                <a16:creationId xmlns:a16="http://schemas.microsoft.com/office/drawing/2014/main" id="{D3228243-FFB6-4898-BF01-87A19156ECFF}"/>
              </a:ext>
            </a:extLst>
          </p:cNvPr>
          <p:cNvGraphicFramePr>
            <a:graphicFrameLocks noGrp="1"/>
          </p:cNvGraphicFramePr>
          <p:nvPr>
            <p:extLst>
              <p:ext uri="{D42A27DB-BD31-4B8C-83A1-F6EECF244321}">
                <p14:modId xmlns:p14="http://schemas.microsoft.com/office/powerpoint/2010/main" val="4189095076"/>
              </p:ext>
            </p:extLst>
          </p:nvPr>
        </p:nvGraphicFramePr>
        <p:xfrm>
          <a:off x="857828" y="1411234"/>
          <a:ext cx="10874995" cy="3656289"/>
        </p:xfrm>
        <a:graphic>
          <a:graphicData uri="http://schemas.openxmlformats.org/drawingml/2006/table">
            <a:tbl>
              <a:tblPr/>
              <a:tblGrid>
                <a:gridCol w="1954191">
                  <a:extLst>
                    <a:ext uri="{9D8B030D-6E8A-4147-A177-3AD203B41FA5}">
                      <a16:colId xmlns:a16="http://schemas.microsoft.com/office/drawing/2014/main" val="3992093499"/>
                    </a:ext>
                  </a:extLst>
                </a:gridCol>
                <a:gridCol w="1419481">
                  <a:extLst>
                    <a:ext uri="{9D8B030D-6E8A-4147-A177-3AD203B41FA5}">
                      <a16:colId xmlns:a16="http://schemas.microsoft.com/office/drawing/2014/main" val="436437571"/>
                    </a:ext>
                  </a:extLst>
                </a:gridCol>
                <a:gridCol w="1477183">
                  <a:extLst>
                    <a:ext uri="{9D8B030D-6E8A-4147-A177-3AD203B41FA5}">
                      <a16:colId xmlns:a16="http://schemas.microsoft.com/office/drawing/2014/main" val="3546510535"/>
                    </a:ext>
                  </a:extLst>
                </a:gridCol>
                <a:gridCol w="1307923">
                  <a:extLst>
                    <a:ext uri="{9D8B030D-6E8A-4147-A177-3AD203B41FA5}">
                      <a16:colId xmlns:a16="http://schemas.microsoft.com/office/drawing/2014/main" val="2864945029"/>
                    </a:ext>
                  </a:extLst>
                </a:gridCol>
                <a:gridCol w="1465643">
                  <a:extLst>
                    <a:ext uri="{9D8B030D-6E8A-4147-A177-3AD203B41FA5}">
                      <a16:colId xmlns:a16="http://schemas.microsoft.com/office/drawing/2014/main" val="1950499396"/>
                    </a:ext>
                  </a:extLst>
                </a:gridCol>
                <a:gridCol w="1419481">
                  <a:extLst>
                    <a:ext uri="{9D8B030D-6E8A-4147-A177-3AD203B41FA5}">
                      <a16:colId xmlns:a16="http://schemas.microsoft.com/office/drawing/2014/main" val="2315607065"/>
                    </a:ext>
                  </a:extLst>
                </a:gridCol>
                <a:gridCol w="1831093">
                  <a:extLst>
                    <a:ext uri="{9D8B030D-6E8A-4147-A177-3AD203B41FA5}">
                      <a16:colId xmlns:a16="http://schemas.microsoft.com/office/drawing/2014/main" val="1622395386"/>
                    </a:ext>
                  </a:extLst>
                </a:gridCol>
              </a:tblGrid>
              <a:tr h="1179854">
                <a:tc>
                  <a:txBody>
                    <a:bodyPr/>
                    <a:lstStyle/>
                    <a:p>
                      <a:pPr algn="ctr" fontAlgn="ctr"/>
                      <a:r>
                        <a:rPr lang="tr-TR" sz="1400" b="0" i="0" u="none" strike="noStrike">
                          <a:solidFill>
                            <a:srgbClr val="000000"/>
                          </a:solidFill>
                          <a:effectLst/>
                          <a:latin typeface="Times New Roman" panose="02020603050405020304" pitchFamily="18" charset="0"/>
                        </a:rPr>
                        <a:t>BÜTÇE TERTİBİ</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ctr" fontAlgn="ctr"/>
                      <a:r>
                        <a:rPr lang="tr-TR" sz="1400" b="0" i="0" u="none" strike="noStrike" dirty="0">
                          <a:solidFill>
                            <a:srgbClr val="000000"/>
                          </a:solidFill>
                          <a:effectLst/>
                          <a:latin typeface="Times New Roman" panose="02020603050405020304" pitchFamily="18" charset="0"/>
                        </a:rPr>
                        <a:t>KBÖ</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ctr" fontAlgn="ctr"/>
                      <a:r>
                        <a:rPr lang="tr-TR" sz="1400" b="0" i="0" u="none" strike="noStrike">
                          <a:solidFill>
                            <a:srgbClr val="000000"/>
                          </a:solidFill>
                          <a:effectLst/>
                          <a:latin typeface="Times New Roman" panose="02020603050405020304" pitchFamily="18" charset="0"/>
                        </a:rPr>
                        <a:t>Gelir/Bütçe (TL)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ctr" fontAlgn="ctr"/>
                      <a:r>
                        <a:rPr lang="tr-TR" sz="1400" b="0" i="0" u="none" strike="noStrike">
                          <a:solidFill>
                            <a:srgbClr val="000000"/>
                          </a:solidFill>
                          <a:effectLst/>
                          <a:latin typeface="Times New Roman" panose="02020603050405020304" pitchFamily="18" charset="0"/>
                        </a:rPr>
                        <a:t>Gerçekleşme Durumu (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ctr" fontAlgn="ctr"/>
                      <a:r>
                        <a:rPr lang="tr-TR" sz="1400" b="0" i="0" u="none" strike="noStrike">
                          <a:solidFill>
                            <a:srgbClr val="000000"/>
                          </a:solidFill>
                          <a:effectLst/>
                          <a:latin typeface="Times New Roman" panose="02020603050405020304" pitchFamily="18" charset="0"/>
                        </a:rPr>
                        <a:t>Gider/Harcama</a:t>
                      </a:r>
                      <a:br>
                        <a:rPr lang="tr-TR" sz="1400" b="0" i="0" u="none" strike="noStrike">
                          <a:solidFill>
                            <a:srgbClr val="000000"/>
                          </a:solidFill>
                          <a:effectLst/>
                          <a:latin typeface="Times New Roman" panose="02020603050405020304" pitchFamily="18" charset="0"/>
                        </a:rPr>
                      </a:br>
                      <a:r>
                        <a:rPr lang="tr-TR" sz="1400" b="0" i="0" u="none" strike="noStrike">
                          <a:solidFill>
                            <a:srgbClr val="000000"/>
                          </a:solidFill>
                          <a:effectLst/>
                          <a:latin typeface="Times New Roman" panose="02020603050405020304" pitchFamily="18" charset="0"/>
                        </a:rPr>
                        <a:t>( TL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ctr" fontAlgn="ctr"/>
                      <a:r>
                        <a:rPr lang="tr-TR" sz="1400" b="0" i="0" u="none" strike="noStrike">
                          <a:solidFill>
                            <a:srgbClr val="000000"/>
                          </a:solidFill>
                          <a:effectLst/>
                          <a:latin typeface="Times New Roman" panose="02020603050405020304" pitchFamily="18" charset="0"/>
                        </a:rPr>
                        <a:t>Sonuç (Kalan/Bloke) (TL)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tc>
                  <a:txBody>
                    <a:bodyPr/>
                    <a:lstStyle/>
                    <a:p>
                      <a:pPr algn="ctr" fontAlgn="ctr"/>
                      <a:r>
                        <a:rPr lang="tr-TR" sz="1400" b="0" i="0" u="none" strike="noStrike">
                          <a:solidFill>
                            <a:srgbClr val="000000"/>
                          </a:solidFill>
                          <a:effectLst/>
                          <a:latin typeface="Times New Roman" panose="02020603050405020304" pitchFamily="18" charset="0"/>
                        </a:rPr>
                        <a:t>Açıklama </a:t>
                      </a:r>
                      <a:br>
                        <a:rPr lang="tr-TR" sz="1400" b="0" i="0" u="none" strike="noStrike">
                          <a:solidFill>
                            <a:srgbClr val="000000"/>
                          </a:solidFill>
                          <a:effectLst/>
                          <a:latin typeface="Times New Roman" panose="02020603050405020304" pitchFamily="18" charset="0"/>
                        </a:rPr>
                      </a:br>
                      <a:r>
                        <a:rPr lang="tr-TR" sz="1400" b="0" i="0" u="none" strike="noStrike">
                          <a:solidFill>
                            <a:srgbClr val="000000"/>
                          </a:solidFill>
                          <a:effectLst/>
                          <a:latin typeface="Times New Roman" panose="02020603050405020304" pitchFamily="18" charset="0"/>
                        </a:rPr>
                        <a:t>(Likitten Aktarılan TL)</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6B0A"/>
                    </a:solidFill>
                  </a:tcPr>
                </a:tc>
                <a:extLst>
                  <a:ext uri="{0D108BD9-81ED-4DB2-BD59-A6C34878D82A}">
                    <a16:rowId xmlns:a16="http://schemas.microsoft.com/office/drawing/2014/main" val="1279272877"/>
                  </a:ext>
                </a:extLst>
              </a:tr>
              <a:tr h="1268393">
                <a:tc>
                  <a:txBody>
                    <a:bodyPr/>
                    <a:lstStyle/>
                    <a:p>
                      <a:pPr algn="ctr" fontAlgn="ctr"/>
                      <a:r>
                        <a:rPr lang="tr-TR" sz="1400" b="0" i="0" u="none" strike="noStrike" dirty="0">
                          <a:solidFill>
                            <a:srgbClr val="000000"/>
                          </a:solidFill>
                          <a:effectLst/>
                          <a:latin typeface="Times New Roman" panose="02020603050405020304" pitchFamily="18" charset="0"/>
                        </a:rPr>
                        <a:t>MAL VE HİZMET ALIMLARI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Times New Roman" panose="02020603050405020304" pitchFamily="18" charset="0"/>
                        </a:rPr>
                        <a:t>170.000,00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Times New Roman" panose="02020603050405020304" pitchFamily="18" charset="0"/>
                        </a:rPr>
                        <a:t>1.181.200,00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Times New Roman" panose="02020603050405020304" pitchFamily="18" charset="0"/>
                        </a:rPr>
                        <a:t>99,15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Times New Roman" panose="02020603050405020304" pitchFamily="18" charset="0"/>
                        </a:rPr>
                        <a:t>1.171.159,18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Times New Roman" panose="02020603050405020304" pitchFamily="18" charset="0"/>
                        </a:rPr>
                        <a:t>10.040,82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Times New Roman" panose="02020603050405020304" pitchFamily="18" charset="0"/>
                        </a:rPr>
                        <a:t>988.200,00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6563443"/>
                  </a:ext>
                </a:extLst>
              </a:tr>
              <a:tr h="1208042">
                <a:tc>
                  <a:txBody>
                    <a:bodyPr/>
                    <a:lstStyle/>
                    <a:p>
                      <a:pPr algn="ctr" fontAlgn="ctr"/>
                      <a:r>
                        <a:rPr lang="tr-TR" sz="1400" b="0" i="0" u="none" strike="noStrike" dirty="0">
                          <a:solidFill>
                            <a:srgbClr val="000000"/>
                          </a:solidFill>
                          <a:effectLst/>
                          <a:latin typeface="Times New Roman" panose="02020603050405020304" pitchFamily="18" charset="0"/>
                        </a:rPr>
                        <a:t>SERMAYE GİDERLERİ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Times New Roman" panose="02020603050405020304" pitchFamily="18" charset="0"/>
                        </a:rPr>
                        <a:t>23.750.000,00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Times New Roman" panose="02020603050405020304" pitchFamily="18" charset="0"/>
                        </a:rPr>
                        <a:t>17.056.000,00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Times New Roman" panose="02020603050405020304" pitchFamily="18" charset="0"/>
                        </a:rPr>
                        <a:t>99,84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Times New Roman" panose="02020603050405020304" pitchFamily="18" charset="0"/>
                        </a:rPr>
                        <a:t>17.028.468,35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Times New Roman" panose="02020603050405020304" pitchFamily="18" charset="0"/>
                        </a:rPr>
                        <a:t>27.531,65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Times New Roman" panose="02020603050405020304" pitchFamily="18" charset="0"/>
                        </a:rPr>
                        <a:t>971.000,00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3790028"/>
                  </a:ext>
                </a:extLst>
              </a:tr>
            </a:tbl>
          </a:graphicData>
        </a:graphic>
      </p:graphicFrame>
    </p:spTree>
    <p:extLst>
      <p:ext uri="{BB962C8B-B14F-4D97-AF65-F5344CB8AC3E}">
        <p14:creationId xmlns:p14="http://schemas.microsoft.com/office/powerpoint/2010/main" val="11947625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F30DE2F-C45D-4FDD-98D5-DE6F414A33FA}"/>
              </a:ext>
            </a:extLst>
          </p:cNvPr>
          <p:cNvSpPr>
            <a:spLocks noGrp="1"/>
          </p:cNvSpPr>
          <p:nvPr>
            <p:ph type="title"/>
          </p:nvPr>
        </p:nvSpPr>
        <p:spPr>
          <a:xfrm>
            <a:off x="682830" y="0"/>
            <a:ext cx="9601200" cy="783771"/>
          </a:xfrm>
        </p:spPr>
        <p:txBody>
          <a:bodyPr>
            <a:normAutofit fontScale="90000"/>
          </a:bodyPr>
          <a:lstStyle/>
          <a:p>
            <a:pPr marL="228600" indent="-228600">
              <a:lnSpc>
                <a:spcPct val="100000"/>
              </a:lnSpc>
              <a:spcBef>
                <a:spcPts val="1200"/>
              </a:spcBef>
              <a:spcAft>
                <a:spcPts val="300"/>
              </a:spcAft>
              <a:tabLst>
                <a:tab pos="226695" algn="l"/>
              </a:tabLst>
            </a:pPr>
            <a:r>
              <a:rPr lang="en-GB" sz="1400" b="1" kern="0" cap="small" spc="25" dirty="0">
                <a:solidFill>
                  <a:schemeClr val="tx1"/>
                </a:solidFill>
                <a:effectLst/>
                <a:latin typeface="Times New Roman" panose="02020603050405020304" pitchFamily="18" charset="0"/>
                <a:ea typeface="Times New Roman" panose="02020603050405020304" pitchFamily="18" charset="0"/>
              </a:rPr>
              <a:t>III- FAALİYETLERE İLİŞKİN BİLGİ VE DEĞERLENDİRMELER</a:t>
            </a:r>
            <a:r>
              <a:rPr lang="tr-TR" sz="1400" b="1" i="1" dirty="0">
                <a:solidFill>
                  <a:schemeClr val="tx1"/>
                </a:solidFill>
                <a:effectLst/>
                <a:latin typeface="Times New Roman" panose="02020603050405020304" pitchFamily="18" charset="0"/>
                <a:ea typeface="Times New Roman" panose="02020603050405020304" pitchFamily="18" charset="0"/>
              </a:rPr>
              <a:t> </a:t>
            </a:r>
            <a:br>
              <a:rPr lang="tr-TR" sz="1400" dirty="0">
                <a:solidFill>
                  <a:schemeClr val="tx1"/>
                </a:solidFill>
                <a:effectLst/>
                <a:latin typeface="Times New Roman" panose="02020603050405020304" pitchFamily="18" charset="0"/>
                <a:ea typeface="Times New Roman" panose="02020603050405020304" pitchFamily="18" charset="0"/>
              </a:rPr>
            </a:br>
            <a:r>
              <a:rPr lang="en-GB" sz="1400" b="1" cap="small" spc="25" dirty="0">
                <a:solidFill>
                  <a:schemeClr val="tx1"/>
                </a:solidFill>
                <a:effectLst/>
                <a:latin typeface="Times New Roman" panose="02020603050405020304" pitchFamily="18" charset="0"/>
                <a:ea typeface="Times New Roman" panose="02020603050405020304" pitchFamily="18" charset="0"/>
              </a:rPr>
              <a:t>A – Mali </a:t>
            </a:r>
            <a:r>
              <a:rPr lang="en-GB" sz="1400" b="1" cap="small" spc="25" dirty="0" err="1">
                <a:solidFill>
                  <a:schemeClr val="tx1"/>
                </a:solidFill>
                <a:effectLst/>
                <a:latin typeface="Times New Roman" panose="02020603050405020304" pitchFamily="18" charset="0"/>
                <a:ea typeface="Times New Roman" panose="02020603050405020304" pitchFamily="18" charset="0"/>
              </a:rPr>
              <a:t>Bilgiler</a:t>
            </a:r>
            <a:r>
              <a:rPr lang="tr-TR" sz="1400" b="1" i="1" dirty="0">
                <a:solidFill>
                  <a:schemeClr val="tx1"/>
                </a:solidFill>
                <a:effectLst/>
                <a:latin typeface="Times New Roman" panose="02020603050405020304" pitchFamily="18" charset="0"/>
                <a:ea typeface="Times New Roman" panose="02020603050405020304" pitchFamily="18" charset="0"/>
              </a:rPr>
              <a:t> </a:t>
            </a:r>
            <a:br>
              <a:rPr lang="tr-TR" sz="1400" dirty="0">
                <a:solidFill>
                  <a:schemeClr val="tx1"/>
                </a:solidFill>
                <a:effectLst/>
                <a:latin typeface="Times New Roman" panose="02020603050405020304" pitchFamily="18" charset="0"/>
                <a:ea typeface="Times New Roman" panose="02020603050405020304" pitchFamily="18" charset="0"/>
              </a:rPr>
            </a:br>
            <a:r>
              <a:rPr lang="en-GB" sz="1400" b="1" cap="small" spc="25" dirty="0">
                <a:solidFill>
                  <a:schemeClr val="tx1"/>
                </a:solidFill>
                <a:latin typeface="Times New Roman" panose="02020603050405020304" pitchFamily="18" charset="0"/>
              </a:rPr>
              <a:t>2- Mali </a:t>
            </a:r>
            <a:r>
              <a:rPr lang="en-GB" sz="1400" b="1" cap="small" spc="25" dirty="0" err="1">
                <a:solidFill>
                  <a:schemeClr val="tx1"/>
                </a:solidFill>
                <a:latin typeface="Times New Roman" panose="02020603050405020304" pitchFamily="18" charset="0"/>
              </a:rPr>
              <a:t>Denetim</a:t>
            </a:r>
            <a:r>
              <a:rPr lang="en-GB" sz="1400" b="1" cap="small" spc="25" dirty="0">
                <a:solidFill>
                  <a:schemeClr val="tx1"/>
                </a:solidFill>
                <a:latin typeface="Times New Roman" panose="02020603050405020304" pitchFamily="18" charset="0"/>
              </a:rPr>
              <a:t> </a:t>
            </a:r>
            <a:r>
              <a:rPr lang="en-GB" sz="1400" b="1" cap="small" spc="25" dirty="0" err="1">
                <a:solidFill>
                  <a:schemeClr val="tx1"/>
                </a:solidFill>
                <a:latin typeface="Times New Roman" panose="02020603050405020304" pitchFamily="18" charset="0"/>
              </a:rPr>
              <a:t>Sonuçları</a:t>
            </a:r>
            <a:r>
              <a:rPr lang="en-GB" sz="1400" b="1" cap="small" spc="25" dirty="0">
                <a:solidFill>
                  <a:schemeClr val="tx1"/>
                </a:solidFill>
                <a:latin typeface="Times New Roman" panose="02020603050405020304" pitchFamily="18" charset="0"/>
              </a:rPr>
              <a:t> </a:t>
            </a:r>
            <a:br>
              <a:rPr lang="tr-TR" sz="1800" b="1" i="1" dirty="0">
                <a:effectLst/>
                <a:latin typeface="Arial" panose="020B0604020202020204" pitchFamily="34" charset="0"/>
                <a:ea typeface="Times New Roman" panose="02020603050405020304" pitchFamily="18" charset="0"/>
              </a:rPr>
            </a:br>
            <a:endParaRPr lang="tr-TR" sz="1400" dirty="0">
              <a:solidFill>
                <a:schemeClr val="tx1"/>
              </a:solidFill>
            </a:endParaRPr>
          </a:p>
        </p:txBody>
      </p:sp>
      <p:graphicFrame>
        <p:nvGraphicFramePr>
          <p:cNvPr id="7" name="Tablo 9">
            <a:extLst>
              <a:ext uri="{FF2B5EF4-FFF2-40B4-BE49-F238E27FC236}">
                <a16:creationId xmlns:a16="http://schemas.microsoft.com/office/drawing/2014/main" id="{04381CA5-FF85-497B-B897-EB3DFE9EFA1C}"/>
              </a:ext>
            </a:extLst>
          </p:cNvPr>
          <p:cNvGraphicFramePr>
            <a:graphicFrameLocks/>
          </p:cNvGraphicFramePr>
          <p:nvPr>
            <p:extLst>
              <p:ext uri="{D42A27DB-BD31-4B8C-83A1-F6EECF244321}">
                <p14:modId xmlns:p14="http://schemas.microsoft.com/office/powerpoint/2010/main" val="566792269"/>
              </p:ext>
            </p:extLst>
          </p:nvPr>
        </p:nvGraphicFramePr>
        <p:xfrm>
          <a:off x="1453961" y="894192"/>
          <a:ext cx="10195733" cy="5352229"/>
        </p:xfrm>
        <a:graphic>
          <a:graphicData uri="http://schemas.openxmlformats.org/drawingml/2006/table">
            <a:tbl>
              <a:tblPr firstRow="1" bandRow="1">
                <a:tableStyleId>{F5AB1C69-6EDB-4FF4-983F-18BD219EF322}</a:tableStyleId>
              </a:tblPr>
              <a:tblGrid>
                <a:gridCol w="4361410">
                  <a:extLst>
                    <a:ext uri="{9D8B030D-6E8A-4147-A177-3AD203B41FA5}">
                      <a16:colId xmlns:a16="http://schemas.microsoft.com/office/drawing/2014/main" val="2403536604"/>
                    </a:ext>
                  </a:extLst>
                </a:gridCol>
                <a:gridCol w="5834323">
                  <a:extLst>
                    <a:ext uri="{9D8B030D-6E8A-4147-A177-3AD203B41FA5}">
                      <a16:colId xmlns:a16="http://schemas.microsoft.com/office/drawing/2014/main" val="4165344308"/>
                    </a:ext>
                  </a:extLst>
                </a:gridCol>
              </a:tblGrid>
              <a:tr h="427203">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just"/>
                      <a:r>
                        <a:rPr lang="tr-TR" dirty="0"/>
                        <a:t>SAYIŞTAY DENETİMİ</a:t>
                      </a:r>
                    </a:p>
                  </a:txBody>
                  <a:tcPr/>
                </a:tc>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just"/>
                      <a:r>
                        <a:rPr lang="tr-TR" dirty="0"/>
                        <a:t>İÇ DENETİM</a:t>
                      </a:r>
                    </a:p>
                  </a:txBody>
                  <a:tcPr/>
                </a:tc>
                <a:extLst>
                  <a:ext uri="{0D108BD9-81ED-4DB2-BD59-A6C34878D82A}">
                    <a16:rowId xmlns:a16="http://schemas.microsoft.com/office/drawing/2014/main" val="2453697380"/>
                  </a:ext>
                </a:extLst>
              </a:tr>
              <a:tr h="4925026">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tr-TR" sz="1800" dirty="0">
                          <a:effectLst/>
                        </a:rPr>
                        <a:t>Strateji Geliştirme Daire Başkanlığının 29.04.2022 tarihli yazısına göre Üniversitemiz 2021 Mali Yılı Sayıştay Başkanlığı denetimi kapsamında incelenmiş olup; 2021 Sayıştay Denetim Raporunda yer alan birimimize ilişkin bulgular değerlendirilmiştir.</a:t>
                      </a:r>
                      <a:endParaRPr lang="tr-TR" dirty="0"/>
                    </a:p>
                    <a:p>
                      <a:pPr algn="just"/>
                      <a:endParaRPr lang="tr-TR" sz="1800" kern="1200" baseline="0" dirty="0">
                        <a:solidFill>
                          <a:schemeClr val="dk1"/>
                        </a:solidFill>
                        <a:effectLst/>
                      </a:endParaRPr>
                    </a:p>
                    <a:p>
                      <a:pPr algn="just"/>
                      <a:r>
                        <a:rPr lang="tr-TR" baseline="0" dirty="0"/>
                        <a:t>İstenen diğer bilgiler: </a:t>
                      </a:r>
                      <a:r>
                        <a:rPr lang="tr-TR" dirty="0">
                          <a:solidFill>
                            <a:schemeClr val="bg1"/>
                          </a:solidFill>
                          <a:hlinkClick r:id="rId2" action="ppaction://hlinkfile"/>
                        </a:rPr>
                        <a:t>Sayıştay\</a:t>
                      </a:r>
                      <a:r>
                        <a:rPr lang="tr-TR" dirty="0" err="1">
                          <a:solidFill>
                            <a:schemeClr val="bg1"/>
                          </a:solidFill>
                          <a:hlinkClick r:id="rId2" action="ppaction://hlinkfile"/>
                        </a:rPr>
                        <a:t>sayıştay</a:t>
                      </a:r>
                      <a:r>
                        <a:rPr lang="tr-TR" dirty="0">
                          <a:solidFill>
                            <a:schemeClr val="bg1"/>
                          </a:solidFill>
                          <a:hlinkClick r:id="rId2" action="ppaction://hlinkfile"/>
                        </a:rPr>
                        <a:t> 2020\SAYIŞTAY 2020-ARALIK\3.Ekler\yapı İŞLERİ SAYIŞTAY 22.01.2021.Docx</a:t>
                      </a:r>
                      <a:endParaRPr lang="tr-TR" dirty="0">
                        <a:solidFill>
                          <a:schemeClr val="bg1"/>
                        </a:solidFill>
                      </a:endParaRPr>
                    </a:p>
                  </a:txBody>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just"/>
                      <a:endParaRPr lang="tr-TR" sz="1800" dirty="0"/>
                    </a:p>
                  </a:txBody>
                  <a:tcPr/>
                </a:tc>
                <a:extLst>
                  <a:ext uri="{0D108BD9-81ED-4DB2-BD59-A6C34878D82A}">
                    <a16:rowId xmlns:a16="http://schemas.microsoft.com/office/drawing/2014/main" val="1520323063"/>
                  </a:ext>
                </a:extLst>
              </a:tr>
            </a:tbl>
          </a:graphicData>
        </a:graphic>
      </p:graphicFrame>
    </p:spTree>
    <p:extLst>
      <p:ext uri="{BB962C8B-B14F-4D97-AF65-F5344CB8AC3E}">
        <p14:creationId xmlns:p14="http://schemas.microsoft.com/office/powerpoint/2010/main" val="22814363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5">
            <a:extLst>
              <a:ext uri="{FF2B5EF4-FFF2-40B4-BE49-F238E27FC236}">
                <a16:creationId xmlns:a16="http://schemas.microsoft.com/office/drawing/2014/main" id="{82A0E855-03D4-44D7-B1A9-EF9B1756C03A}"/>
              </a:ext>
            </a:extLst>
          </p:cNvPr>
          <p:cNvGraphicFramePr>
            <a:graphicFrameLocks/>
          </p:cNvGraphicFramePr>
          <p:nvPr>
            <p:extLst>
              <p:ext uri="{D42A27DB-BD31-4B8C-83A1-F6EECF244321}">
                <p14:modId xmlns:p14="http://schemas.microsoft.com/office/powerpoint/2010/main" val="2815172950"/>
              </p:ext>
            </p:extLst>
          </p:nvPr>
        </p:nvGraphicFramePr>
        <p:xfrm>
          <a:off x="712518" y="306006"/>
          <a:ext cx="11479481" cy="6278880"/>
        </p:xfrm>
        <a:graphic>
          <a:graphicData uri="http://schemas.openxmlformats.org/drawingml/2006/table">
            <a:tbl>
              <a:tblPr firstRow="1" bandRow="1"/>
              <a:tblGrid>
                <a:gridCol w="1271040">
                  <a:extLst>
                    <a:ext uri="{9D8B030D-6E8A-4147-A177-3AD203B41FA5}">
                      <a16:colId xmlns:a16="http://schemas.microsoft.com/office/drawing/2014/main" val="868804626"/>
                    </a:ext>
                  </a:extLst>
                </a:gridCol>
                <a:gridCol w="3068223">
                  <a:extLst>
                    <a:ext uri="{9D8B030D-6E8A-4147-A177-3AD203B41FA5}">
                      <a16:colId xmlns:a16="http://schemas.microsoft.com/office/drawing/2014/main" val="2043254470"/>
                    </a:ext>
                  </a:extLst>
                </a:gridCol>
                <a:gridCol w="4893178">
                  <a:extLst>
                    <a:ext uri="{9D8B030D-6E8A-4147-A177-3AD203B41FA5}">
                      <a16:colId xmlns:a16="http://schemas.microsoft.com/office/drawing/2014/main" val="2782523424"/>
                    </a:ext>
                  </a:extLst>
                </a:gridCol>
                <a:gridCol w="2247040">
                  <a:extLst>
                    <a:ext uri="{9D8B030D-6E8A-4147-A177-3AD203B41FA5}">
                      <a16:colId xmlns:a16="http://schemas.microsoft.com/office/drawing/2014/main" val="3121671126"/>
                    </a:ext>
                  </a:extLst>
                </a:gridCol>
              </a:tblGrid>
              <a:tr h="728729">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tr-TR" sz="1600" dirty="0">
                          <a:solidFill>
                            <a:schemeClr val="tx1"/>
                          </a:solidFill>
                        </a:rPr>
                        <a:t>A-Stratejik Planda Öngörülmeyen Kurumsal Kapasite Artışı</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26B0A"/>
                    </a:solidFill>
                  </a:tcPr>
                </a:tc>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endParaRPr lang="tr-TR" sz="2400" dirty="0">
                        <a:solidFill>
                          <a:schemeClr val="tx1"/>
                        </a:solidFill>
                      </a:endParaRPr>
                    </a:p>
                    <a:p>
                      <a:pPr algn="ctr"/>
                      <a:endParaRPr lang="tr-TR" sz="2400" dirty="0">
                        <a:solidFill>
                          <a:schemeClr val="tx1"/>
                        </a:solidFill>
                      </a:endParaRPr>
                    </a:p>
                    <a:p>
                      <a:pPr algn="ctr"/>
                      <a:r>
                        <a:rPr lang="tr-TR" sz="2400" dirty="0">
                          <a:solidFill>
                            <a:schemeClr val="tx1"/>
                          </a:solidFill>
                        </a:rPr>
                        <a:t>B-Üstünlükler</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26B0A"/>
                    </a:solidFill>
                  </a:tcPr>
                </a:tc>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endParaRPr lang="tr-TR" sz="2400" dirty="0">
                        <a:solidFill>
                          <a:schemeClr val="tx1"/>
                        </a:solidFill>
                      </a:endParaRPr>
                    </a:p>
                    <a:p>
                      <a:pPr algn="ctr"/>
                      <a:endParaRPr lang="tr-TR" sz="2400" dirty="0">
                        <a:solidFill>
                          <a:schemeClr val="tx1"/>
                        </a:solidFill>
                      </a:endParaRPr>
                    </a:p>
                    <a:p>
                      <a:pPr algn="ctr"/>
                      <a:r>
                        <a:rPr lang="tr-TR" sz="2400" dirty="0">
                          <a:solidFill>
                            <a:schemeClr val="tx1"/>
                          </a:solidFill>
                        </a:rPr>
                        <a:t>C-Zayıflıklar</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26B0A"/>
                    </a:solidFill>
                  </a:tcPr>
                </a:tc>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endParaRPr lang="tr-TR" sz="2400" dirty="0">
                        <a:solidFill>
                          <a:schemeClr val="tx1"/>
                        </a:solidFill>
                      </a:endParaRPr>
                    </a:p>
                    <a:p>
                      <a:pPr algn="ctr"/>
                      <a:endParaRPr lang="tr-TR" sz="2400" dirty="0">
                        <a:solidFill>
                          <a:schemeClr val="tx1"/>
                        </a:solidFill>
                      </a:endParaRPr>
                    </a:p>
                    <a:p>
                      <a:pPr algn="ctr"/>
                      <a:r>
                        <a:rPr lang="tr-TR" sz="2000" dirty="0">
                          <a:solidFill>
                            <a:schemeClr val="tx1"/>
                          </a:solidFill>
                        </a:rPr>
                        <a:t>D-Değerlendirme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26B0A"/>
                    </a:solidFill>
                  </a:tcPr>
                </a:tc>
                <a:extLst>
                  <a:ext uri="{0D108BD9-81ED-4DB2-BD59-A6C34878D82A}">
                    <a16:rowId xmlns:a16="http://schemas.microsoft.com/office/drawing/2014/main" val="1416568573"/>
                  </a:ext>
                </a:extLst>
              </a:tr>
              <a:tr h="4225342">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endParaRPr lang="tr-TR"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40000"/>
                      </a:srgb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171450" lvl="0" indent="-171450" algn="just">
                        <a:buFont typeface="Arial" panose="020B0604020202020204" pitchFamily="34" charset="0"/>
                        <a:buChar char="•"/>
                      </a:pPr>
                      <a:r>
                        <a:rPr lang="en-GB" sz="1200" kern="1200" dirty="0" err="1">
                          <a:solidFill>
                            <a:schemeClr val="dk1"/>
                          </a:solidFill>
                          <a:effectLst/>
                          <a:latin typeface="Trebuchet MS" panose="020B0603020202020204"/>
                          <a:ea typeface="+mn-ea"/>
                          <a:cs typeface="+mn-cs"/>
                        </a:rPr>
                        <a:t>Personelimizin</a:t>
                      </a:r>
                      <a:r>
                        <a:rPr lang="en-GB" sz="1200" kern="1200" dirty="0">
                          <a:solidFill>
                            <a:schemeClr val="dk1"/>
                          </a:solidFill>
                          <a:effectLst/>
                          <a:latin typeface="Trebuchet MS" panose="020B0603020202020204"/>
                          <a:ea typeface="+mn-ea"/>
                          <a:cs typeface="+mn-cs"/>
                        </a:rPr>
                        <a:t> </a:t>
                      </a:r>
                      <a:r>
                        <a:rPr lang="en-GB" sz="1200" kern="1200" dirty="0" err="1">
                          <a:solidFill>
                            <a:schemeClr val="dk1"/>
                          </a:solidFill>
                          <a:effectLst/>
                          <a:latin typeface="Trebuchet MS" panose="020B0603020202020204"/>
                          <a:ea typeface="+mn-ea"/>
                          <a:cs typeface="+mn-cs"/>
                        </a:rPr>
                        <a:t>uyum</a:t>
                      </a:r>
                      <a:r>
                        <a:rPr lang="en-GB" sz="1200" kern="1200" dirty="0">
                          <a:solidFill>
                            <a:schemeClr val="dk1"/>
                          </a:solidFill>
                          <a:effectLst/>
                          <a:latin typeface="Trebuchet MS" panose="020B0603020202020204"/>
                          <a:ea typeface="+mn-ea"/>
                          <a:cs typeface="+mn-cs"/>
                        </a:rPr>
                        <a:t> </a:t>
                      </a:r>
                      <a:r>
                        <a:rPr lang="en-GB" sz="1200" kern="1200" dirty="0" err="1">
                          <a:solidFill>
                            <a:schemeClr val="dk1"/>
                          </a:solidFill>
                          <a:effectLst/>
                          <a:latin typeface="Trebuchet MS" panose="020B0603020202020204"/>
                          <a:ea typeface="+mn-ea"/>
                          <a:cs typeface="+mn-cs"/>
                        </a:rPr>
                        <a:t>içinde</a:t>
                      </a:r>
                      <a:r>
                        <a:rPr lang="en-GB" sz="1200" kern="1200" dirty="0">
                          <a:solidFill>
                            <a:schemeClr val="dk1"/>
                          </a:solidFill>
                          <a:effectLst/>
                          <a:latin typeface="Trebuchet MS" panose="020B0603020202020204"/>
                          <a:ea typeface="+mn-ea"/>
                          <a:cs typeface="+mn-cs"/>
                        </a:rPr>
                        <a:t> </a:t>
                      </a:r>
                      <a:r>
                        <a:rPr lang="en-GB" sz="1200" kern="1200" dirty="0" err="1">
                          <a:solidFill>
                            <a:schemeClr val="dk1"/>
                          </a:solidFill>
                          <a:effectLst/>
                          <a:latin typeface="Trebuchet MS" panose="020B0603020202020204"/>
                          <a:ea typeface="+mn-ea"/>
                          <a:cs typeface="+mn-cs"/>
                        </a:rPr>
                        <a:t>çalışması</a:t>
                      </a:r>
                      <a:r>
                        <a:rPr lang="en-GB" sz="1200" kern="1200" dirty="0">
                          <a:solidFill>
                            <a:schemeClr val="dk1"/>
                          </a:solidFill>
                          <a:effectLst/>
                          <a:latin typeface="Trebuchet MS" panose="020B0603020202020204"/>
                          <a:ea typeface="+mn-ea"/>
                          <a:cs typeface="+mn-cs"/>
                        </a:rPr>
                        <a:t>, </a:t>
                      </a:r>
                      <a:r>
                        <a:rPr lang="en-GB" sz="1200" kern="1200" dirty="0" err="1">
                          <a:solidFill>
                            <a:schemeClr val="dk1"/>
                          </a:solidFill>
                          <a:effectLst/>
                          <a:latin typeface="Trebuchet MS" panose="020B0603020202020204"/>
                          <a:ea typeface="+mn-ea"/>
                          <a:cs typeface="+mn-cs"/>
                        </a:rPr>
                        <a:t>amir</a:t>
                      </a:r>
                      <a:r>
                        <a:rPr lang="en-GB" sz="1200" kern="1200" dirty="0">
                          <a:solidFill>
                            <a:schemeClr val="dk1"/>
                          </a:solidFill>
                          <a:effectLst/>
                          <a:latin typeface="Trebuchet MS" panose="020B0603020202020204"/>
                          <a:ea typeface="+mn-ea"/>
                          <a:cs typeface="+mn-cs"/>
                        </a:rPr>
                        <a:t> </a:t>
                      </a:r>
                      <a:r>
                        <a:rPr lang="en-GB" sz="1200" kern="1200" dirty="0" err="1">
                          <a:solidFill>
                            <a:schemeClr val="dk1"/>
                          </a:solidFill>
                          <a:effectLst/>
                          <a:latin typeface="Trebuchet MS" panose="020B0603020202020204"/>
                          <a:ea typeface="+mn-ea"/>
                          <a:cs typeface="+mn-cs"/>
                        </a:rPr>
                        <a:t>memur</a:t>
                      </a:r>
                      <a:r>
                        <a:rPr lang="en-GB" sz="1200" kern="1200" dirty="0">
                          <a:solidFill>
                            <a:schemeClr val="dk1"/>
                          </a:solidFill>
                          <a:effectLst/>
                          <a:latin typeface="Trebuchet MS" panose="020B0603020202020204"/>
                          <a:ea typeface="+mn-ea"/>
                          <a:cs typeface="+mn-cs"/>
                        </a:rPr>
                        <a:t> </a:t>
                      </a:r>
                      <a:r>
                        <a:rPr lang="en-GB" sz="1200" kern="1200" dirty="0" err="1">
                          <a:solidFill>
                            <a:schemeClr val="dk1"/>
                          </a:solidFill>
                          <a:effectLst/>
                          <a:latin typeface="Trebuchet MS" panose="020B0603020202020204"/>
                          <a:ea typeface="+mn-ea"/>
                          <a:cs typeface="+mn-cs"/>
                        </a:rPr>
                        <a:t>arasında</a:t>
                      </a:r>
                      <a:r>
                        <a:rPr lang="en-GB" sz="1200" kern="1200" dirty="0">
                          <a:solidFill>
                            <a:schemeClr val="dk1"/>
                          </a:solidFill>
                          <a:effectLst/>
                          <a:latin typeface="Trebuchet MS" panose="020B0603020202020204"/>
                          <a:ea typeface="+mn-ea"/>
                          <a:cs typeface="+mn-cs"/>
                        </a:rPr>
                        <a:t> </a:t>
                      </a:r>
                      <a:r>
                        <a:rPr lang="en-GB" sz="1200" kern="1200" dirty="0" err="1">
                          <a:solidFill>
                            <a:schemeClr val="dk1"/>
                          </a:solidFill>
                          <a:effectLst/>
                          <a:latin typeface="Trebuchet MS" panose="020B0603020202020204"/>
                          <a:ea typeface="+mn-ea"/>
                          <a:cs typeface="+mn-cs"/>
                        </a:rPr>
                        <a:t>karşılıklı</a:t>
                      </a:r>
                      <a:r>
                        <a:rPr lang="en-GB" sz="1200" kern="1200" dirty="0">
                          <a:solidFill>
                            <a:schemeClr val="dk1"/>
                          </a:solidFill>
                          <a:effectLst/>
                          <a:latin typeface="Trebuchet MS" panose="020B0603020202020204"/>
                          <a:ea typeface="+mn-ea"/>
                          <a:cs typeface="+mn-cs"/>
                        </a:rPr>
                        <a:t> </a:t>
                      </a:r>
                      <a:r>
                        <a:rPr lang="en-GB" sz="1200" kern="1200" dirty="0" err="1">
                          <a:solidFill>
                            <a:schemeClr val="dk1"/>
                          </a:solidFill>
                          <a:effectLst/>
                          <a:latin typeface="Trebuchet MS" panose="020B0603020202020204"/>
                          <a:ea typeface="+mn-ea"/>
                          <a:cs typeface="+mn-cs"/>
                        </a:rPr>
                        <a:t>güven</a:t>
                      </a:r>
                      <a:r>
                        <a:rPr lang="en-GB" sz="1200" kern="1200" dirty="0">
                          <a:solidFill>
                            <a:schemeClr val="dk1"/>
                          </a:solidFill>
                          <a:effectLst/>
                          <a:latin typeface="Trebuchet MS" panose="020B0603020202020204"/>
                          <a:ea typeface="+mn-ea"/>
                          <a:cs typeface="+mn-cs"/>
                        </a:rPr>
                        <a:t> </a:t>
                      </a:r>
                      <a:r>
                        <a:rPr lang="en-GB" sz="1200" kern="1200" dirty="0" err="1">
                          <a:solidFill>
                            <a:schemeClr val="dk1"/>
                          </a:solidFill>
                          <a:effectLst/>
                          <a:latin typeface="Trebuchet MS" panose="020B0603020202020204"/>
                          <a:ea typeface="+mn-ea"/>
                          <a:cs typeface="+mn-cs"/>
                        </a:rPr>
                        <a:t>ve</a:t>
                      </a:r>
                      <a:r>
                        <a:rPr lang="en-GB" sz="1200" kern="1200" dirty="0">
                          <a:solidFill>
                            <a:schemeClr val="dk1"/>
                          </a:solidFill>
                          <a:effectLst/>
                          <a:latin typeface="Trebuchet MS" panose="020B0603020202020204"/>
                          <a:ea typeface="+mn-ea"/>
                          <a:cs typeface="+mn-cs"/>
                        </a:rPr>
                        <a:t> </a:t>
                      </a:r>
                      <a:r>
                        <a:rPr lang="en-GB" sz="1200" kern="1200" dirty="0" err="1">
                          <a:solidFill>
                            <a:schemeClr val="dk1"/>
                          </a:solidFill>
                          <a:effectLst/>
                          <a:latin typeface="Trebuchet MS" panose="020B0603020202020204"/>
                          <a:ea typeface="+mn-ea"/>
                          <a:cs typeface="+mn-cs"/>
                        </a:rPr>
                        <a:t>ekip</a:t>
                      </a:r>
                      <a:r>
                        <a:rPr lang="en-GB" sz="1200" kern="1200" dirty="0">
                          <a:solidFill>
                            <a:schemeClr val="dk1"/>
                          </a:solidFill>
                          <a:effectLst/>
                          <a:latin typeface="Trebuchet MS" panose="020B0603020202020204"/>
                          <a:ea typeface="+mn-ea"/>
                          <a:cs typeface="+mn-cs"/>
                        </a:rPr>
                        <a:t> </a:t>
                      </a:r>
                      <a:r>
                        <a:rPr lang="en-GB" sz="1200" kern="1200" dirty="0" err="1">
                          <a:solidFill>
                            <a:schemeClr val="dk1"/>
                          </a:solidFill>
                          <a:effectLst/>
                          <a:latin typeface="Trebuchet MS" panose="020B0603020202020204"/>
                          <a:ea typeface="+mn-ea"/>
                          <a:cs typeface="+mn-cs"/>
                        </a:rPr>
                        <a:t>çalışmasına</a:t>
                      </a:r>
                      <a:r>
                        <a:rPr lang="en-GB" sz="1200" kern="1200" dirty="0">
                          <a:solidFill>
                            <a:schemeClr val="dk1"/>
                          </a:solidFill>
                          <a:effectLst/>
                          <a:latin typeface="Trebuchet MS" panose="020B0603020202020204"/>
                          <a:ea typeface="+mn-ea"/>
                          <a:cs typeface="+mn-cs"/>
                        </a:rPr>
                        <a:t> </a:t>
                      </a:r>
                      <a:r>
                        <a:rPr lang="en-GB" sz="1200" kern="1200" dirty="0" err="1">
                          <a:solidFill>
                            <a:schemeClr val="dk1"/>
                          </a:solidFill>
                          <a:effectLst/>
                          <a:latin typeface="Trebuchet MS" panose="020B0603020202020204"/>
                          <a:ea typeface="+mn-ea"/>
                          <a:cs typeface="+mn-cs"/>
                        </a:rPr>
                        <a:t>yatkın</a:t>
                      </a:r>
                      <a:r>
                        <a:rPr lang="en-GB" sz="1200" kern="1200" dirty="0">
                          <a:solidFill>
                            <a:schemeClr val="dk1"/>
                          </a:solidFill>
                          <a:effectLst/>
                          <a:latin typeface="Trebuchet MS" panose="020B0603020202020204"/>
                          <a:ea typeface="+mn-ea"/>
                          <a:cs typeface="+mn-cs"/>
                        </a:rPr>
                        <a:t> </a:t>
                      </a:r>
                      <a:r>
                        <a:rPr lang="en-GB" sz="1200" kern="1200" dirty="0" err="1">
                          <a:solidFill>
                            <a:schemeClr val="dk1"/>
                          </a:solidFill>
                          <a:effectLst/>
                          <a:latin typeface="Trebuchet MS" panose="020B0603020202020204"/>
                          <a:ea typeface="+mn-ea"/>
                          <a:cs typeface="+mn-cs"/>
                        </a:rPr>
                        <a:t>olması</a:t>
                      </a:r>
                      <a:r>
                        <a:rPr lang="en-GB" sz="1200" kern="1200" dirty="0">
                          <a:solidFill>
                            <a:schemeClr val="dk1"/>
                          </a:solidFill>
                          <a:effectLst/>
                          <a:latin typeface="Trebuchet MS" panose="020B0603020202020204"/>
                          <a:ea typeface="+mn-ea"/>
                          <a:cs typeface="+mn-cs"/>
                        </a:rPr>
                        <a:t>,</a:t>
                      </a:r>
                      <a:endParaRPr lang="tr-TR" sz="1200" kern="1200" dirty="0">
                        <a:solidFill>
                          <a:schemeClr val="dk1"/>
                        </a:solidFill>
                        <a:effectLst/>
                        <a:latin typeface="Trebuchet MS" panose="020B0603020202020204"/>
                        <a:ea typeface="+mn-ea"/>
                        <a:cs typeface="+mn-cs"/>
                      </a:endParaRPr>
                    </a:p>
                    <a:p>
                      <a:pPr marL="171450" lvl="0" indent="-171450" algn="just">
                        <a:buFont typeface="Arial" panose="020B0604020202020204" pitchFamily="34" charset="0"/>
                        <a:buChar char="•"/>
                      </a:pPr>
                      <a:r>
                        <a:rPr lang="en-GB" sz="1200" kern="1200" dirty="0" err="1">
                          <a:solidFill>
                            <a:schemeClr val="dk1"/>
                          </a:solidFill>
                          <a:effectLst/>
                          <a:latin typeface="Trebuchet MS" panose="020B0603020202020204"/>
                          <a:ea typeface="+mn-ea"/>
                          <a:cs typeface="+mn-cs"/>
                        </a:rPr>
                        <a:t>Personelin</a:t>
                      </a:r>
                      <a:r>
                        <a:rPr lang="en-GB" sz="1200" kern="1200" dirty="0">
                          <a:solidFill>
                            <a:schemeClr val="dk1"/>
                          </a:solidFill>
                          <a:effectLst/>
                          <a:latin typeface="Trebuchet MS" panose="020B0603020202020204"/>
                          <a:ea typeface="+mn-ea"/>
                          <a:cs typeface="+mn-cs"/>
                        </a:rPr>
                        <a:t> </a:t>
                      </a:r>
                      <a:r>
                        <a:rPr lang="en-GB" sz="1200" kern="1200" dirty="0" err="1">
                          <a:solidFill>
                            <a:schemeClr val="dk1"/>
                          </a:solidFill>
                          <a:effectLst/>
                          <a:latin typeface="Trebuchet MS" panose="020B0603020202020204"/>
                          <a:ea typeface="+mn-ea"/>
                          <a:cs typeface="+mn-cs"/>
                        </a:rPr>
                        <a:t>eğitim</a:t>
                      </a:r>
                      <a:r>
                        <a:rPr lang="en-GB" sz="1200" kern="1200" dirty="0">
                          <a:solidFill>
                            <a:schemeClr val="dk1"/>
                          </a:solidFill>
                          <a:effectLst/>
                          <a:latin typeface="Trebuchet MS" panose="020B0603020202020204"/>
                          <a:ea typeface="+mn-ea"/>
                          <a:cs typeface="+mn-cs"/>
                        </a:rPr>
                        <a:t> </a:t>
                      </a:r>
                      <a:r>
                        <a:rPr lang="en-GB" sz="1200" kern="1200" dirty="0" err="1">
                          <a:solidFill>
                            <a:schemeClr val="dk1"/>
                          </a:solidFill>
                          <a:effectLst/>
                          <a:latin typeface="Trebuchet MS" panose="020B0603020202020204"/>
                          <a:ea typeface="+mn-ea"/>
                          <a:cs typeface="+mn-cs"/>
                        </a:rPr>
                        <a:t>seviyesinin</a:t>
                      </a:r>
                      <a:r>
                        <a:rPr lang="en-GB" sz="1200" kern="1200" dirty="0">
                          <a:solidFill>
                            <a:schemeClr val="dk1"/>
                          </a:solidFill>
                          <a:effectLst/>
                          <a:latin typeface="Trebuchet MS" panose="020B0603020202020204"/>
                          <a:ea typeface="+mn-ea"/>
                          <a:cs typeface="+mn-cs"/>
                        </a:rPr>
                        <a:t> </a:t>
                      </a:r>
                      <a:r>
                        <a:rPr lang="en-GB" sz="1200" kern="1200" dirty="0" err="1">
                          <a:solidFill>
                            <a:schemeClr val="dk1"/>
                          </a:solidFill>
                          <a:effectLst/>
                          <a:latin typeface="Trebuchet MS" panose="020B0603020202020204"/>
                          <a:ea typeface="+mn-ea"/>
                          <a:cs typeface="+mn-cs"/>
                        </a:rPr>
                        <a:t>yüksek</a:t>
                      </a:r>
                      <a:r>
                        <a:rPr lang="en-GB" sz="1200" kern="1200" dirty="0">
                          <a:solidFill>
                            <a:schemeClr val="dk1"/>
                          </a:solidFill>
                          <a:effectLst/>
                          <a:latin typeface="Trebuchet MS" panose="020B0603020202020204"/>
                          <a:ea typeface="+mn-ea"/>
                          <a:cs typeface="+mn-cs"/>
                        </a:rPr>
                        <a:t> </a:t>
                      </a:r>
                      <a:r>
                        <a:rPr lang="en-GB" sz="1200" kern="1200" dirty="0" err="1">
                          <a:solidFill>
                            <a:schemeClr val="dk1"/>
                          </a:solidFill>
                          <a:effectLst/>
                          <a:latin typeface="Trebuchet MS" panose="020B0603020202020204"/>
                          <a:ea typeface="+mn-ea"/>
                          <a:cs typeface="+mn-cs"/>
                        </a:rPr>
                        <a:t>olması</a:t>
                      </a:r>
                      <a:r>
                        <a:rPr lang="en-GB" sz="1200" kern="1200" dirty="0">
                          <a:solidFill>
                            <a:schemeClr val="dk1"/>
                          </a:solidFill>
                          <a:effectLst/>
                          <a:latin typeface="Trebuchet MS" panose="020B0603020202020204"/>
                          <a:ea typeface="+mn-ea"/>
                          <a:cs typeface="+mn-cs"/>
                        </a:rPr>
                        <a:t>,</a:t>
                      </a:r>
                      <a:endParaRPr lang="tr-TR" sz="1200" kern="1200" dirty="0">
                        <a:solidFill>
                          <a:schemeClr val="dk1"/>
                        </a:solidFill>
                        <a:effectLst/>
                        <a:latin typeface="Trebuchet MS" panose="020B0603020202020204"/>
                        <a:ea typeface="+mn-ea"/>
                        <a:cs typeface="+mn-cs"/>
                      </a:endParaRPr>
                    </a:p>
                    <a:p>
                      <a:pPr marL="171450" lvl="0" indent="-171450" algn="just">
                        <a:buFont typeface="Arial" panose="020B0604020202020204" pitchFamily="34" charset="0"/>
                        <a:buChar char="•"/>
                      </a:pPr>
                      <a:r>
                        <a:rPr lang="en-GB" sz="1200" kern="1200" dirty="0" err="1">
                          <a:solidFill>
                            <a:schemeClr val="dk1"/>
                          </a:solidFill>
                          <a:effectLst/>
                          <a:latin typeface="Trebuchet MS" panose="020B0603020202020204"/>
                          <a:ea typeface="+mn-ea"/>
                          <a:cs typeface="+mn-cs"/>
                        </a:rPr>
                        <a:t>Üniversitemize</a:t>
                      </a:r>
                      <a:r>
                        <a:rPr lang="en-GB" sz="1200" kern="1200" dirty="0">
                          <a:solidFill>
                            <a:schemeClr val="dk1"/>
                          </a:solidFill>
                          <a:effectLst/>
                          <a:latin typeface="Trebuchet MS" panose="020B0603020202020204"/>
                          <a:ea typeface="+mn-ea"/>
                          <a:cs typeface="+mn-cs"/>
                        </a:rPr>
                        <a:t> </a:t>
                      </a:r>
                      <a:r>
                        <a:rPr lang="en-GB" sz="1200" kern="1200" dirty="0" err="1">
                          <a:solidFill>
                            <a:schemeClr val="dk1"/>
                          </a:solidFill>
                          <a:effectLst/>
                          <a:latin typeface="Trebuchet MS" panose="020B0603020202020204"/>
                          <a:ea typeface="+mn-ea"/>
                          <a:cs typeface="+mn-cs"/>
                        </a:rPr>
                        <a:t>maddi</a:t>
                      </a:r>
                      <a:r>
                        <a:rPr lang="en-GB" sz="1200" kern="1200" dirty="0">
                          <a:solidFill>
                            <a:schemeClr val="dk1"/>
                          </a:solidFill>
                          <a:effectLst/>
                          <a:latin typeface="Trebuchet MS" panose="020B0603020202020204"/>
                          <a:ea typeface="+mn-ea"/>
                          <a:cs typeface="+mn-cs"/>
                        </a:rPr>
                        <a:t> </a:t>
                      </a:r>
                      <a:r>
                        <a:rPr lang="en-GB" sz="1200" kern="1200" dirty="0" err="1">
                          <a:solidFill>
                            <a:schemeClr val="dk1"/>
                          </a:solidFill>
                          <a:effectLst/>
                          <a:latin typeface="Trebuchet MS" panose="020B0603020202020204"/>
                          <a:ea typeface="+mn-ea"/>
                          <a:cs typeface="+mn-cs"/>
                        </a:rPr>
                        <a:t>ve</a:t>
                      </a:r>
                      <a:r>
                        <a:rPr lang="en-GB" sz="1200" kern="1200" dirty="0">
                          <a:solidFill>
                            <a:schemeClr val="dk1"/>
                          </a:solidFill>
                          <a:effectLst/>
                          <a:latin typeface="Trebuchet MS" panose="020B0603020202020204"/>
                          <a:ea typeface="+mn-ea"/>
                          <a:cs typeface="+mn-cs"/>
                        </a:rPr>
                        <a:t> </a:t>
                      </a:r>
                      <a:r>
                        <a:rPr lang="en-GB" sz="1200" kern="1200" dirty="0" err="1">
                          <a:solidFill>
                            <a:schemeClr val="dk1"/>
                          </a:solidFill>
                          <a:effectLst/>
                          <a:latin typeface="Trebuchet MS" panose="020B0603020202020204"/>
                          <a:ea typeface="+mn-ea"/>
                          <a:cs typeface="+mn-cs"/>
                        </a:rPr>
                        <a:t>manevi</a:t>
                      </a:r>
                      <a:r>
                        <a:rPr lang="en-GB" sz="1200" kern="1200" dirty="0">
                          <a:solidFill>
                            <a:schemeClr val="dk1"/>
                          </a:solidFill>
                          <a:effectLst/>
                          <a:latin typeface="Trebuchet MS" panose="020B0603020202020204"/>
                          <a:ea typeface="+mn-ea"/>
                          <a:cs typeface="+mn-cs"/>
                        </a:rPr>
                        <a:t> her </a:t>
                      </a:r>
                      <a:r>
                        <a:rPr lang="en-GB" sz="1200" kern="1200" dirty="0" err="1">
                          <a:solidFill>
                            <a:schemeClr val="dk1"/>
                          </a:solidFill>
                          <a:effectLst/>
                          <a:latin typeface="Trebuchet MS" panose="020B0603020202020204"/>
                          <a:ea typeface="+mn-ea"/>
                          <a:cs typeface="+mn-cs"/>
                        </a:rPr>
                        <a:t>türlü</a:t>
                      </a:r>
                      <a:r>
                        <a:rPr lang="en-GB" sz="1200" kern="1200" dirty="0">
                          <a:solidFill>
                            <a:schemeClr val="dk1"/>
                          </a:solidFill>
                          <a:effectLst/>
                          <a:latin typeface="Trebuchet MS" panose="020B0603020202020204"/>
                          <a:ea typeface="+mn-ea"/>
                          <a:cs typeface="+mn-cs"/>
                        </a:rPr>
                        <a:t> </a:t>
                      </a:r>
                      <a:r>
                        <a:rPr lang="en-GB" sz="1200" kern="1200" dirty="0" err="1">
                          <a:solidFill>
                            <a:schemeClr val="dk1"/>
                          </a:solidFill>
                          <a:effectLst/>
                          <a:latin typeface="Trebuchet MS" panose="020B0603020202020204"/>
                          <a:ea typeface="+mn-ea"/>
                          <a:cs typeface="+mn-cs"/>
                        </a:rPr>
                        <a:t>desteği</a:t>
                      </a:r>
                      <a:r>
                        <a:rPr lang="en-GB" sz="1200" kern="1200" dirty="0">
                          <a:solidFill>
                            <a:schemeClr val="dk1"/>
                          </a:solidFill>
                          <a:effectLst/>
                          <a:latin typeface="Trebuchet MS" panose="020B0603020202020204"/>
                          <a:ea typeface="+mn-ea"/>
                          <a:cs typeface="+mn-cs"/>
                        </a:rPr>
                        <a:t> </a:t>
                      </a:r>
                      <a:r>
                        <a:rPr lang="en-GB" sz="1200" kern="1200" dirty="0" err="1">
                          <a:solidFill>
                            <a:schemeClr val="dk1"/>
                          </a:solidFill>
                          <a:effectLst/>
                          <a:latin typeface="Trebuchet MS" panose="020B0603020202020204"/>
                          <a:ea typeface="+mn-ea"/>
                          <a:cs typeface="+mn-cs"/>
                        </a:rPr>
                        <a:t>sağlayan</a:t>
                      </a:r>
                      <a:r>
                        <a:rPr lang="en-GB" sz="1200" kern="1200" dirty="0">
                          <a:solidFill>
                            <a:schemeClr val="dk1"/>
                          </a:solidFill>
                          <a:effectLst/>
                          <a:latin typeface="Trebuchet MS" panose="020B0603020202020204"/>
                          <a:ea typeface="+mn-ea"/>
                          <a:cs typeface="+mn-cs"/>
                        </a:rPr>
                        <a:t> </a:t>
                      </a:r>
                      <a:r>
                        <a:rPr lang="en-GB" sz="1200" kern="1200" dirty="0" err="1">
                          <a:solidFill>
                            <a:schemeClr val="dk1"/>
                          </a:solidFill>
                          <a:effectLst/>
                          <a:latin typeface="Trebuchet MS" panose="020B0603020202020204"/>
                          <a:ea typeface="+mn-ea"/>
                          <a:cs typeface="+mn-cs"/>
                        </a:rPr>
                        <a:t>İzzet</a:t>
                      </a:r>
                      <a:r>
                        <a:rPr lang="en-GB" sz="1200" kern="1200" dirty="0">
                          <a:solidFill>
                            <a:schemeClr val="dk1"/>
                          </a:solidFill>
                          <a:effectLst/>
                          <a:latin typeface="Trebuchet MS" panose="020B0603020202020204"/>
                          <a:ea typeface="+mn-ea"/>
                          <a:cs typeface="+mn-cs"/>
                        </a:rPr>
                        <a:t> </a:t>
                      </a:r>
                      <a:r>
                        <a:rPr lang="en-GB" sz="1200" kern="1200" dirty="0" err="1">
                          <a:solidFill>
                            <a:schemeClr val="dk1"/>
                          </a:solidFill>
                          <a:effectLst/>
                          <a:latin typeface="Trebuchet MS" panose="020B0603020202020204"/>
                          <a:ea typeface="+mn-ea"/>
                          <a:cs typeface="+mn-cs"/>
                        </a:rPr>
                        <a:t>Baysal</a:t>
                      </a:r>
                      <a:r>
                        <a:rPr lang="en-GB" sz="1200" kern="1200" dirty="0">
                          <a:solidFill>
                            <a:schemeClr val="dk1"/>
                          </a:solidFill>
                          <a:effectLst/>
                          <a:latin typeface="Trebuchet MS" panose="020B0603020202020204"/>
                          <a:ea typeface="+mn-ea"/>
                          <a:cs typeface="+mn-cs"/>
                        </a:rPr>
                        <a:t> </a:t>
                      </a:r>
                      <a:r>
                        <a:rPr lang="en-GB" sz="1200" kern="1200" dirty="0" err="1">
                          <a:solidFill>
                            <a:schemeClr val="dk1"/>
                          </a:solidFill>
                          <a:effectLst/>
                          <a:latin typeface="Trebuchet MS" panose="020B0603020202020204"/>
                          <a:ea typeface="+mn-ea"/>
                          <a:cs typeface="+mn-cs"/>
                        </a:rPr>
                        <a:t>Vakfının</a:t>
                      </a:r>
                      <a:r>
                        <a:rPr lang="en-GB" sz="1200" kern="1200" dirty="0">
                          <a:solidFill>
                            <a:schemeClr val="dk1"/>
                          </a:solidFill>
                          <a:effectLst/>
                          <a:latin typeface="Trebuchet MS" panose="020B0603020202020204"/>
                          <a:ea typeface="+mn-ea"/>
                          <a:cs typeface="+mn-cs"/>
                        </a:rPr>
                        <a:t> </a:t>
                      </a:r>
                      <a:r>
                        <a:rPr lang="en-GB" sz="1200" kern="1200" dirty="0" err="1">
                          <a:solidFill>
                            <a:schemeClr val="dk1"/>
                          </a:solidFill>
                          <a:effectLst/>
                          <a:latin typeface="Trebuchet MS" panose="020B0603020202020204"/>
                          <a:ea typeface="+mn-ea"/>
                          <a:cs typeface="+mn-cs"/>
                        </a:rPr>
                        <a:t>varlığı</a:t>
                      </a:r>
                      <a:r>
                        <a:rPr lang="en-GB" sz="1200" kern="1200" dirty="0">
                          <a:solidFill>
                            <a:schemeClr val="dk1"/>
                          </a:solidFill>
                          <a:effectLst/>
                          <a:latin typeface="Trebuchet MS" panose="020B0603020202020204"/>
                          <a:ea typeface="+mn-ea"/>
                          <a:cs typeface="+mn-cs"/>
                        </a:rPr>
                        <a:t>,</a:t>
                      </a:r>
                      <a:endParaRPr lang="tr-TR" sz="1200" kern="1200" dirty="0">
                        <a:solidFill>
                          <a:schemeClr val="dk1"/>
                        </a:solidFill>
                        <a:effectLst/>
                        <a:latin typeface="Trebuchet MS" panose="020B0603020202020204"/>
                        <a:ea typeface="+mn-ea"/>
                        <a:cs typeface="+mn-cs"/>
                      </a:endParaRPr>
                    </a:p>
                    <a:p>
                      <a:pPr marL="171450" lvl="0" indent="-171450" algn="just">
                        <a:buFont typeface="Arial" panose="020B0604020202020204" pitchFamily="34" charset="0"/>
                        <a:buChar char="•"/>
                      </a:pPr>
                      <a:r>
                        <a:rPr lang="en-GB" sz="1200" kern="1200" dirty="0" err="1">
                          <a:solidFill>
                            <a:schemeClr val="dk1"/>
                          </a:solidFill>
                          <a:effectLst/>
                          <a:latin typeface="Trebuchet MS" panose="020B0603020202020204"/>
                          <a:ea typeface="+mn-ea"/>
                          <a:cs typeface="+mn-cs"/>
                        </a:rPr>
                        <a:t>Üniversitemizin</a:t>
                      </a:r>
                      <a:r>
                        <a:rPr lang="en-GB" sz="1200" kern="1200" dirty="0">
                          <a:solidFill>
                            <a:schemeClr val="dk1"/>
                          </a:solidFill>
                          <a:effectLst/>
                          <a:latin typeface="Trebuchet MS" panose="020B0603020202020204"/>
                          <a:ea typeface="+mn-ea"/>
                          <a:cs typeface="+mn-cs"/>
                        </a:rPr>
                        <a:t> </a:t>
                      </a:r>
                      <a:r>
                        <a:rPr lang="en-GB" sz="1200" kern="1200" dirty="0" err="1">
                          <a:solidFill>
                            <a:schemeClr val="dk1"/>
                          </a:solidFill>
                          <a:effectLst/>
                          <a:latin typeface="Trebuchet MS" panose="020B0603020202020204"/>
                          <a:ea typeface="+mn-ea"/>
                          <a:cs typeface="+mn-cs"/>
                        </a:rPr>
                        <a:t>bulunduğu</a:t>
                      </a:r>
                      <a:r>
                        <a:rPr lang="en-GB" sz="1200" kern="1200" dirty="0">
                          <a:solidFill>
                            <a:schemeClr val="dk1"/>
                          </a:solidFill>
                          <a:effectLst/>
                          <a:latin typeface="Trebuchet MS" panose="020B0603020202020204"/>
                          <a:ea typeface="+mn-ea"/>
                          <a:cs typeface="+mn-cs"/>
                        </a:rPr>
                        <a:t> </a:t>
                      </a:r>
                      <a:r>
                        <a:rPr lang="en-GB" sz="1200" kern="1200" dirty="0" err="1">
                          <a:solidFill>
                            <a:schemeClr val="dk1"/>
                          </a:solidFill>
                          <a:effectLst/>
                          <a:latin typeface="Trebuchet MS" panose="020B0603020202020204"/>
                          <a:ea typeface="+mn-ea"/>
                          <a:cs typeface="+mn-cs"/>
                        </a:rPr>
                        <a:t>bölgenin</a:t>
                      </a:r>
                      <a:r>
                        <a:rPr lang="en-GB" sz="1200" kern="1200" dirty="0">
                          <a:solidFill>
                            <a:schemeClr val="dk1"/>
                          </a:solidFill>
                          <a:effectLst/>
                          <a:latin typeface="Trebuchet MS" panose="020B0603020202020204"/>
                          <a:ea typeface="+mn-ea"/>
                          <a:cs typeface="+mn-cs"/>
                        </a:rPr>
                        <a:t> </a:t>
                      </a:r>
                      <a:r>
                        <a:rPr lang="en-GB" sz="1200" kern="1200" dirty="0" err="1">
                          <a:solidFill>
                            <a:schemeClr val="dk1"/>
                          </a:solidFill>
                          <a:effectLst/>
                          <a:latin typeface="Trebuchet MS" panose="020B0603020202020204"/>
                          <a:ea typeface="+mn-ea"/>
                          <a:cs typeface="+mn-cs"/>
                        </a:rPr>
                        <a:t>doğal</a:t>
                      </a:r>
                      <a:r>
                        <a:rPr lang="en-GB" sz="1200" kern="1200" dirty="0">
                          <a:solidFill>
                            <a:schemeClr val="dk1"/>
                          </a:solidFill>
                          <a:effectLst/>
                          <a:latin typeface="Trebuchet MS" panose="020B0603020202020204"/>
                          <a:ea typeface="+mn-ea"/>
                          <a:cs typeface="+mn-cs"/>
                        </a:rPr>
                        <a:t> </a:t>
                      </a:r>
                      <a:r>
                        <a:rPr lang="en-GB" sz="1200" kern="1200" dirty="0" err="1">
                          <a:solidFill>
                            <a:schemeClr val="dk1"/>
                          </a:solidFill>
                          <a:effectLst/>
                          <a:latin typeface="Trebuchet MS" panose="020B0603020202020204"/>
                          <a:ea typeface="+mn-ea"/>
                          <a:cs typeface="+mn-cs"/>
                        </a:rPr>
                        <a:t>güzelliği</a:t>
                      </a:r>
                      <a:r>
                        <a:rPr lang="en-GB" sz="1200" kern="1200" dirty="0">
                          <a:solidFill>
                            <a:schemeClr val="dk1"/>
                          </a:solidFill>
                          <a:effectLst/>
                          <a:latin typeface="Trebuchet MS" panose="020B0603020202020204"/>
                          <a:ea typeface="+mn-ea"/>
                          <a:cs typeface="+mn-cs"/>
                        </a:rPr>
                        <a:t>, </a:t>
                      </a:r>
                      <a:r>
                        <a:rPr lang="en-GB" sz="1200" kern="1200" dirty="0" err="1">
                          <a:solidFill>
                            <a:schemeClr val="dk1"/>
                          </a:solidFill>
                          <a:effectLst/>
                          <a:latin typeface="Trebuchet MS" panose="020B0603020202020204"/>
                          <a:ea typeface="+mn-ea"/>
                          <a:cs typeface="+mn-cs"/>
                        </a:rPr>
                        <a:t>çalışma</a:t>
                      </a:r>
                      <a:r>
                        <a:rPr lang="en-GB" sz="1200" kern="1200" dirty="0">
                          <a:solidFill>
                            <a:schemeClr val="dk1"/>
                          </a:solidFill>
                          <a:effectLst/>
                          <a:latin typeface="Trebuchet MS" panose="020B0603020202020204"/>
                          <a:ea typeface="+mn-ea"/>
                          <a:cs typeface="+mn-cs"/>
                        </a:rPr>
                        <a:t> </a:t>
                      </a:r>
                      <a:r>
                        <a:rPr lang="en-GB" sz="1200" kern="1200" dirty="0" err="1">
                          <a:solidFill>
                            <a:schemeClr val="dk1"/>
                          </a:solidFill>
                          <a:effectLst/>
                          <a:latin typeface="Trebuchet MS" panose="020B0603020202020204"/>
                          <a:ea typeface="+mn-ea"/>
                          <a:cs typeface="+mn-cs"/>
                        </a:rPr>
                        <a:t>mekânlarının</a:t>
                      </a:r>
                      <a:r>
                        <a:rPr lang="en-GB" sz="1200" kern="1200" dirty="0">
                          <a:solidFill>
                            <a:schemeClr val="dk1"/>
                          </a:solidFill>
                          <a:effectLst/>
                          <a:latin typeface="Trebuchet MS" panose="020B0603020202020204"/>
                          <a:ea typeface="+mn-ea"/>
                          <a:cs typeface="+mn-cs"/>
                        </a:rPr>
                        <a:t> </a:t>
                      </a:r>
                      <a:r>
                        <a:rPr lang="en-GB" sz="1200" kern="1200" dirty="0" err="1">
                          <a:solidFill>
                            <a:schemeClr val="dk1"/>
                          </a:solidFill>
                          <a:effectLst/>
                          <a:latin typeface="Trebuchet MS" panose="020B0603020202020204"/>
                          <a:ea typeface="+mn-ea"/>
                          <a:cs typeface="+mn-cs"/>
                        </a:rPr>
                        <a:t>ferahlığı</a:t>
                      </a:r>
                      <a:r>
                        <a:rPr lang="en-GB" sz="1200" kern="1200" dirty="0">
                          <a:solidFill>
                            <a:schemeClr val="dk1"/>
                          </a:solidFill>
                          <a:effectLst/>
                          <a:latin typeface="Trebuchet MS" panose="020B0603020202020204"/>
                          <a:ea typeface="+mn-ea"/>
                          <a:cs typeface="+mn-cs"/>
                        </a:rPr>
                        <a:t>,</a:t>
                      </a:r>
                      <a:endParaRPr lang="tr-TR" sz="1200" kern="1200" dirty="0">
                        <a:solidFill>
                          <a:schemeClr val="dk1"/>
                        </a:solidFill>
                        <a:effectLst/>
                        <a:latin typeface="Trebuchet MS" panose="020B0603020202020204"/>
                        <a:ea typeface="+mn-ea"/>
                        <a:cs typeface="+mn-cs"/>
                      </a:endParaRPr>
                    </a:p>
                    <a:p>
                      <a:pPr marL="171450" lvl="0" indent="-171450" algn="just">
                        <a:buFont typeface="Arial" panose="020B0604020202020204" pitchFamily="34" charset="0"/>
                        <a:buChar char="•"/>
                      </a:pPr>
                      <a:r>
                        <a:rPr lang="en-GB" sz="1200" kern="1200" dirty="0" err="1">
                          <a:solidFill>
                            <a:schemeClr val="dk1"/>
                          </a:solidFill>
                          <a:effectLst/>
                          <a:latin typeface="Trebuchet MS" panose="020B0603020202020204"/>
                          <a:ea typeface="+mn-ea"/>
                          <a:cs typeface="+mn-cs"/>
                        </a:rPr>
                        <a:t>Personelimizin</a:t>
                      </a:r>
                      <a:r>
                        <a:rPr lang="en-GB" sz="1200" kern="1200" dirty="0">
                          <a:solidFill>
                            <a:schemeClr val="dk1"/>
                          </a:solidFill>
                          <a:effectLst/>
                          <a:latin typeface="Trebuchet MS" panose="020B0603020202020204"/>
                          <a:ea typeface="+mn-ea"/>
                          <a:cs typeface="+mn-cs"/>
                        </a:rPr>
                        <a:t> </a:t>
                      </a:r>
                      <a:r>
                        <a:rPr lang="en-GB" sz="1200" kern="1200" dirty="0" err="1">
                          <a:solidFill>
                            <a:schemeClr val="dk1"/>
                          </a:solidFill>
                          <a:effectLst/>
                          <a:latin typeface="Trebuchet MS" panose="020B0603020202020204"/>
                          <a:ea typeface="+mn-ea"/>
                          <a:cs typeface="+mn-cs"/>
                        </a:rPr>
                        <a:t>özverili</a:t>
                      </a:r>
                      <a:r>
                        <a:rPr lang="en-GB" sz="1200" kern="1200" dirty="0">
                          <a:solidFill>
                            <a:schemeClr val="dk1"/>
                          </a:solidFill>
                          <a:effectLst/>
                          <a:latin typeface="Trebuchet MS" panose="020B0603020202020204"/>
                          <a:ea typeface="+mn-ea"/>
                          <a:cs typeface="+mn-cs"/>
                        </a:rPr>
                        <a:t>, </a:t>
                      </a:r>
                      <a:r>
                        <a:rPr lang="en-GB" sz="1200" kern="1200" dirty="0" err="1">
                          <a:solidFill>
                            <a:schemeClr val="dk1"/>
                          </a:solidFill>
                          <a:effectLst/>
                          <a:latin typeface="Trebuchet MS" panose="020B0603020202020204"/>
                          <a:ea typeface="+mn-ea"/>
                          <a:cs typeface="+mn-cs"/>
                        </a:rPr>
                        <a:t>katılımcı</a:t>
                      </a:r>
                      <a:r>
                        <a:rPr lang="en-GB" sz="1200" kern="1200" dirty="0">
                          <a:solidFill>
                            <a:schemeClr val="dk1"/>
                          </a:solidFill>
                          <a:effectLst/>
                          <a:latin typeface="Trebuchet MS" panose="020B0603020202020204"/>
                          <a:ea typeface="+mn-ea"/>
                          <a:cs typeface="+mn-cs"/>
                        </a:rPr>
                        <a:t>, </a:t>
                      </a:r>
                      <a:r>
                        <a:rPr lang="en-GB" sz="1200" kern="1200" dirty="0" err="1">
                          <a:solidFill>
                            <a:schemeClr val="dk1"/>
                          </a:solidFill>
                          <a:effectLst/>
                          <a:latin typeface="Trebuchet MS" panose="020B0603020202020204"/>
                          <a:ea typeface="+mn-ea"/>
                          <a:cs typeface="+mn-cs"/>
                        </a:rPr>
                        <a:t>yetenekli</a:t>
                      </a:r>
                      <a:r>
                        <a:rPr lang="en-GB" sz="1200" kern="1200" dirty="0">
                          <a:solidFill>
                            <a:schemeClr val="dk1"/>
                          </a:solidFill>
                          <a:effectLst/>
                          <a:latin typeface="Trebuchet MS" panose="020B0603020202020204"/>
                          <a:ea typeface="+mn-ea"/>
                          <a:cs typeface="+mn-cs"/>
                        </a:rPr>
                        <a:t> </a:t>
                      </a:r>
                      <a:r>
                        <a:rPr lang="en-GB" sz="1200" kern="1200" dirty="0" err="1">
                          <a:solidFill>
                            <a:schemeClr val="dk1"/>
                          </a:solidFill>
                          <a:effectLst/>
                          <a:latin typeface="Trebuchet MS" panose="020B0603020202020204"/>
                          <a:ea typeface="+mn-ea"/>
                          <a:cs typeface="+mn-cs"/>
                        </a:rPr>
                        <a:t>olması</a:t>
                      </a:r>
                      <a:r>
                        <a:rPr lang="en-GB" sz="1200" kern="1200" dirty="0">
                          <a:solidFill>
                            <a:schemeClr val="dk1"/>
                          </a:solidFill>
                          <a:effectLst/>
                          <a:latin typeface="Trebuchet MS" panose="020B0603020202020204"/>
                          <a:ea typeface="+mn-ea"/>
                          <a:cs typeface="+mn-cs"/>
                        </a:rPr>
                        <a:t> </a:t>
                      </a:r>
                      <a:r>
                        <a:rPr lang="en-GB" sz="1200" kern="1200" dirty="0" err="1">
                          <a:solidFill>
                            <a:schemeClr val="dk1"/>
                          </a:solidFill>
                          <a:effectLst/>
                          <a:latin typeface="Trebuchet MS" panose="020B0603020202020204"/>
                          <a:ea typeface="+mn-ea"/>
                          <a:cs typeface="+mn-cs"/>
                        </a:rPr>
                        <a:t>ve</a:t>
                      </a:r>
                      <a:r>
                        <a:rPr lang="en-GB" sz="1200" kern="1200" dirty="0">
                          <a:solidFill>
                            <a:schemeClr val="dk1"/>
                          </a:solidFill>
                          <a:effectLst/>
                          <a:latin typeface="Trebuchet MS" panose="020B0603020202020204"/>
                          <a:ea typeface="+mn-ea"/>
                          <a:cs typeface="+mn-cs"/>
                        </a:rPr>
                        <a:t> </a:t>
                      </a:r>
                      <a:r>
                        <a:rPr lang="en-GB" sz="1200" kern="1200" dirty="0" err="1">
                          <a:solidFill>
                            <a:schemeClr val="dk1"/>
                          </a:solidFill>
                          <a:effectLst/>
                          <a:latin typeface="Trebuchet MS" panose="020B0603020202020204"/>
                          <a:ea typeface="+mn-ea"/>
                          <a:cs typeface="+mn-cs"/>
                        </a:rPr>
                        <a:t>verilen</a:t>
                      </a:r>
                      <a:r>
                        <a:rPr lang="en-GB" sz="1200" kern="1200" dirty="0">
                          <a:solidFill>
                            <a:schemeClr val="dk1"/>
                          </a:solidFill>
                          <a:effectLst/>
                          <a:latin typeface="Trebuchet MS" panose="020B0603020202020204"/>
                          <a:ea typeface="+mn-ea"/>
                          <a:cs typeface="+mn-cs"/>
                        </a:rPr>
                        <a:t> </a:t>
                      </a:r>
                      <a:r>
                        <a:rPr lang="en-GB" sz="1200" kern="1200" dirty="0" err="1">
                          <a:solidFill>
                            <a:schemeClr val="dk1"/>
                          </a:solidFill>
                          <a:effectLst/>
                          <a:latin typeface="Trebuchet MS" panose="020B0603020202020204"/>
                          <a:ea typeface="+mn-ea"/>
                          <a:cs typeface="+mn-cs"/>
                        </a:rPr>
                        <a:t>işleri</a:t>
                      </a:r>
                      <a:r>
                        <a:rPr lang="en-GB" sz="1200" kern="1200" dirty="0">
                          <a:solidFill>
                            <a:schemeClr val="dk1"/>
                          </a:solidFill>
                          <a:effectLst/>
                          <a:latin typeface="Trebuchet MS" panose="020B0603020202020204"/>
                          <a:ea typeface="+mn-ea"/>
                          <a:cs typeface="+mn-cs"/>
                        </a:rPr>
                        <a:t> </a:t>
                      </a:r>
                      <a:r>
                        <a:rPr lang="en-GB" sz="1200" kern="1200" dirty="0" err="1">
                          <a:solidFill>
                            <a:schemeClr val="dk1"/>
                          </a:solidFill>
                          <a:effectLst/>
                          <a:latin typeface="Trebuchet MS" panose="020B0603020202020204"/>
                          <a:ea typeface="+mn-ea"/>
                          <a:cs typeface="+mn-cs"/>
                        </a:rPr>
                        <a:t>zamanında</a:t>
                      </a:r>
                      <a:r>
                        <a:rPr lang="en-GB" sz="1200" kern="1200" dirty="0">
                          <a:solidFill>
                            <a:schemeClr val="dk1"/>
                          </a:solidFill>
                          <a:effectLst/>
                          <a:latin typeface="Trebuchet MS" panose="020B0603020202020204"/>
                          <a:ea typeface="+mn-ea"/>
                          <a:cs typeface="+mn-cs"/>
                        </a:rPr>
                        <a:t> </a:t>
                      </a:r>
                      <a:r>
                        <a:rPr lang="en-GB" sz="1200" kern="1200" dirty="0" err="1">
                          <a:solidFill>
                            <a:schemeClr val="dk1"/>
                          </a:solidFill>
                          <a:effectLst/>
                          <a:latin typeface="Trebuchet MS" panose="020B0603020202020204"/>
                          <a:ea typeface="+mn-ea"/>
                          <a:cs typeface="+mn-cs"/>
                        </a:rPr>
                        <a:t>yerine</a:t>
                      </a:r>
                      <a:r>
                        <a:rPr lang="en-GB" sz="1200" kern="1200" dirty="0">
                          <a:solidFill>
                            <a:schemeClr val="dk1"/>
                          </a:solidFill>
                          <a:effectLst/>
                          <a:latin typeface="Trebuchet MS" panose="020B0603020202020204"/>
                          <a:ea typeface="+mn-ea"/>
                          <a:cs typeface="+mn-cs"/>
                        </a:rPr>
                        <a:t> </a:t>
                      </a:r>
                      <a:r>
                        <a:rPr lang="en-GB" sz="1200" kern="1200" dirty="0" err="1">
                          <a:solidFill>
                            <a:schemeClr val="dk1"/>
                          </a:solidFill>
                          <a:effectLst/>
                          <a:latin typeface="Trebuchet MS" panose="020B0603020202020204"/>
                          <a:ea typeface="+mn-ea"/>
                          <a:cs typeface="+mn-cs"/>
                        </a:rPr>
                        <a:t>getirme</a:t>
                      </a:r>
                      <a:r>
                        <a:rPr lang="en-GB" sz="1200" kern="1200" dirty="0">
                          <a:solidFill>
                            <a:schemeClr val="dk1"/>
                          </a:solidFill>
                          <a:effectLst/>
                          <a:latin typeface="Trebuchet MS" panose="020B0603020202020204"/>
                          <a:ea typeface="+mn-ea"/>
                          <a:cs typeface="+mn-cs"/>
                        </a:rPr>
                        <a:t> </a:t>
                      </a:r>
                      <a:r>
                        <a:rPr lang="en-GB" sz="1200" kern="1200" dirty="0" err="1">
                          <a:solidFill>
                            <a:schemeClr val="dk1"/>
                          </a:solidFill>
                          <a:effectLst/>
                          <a:latin typeface="Trebuchet MS" panose="020B0603020202020204"/>
                          <a:ea typeface="+mn-ea"/>
                          <a:cs typeface="+mn-cs"/>
                        </a:rPr>
                        <a:t>konusunda</a:t>
                      </a:r>
                      <a:r>
                        <a:rPr lang="en-GB" sz="1200" kern="1200" dirty="0">
                          <a:solidFill>
                            <a:schemeClr val="dk1"/>
                          </a:solidFill>
                          <a:effectLst/>
                          <a:latin typeface="Trebuchet MS" panose="020B0603020202020204"/>
                          <a:ea typeface="+mn-ea"/>
                          <a:cs typeface="+mn-cs"/>
                        </a:rPr>
                        <a:t> </a:t>
                      </a:r>
                      <a:r>
                        <a:rPr lang="en-GB" sz="1200" kern="1200" dirty="0" err="1">
                          <a:solidFill>
                            <a:schemeClr val="dk1"/>
                          </a:solidFill>
                          <a:effectLst/>
                          <a:latin typeface="Trebuchet MS" panose="020B0603020202020204"/>
                          <a:ea typeface="+mn-ea"/>
                          <a:cs typeface="+mn-cs"/>
                        </a:rPr>
                        <a:t>çaba</a:t>
                      </a:r>
                      <a:r>
                        <a:rPr lang="en-GB" sz="1200" kern="1200" dirty="0">
                          <a:solidFill>
                            <a:schemeClr val="dk1"/>
                          </a:solidFill>
                          <a:effectLst/>
                          <a:latin typeface="Trebuchet MS" panose="020B0603020202020204"/>
                          <a:ea typeface="+mn-ea"/>
                          <a:cs typeface="+mn-cs"/>
                        </a:rPr>
                        <a:t> </a:t>
                      </a:r>
                      <a:r>
                        <a:rPr lang="en-GB" sz="1200" kern="1200" dirty="0" err="1">
                          <a:solidFill>
                            <a:schemeClr val="dk1"/>
                          </a:solidFill>
                          <a:effectLst/>
                          <a:latin typeface="Trebuchet MS" panose="020B0603020202020204"/>
                          <a:ea typeface="+mn-ea"/>
                          <a:cs typeface="+mn-cs"/>
                        </a:rPr>
                        <a:t>göstermesi</a:t>
                      </a:r>
                      <a:r>
                        <a:rPr lang="en-GB" sz="1200" kern="1200" dirty="0">
                          <a:solidFill>
                            <a:schemeClr val="dk1"/>
                          </a:solidFill>
                          <a:effectLst/>
                          <a:latin typeface="Trebuchet MS" panose="020B0603020202020204"/>
                          <a:ea typeface="+mn-ea"/>
                          <a:cs typeface="+mn-cs"/>
                        </a:rPr>
                        <a:t>,</a:t>
                      </a:r>
                      <a:endParaRPr lang="tr-TR" sz="1200" kern="1200" dirty="0">
                        <a:solidFill>
                          <a:schemeClr val="dk1"/>
                        </a:solidFill>
                        <a:effectLst/>
                        <a:latin typeface="Trebuchet MS" panose="020B0603020202020204"/>
                        <a:ea typeface="+mn-ea"/>
                        <a:cs typeface="+mn-cs"/>
                      </a:endParaRPr>
                    </a:p>
                    <a:p>
                      <a:pPr marL="171450" lvl="0" indent="-171450" algn="just">
                        <a:buFont typeface="Arial" panose="020B0604020202020204" pitchFamily="34" charset="0"/>
                        <a:buChar char="•"/>
                      </a:pPr>
                      <a:r>
                        <a:rPr lang="tr-TR" sz="1200" kern="1200" dirty="0">
                          <a:solidFill>
                            <a:schemeClr val="dk1"/>
                          </a:solidFill>
                          <a:effectLst/>
                          <a:latin typeface="Trebuchet MS" panose="020B0603020202020204"/>
                          <a:ea typeface="+mn-ea"/>
                          <a:cs typeface="+mn-cs"/>
                        </a:rPr>
                        <a:t>Personelin yeniliğe ve gelişime açık olması,</a:t>
                      </a:r>
                    </a:p>
                    <a:p>
                      <a:pPr marL="171450" lvl="0" indent="-171450" algn="just">
                        <a:buFont typeface="Arial" panose="020B0604020202020204" pitchFamily="34" charset="0"/>
                        <a:buChar char="•"/>
                      </a:pPr>
                      <a:r>
                        <a:rPr lang="tr-TR" sz="1200" kern="1200" dirty="0">
                          <a:solidFill>
                            <a:schemeClr val="dk1"/>
                          </a:solidFill>
                          <a:effectLst/>
                          <a:latin typeface="Trebuchet MS" panose="020B0603020202020204"/>
                          <a:ea typeface="+mn-ea"/>
                          <a:cs typeface="+mn-cs"/>
                        </a:rPr>
                        <a:t>Personelin uzun yıllar çalışmış olması ve tecrübesinin yüksek olması,</a:t>
                      </a:r>
                    </a:p>
                    <a:p>
                      <a:pPr marL="171450" lvl="0" indent="-171450" algn="just">
                        <a:buFont typeface="Arial" panose="020B0604020202020204" pitchFamily="34" charset="0"/>
                        <a:buChar char="•"/>
                      </a:pPr>
                      <a:r>
                        <a:rPr lang="tr-TR" sz="1200" kern="1200" dirty="0">
                          <a:solidFill>
                            <a:schemeClr val="dk1"/>
                          </a:solidFill>
                          <a:effectLst/>
                          <a:latin typeface="Trebuchet MS" panose="020B0603020202020204"/>
                          <a:ea typeface="+mn-ea"/>
                          <a:cs typeface="+mn-cs"/>
                        </a:rPr>
                        <a:t>Üniversite yatırımlarının ve teknik hizmetlerin merkezi yapı içinde dairemizce hazırlanarak yürütülmesi</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40000"/>
                      </a:srgb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171450" lvl="0" indent="-171450" algn="just">
                        <a:buFont typeface="Arial" panose="020B0604020202020204" pitchFamily="34" charset="0"/>
                        <a:buChar char="•"/>
                      </a:pPr>
                      <a:r>
                        <a:rPr lang="tr-TR" sz="1200" kern="1200" dirty="0">
                          <a:solidFill>
                            <a:schemeClr val="dk1"/>
                          </a:solidFill>
                          <a:effectLst/>
                          <a:latin typeface="Trebuchet MS" panose="020B0603020202020204"/>
                          <a:ea typeface="+mn-ea"/>
                          <a:cs typeface="+mn-cs"/>
                        </a:rPr>
                        <a:t>Mevzuatın fazla ve değişken olması,</a:t>
                      </a:r>
                    </a:p>
                    <a:p>
                      <a:pPr marL="171450" lvl="0" indent="-171450" algn="just">
                        <a:buFont typeface="Arial" panose="020B0604020202020204" pitchFamily="34" charset="0"/>
                        <a:buChar char="•"/>
                      </a:pPr>
                      <a:r>
                        <a:rPr lang="en-GB" sz="1200" kern="1200" dirty="0" err="1">
                          <a:solidFill>
                            <a:schemeClr val="dk1"/>
                          </a:solidFill>
                          <a:effectLst/>
                          <a:latin typeface="Trebuchet MS" panose="020B0603020202020204"/>
                          <a:ea typeface="+mn-ea"/>
                          <a:cs typeface="+mn-cs"/>
                        </a:rPr>
                        <a:t>Yetişmiş</a:t>
                      </a:r>
                      <a:r>
                        <a:rPr lang="en-GB" sz="1200" kern="1200" dirty="0">
                          <a:solidFill>
                            <a:schemeClr val="dk1"/>
                          </a:solidFill>
                          <a:effectLst/>
                          <a:latin typeface="Trebuchet MS" panose="020B0603020202020204"/>
                          <a:ea typeface="+mn-ea"/>
                          <a:cs typeface="+mn-cs"/>
                        </a:rPr>
                        <a:t> </a:t>
                      </a:r>
                      <a:r>
                        <a:rPr lang="en-GB" sz="1200" kern="1200" dirty="0" err="1">
                          <a:solidFill>
                            <a:schemeClr val="dk1"/>
                          </a:solidFill>
                          <a:effectLst/>
                          <a:latin typeface="Trebuchet MS" panose="020B0603020202020204"/>
                          <a:ea typeface="+mn-ea"/>
                          <a:cs typeface="+mn-cs"/>
                        </a:rPr>
                        <a:t>personelin</a:t>
                      </a:r>
                      <a:r>
                        <a:rPr lang="en-GB" sz="1200" kern="1200" dirty="0">
                          <a:solidFill>
                            <a:schemeClr val="dk1"/>
                          </a:solidFill>
                          <a:effectLst/>
                          <a:latin typeface="Trebuchet MS" panose="020B0603020202020204"/>
                          <a:ea typeface="+mn-ea"/>
                          <a:cs typeface="+mn-cs"/>
                        </a:rPr>
                        <a:t> </a:t>
                      </a:r>
                      <a:r>
                        <a:rPr lang="en-GB" sz="1200" kern="1200" dirty="0" err="1">
                          <a:solidFill>
                            <a:schemeClr val="dk1"/>
                          </a:solidFill>
                          <a:effectLst/>
                          <a:latin typeface="Trebuchet MS" panose="020B0603020202020204"/>
                          <a:ea typeface="+mn-ea"/>
                          <a:cs typeface="+mn-cs"/>
                        </a:rPr>
                        <a:t>terfi</a:t>
                      </a:r>
                      <a:r>
                        <a:rPr lang="en-GB" sz="1200" kern="1200" dirty="0">
                          <a:solidFill>
                            <a:schemeClr val="dk1"/>
                          </a:solidFill>
                          <a:effectLst/>
                          <a:latin typeface="Trebuchet MS" panose="020B0603020202020204"/>
                          <a:ea typeface="+mn-ea"/>
                          <a:cs typeface="+mn-cs"/>
                        </a:rPr>
                        <a:t>, </a:t>
                      </a:r>
                      <a:r>
                        <a:rPr lang="en-GB" sz="1200" kern="1200" dirty="0" err="1">
                          <a:solidFill>
                            <a:schemeClr val="dk1"/>
                          </a:solidFill>
                          <a:effectLst/>
                          <a:latin typeface="Trebuchet MS" panose="020B0603020202020204"/>
                          <a:ea typeface="+mn-ea"/>
                          <a:cs typeface="+mn-cs"/>
                        </a:rPr>
                        <a:t>nakil</a:t>
                      </a:r>
                      <a:r>
                        <a:rPr lang="en-GB" sz="1200" kern="1200" dirty="0">
                          <a:solidFill>
                            <a:schemeClr val="dk1"/>
                          </a:solidFill>
                          <a:effectLst/>
                          <a:latin typeface="Trebuchet MS" panose="020B0603020202020204"/>
                          <a:ea typeface="+mn-ea"/>
                          <a:cs typeface="+mn-cs"/>
                        </a:rPr>
                        <a:t>, </a:t>
                      </a:r>
                      <a:r>
                        <a:rPr lang="en-GB" sz="1200" kern="1200" dirty="0" err="1">
                          <a:solidFill>
                            <a:schemeClr val="dk1"/>
                          </a:solidFill>
                          <a:effectLst/>
                          <a:latin typeface="Trebuchet MS" panose="020B0603020202020204"/>
                          <a:ea typeface="+mn-ea"/>
                          <a:cs typeface="+mn-cs"/>
                        </a:rPr>
                        <a:t>emeklilik</a:t>
                      </a:r>
                      <a:r>
                        <a:rPr lang="en-GB" sz="1200" kern="1200" dirty="0">
                          <a:solidFill>
                            <a:schemeClr val="dk1"/>
                          </a:solidFill>
                          <a:effectLst/>
                          <a:latin typeface="Trebuchet MS" panose="020B0603020202020204"/>
                          <a:ea typeface="+mn-ea"/>
                          <a:cs typeface="+mn-cs"/>
                        </a:rPr>
                        <a:t> vb. </a:t>
                      </a:r>
                      <a:r>
                        <a:rPr lang="en-GB" sz="1200" kern="1200" dirty="0" err="1">
                          <a:solidFill>
                            <a:schemeClr val="dk1"/>
                          </a:solidFill>
                          <a:effectLst/>
                          <a:latin typeface="Trebuchet MS" panose="020B0603020202020204"/>
                          <a:ea typeface="+mn-ea"/>
                          <a:cs typeface="+mn-cs"/>
                        </a:rPr>
                        <a:t>sebeplerle</a:t>
                      </a:r>
                      <a:r>
                        <a:rPr lang="en-GB" sz="1200" kern="1200" dirty="0">
                          <a:solidFill>
                            <a:schemeClr val="dk1"/>
                          </a:solidFill>
                          <a:effectLst/>
                          <a:latin typeface="Trebuchet MS" panose="020B0603020202020204"/>
                          <a:ea typeface="+mn-ea"/>
                          <a:cs typeface="+mn-cs"/>
                        </a:rPr>
                        <a:t> </a:t>
                      </a:r>
                      <a:r>
                        <a:rPr lang="en-GB" sz="1200" kern="1200" dirty="0" err="1">
                          <a:solidFill>
                            <a:schemeClr val="dk1"/>
                          </a:solidFill>
                          <a:effectLst/>
                          <a:latin typeface="Trebuchet MS" panose="020B0603020202020204"/>
                          <a:ea typeface="+mn-ea"/>
                          <a:cs typeface="+mn-cs"/>
                        </a:rPr>
                        <a:t>Başkanlığımızdan</a:t>
                      </a:r>
                      <a:r>
                        <a:rPr lang="en-GB" sz="1200" kern="1200" dirty="0">
                          <a:solidFill>
                            <a:schemeClr val="dk1"/>
                          </a:solidFill>
                          <a:effectLst/>
                          <a:latin typeface="Trebuchet MS" panose="020B0603020202020204"/>
                          <a:ea typeface="+mn-ea"/>
                          <a:cs typeface="+mn-cs"/>
                        </a:rPr>
                        <a:t> </a:t>
                      </a:r>
                      <a:r>
                        <a:rPr lang="en-GB" sz="1200" kern="1200" dirty="0" err="1">
                          <a:solidFill>
                            <a:schemeClr val="dk1"/>
                          </a:solidFill>
                          <a:effectLst/>
                          <a:latin typeface="Trebuchet MS" panose="020B0603020202020204"/>
                          <a:ea typeface="+mn-ea"/>
                          <a:cs typeface="+mn-cs"/>
                        </a:rPr>
                        <a:t>ayrılması</a:t>
                      </a:r>
                      <a:r>
                        <a:rPr lang="en-GB" sz="1200" kern="1200" dirty="0">
                          <a:solidFill>
                            <a:schemeClr val="dk1"/>
                          </a:solidFill>
                          <a:effectLst/>
                          <a:latin typeface="Trebuchet MS" panose="020B0603020202020204"/>
                          <a:ea typeface="+mn-ea"/>
                          <a:cs typeface="+mn-cs"/>
                        </a:rPr>
                        <a:t> </a:t>
                      </a:r>
                      <a:r>
                        <a:rPr lang="en-GB" sz="1200" kern="1200" dirty="0" err="1">
                          <a:solidFill>
                            <a:schemeClr val="dk1"/>
                          </a:solidFill>
                          <a:effectLst/>
                          <a:latin typeface="Trebuchet MS" panose="020B0603020202020204"/>
                          <a:ea typeface="+mn-ea"/>
                          <a:cs typeface="+mn-cs"/>
                        </a:rPr>
                        <a:t>ve</a:t>
                      </a:r>
                      <a:r>
                        <a:rPr lang="en-GB" sz="1200" kern="1200" dirty="0">
                          <a:solidFill>
                            <a:schemeClr val="dk1"/>
                          </a:solidFill>
                          <a:effectLst/>
                          <a:latin typeface="Trebuchet MS" panose="020B0603020202020204"/>
                          <a:ea typeface="+mn-ea"/>
                          <a:cs typeface="+mn-cs"/>
                        </a:rPr>
                        <a:t> </a:t>
                      </a:r>
                      <a:r>
                        <a:rPr lang="en-GB" sz="1200" kern="1200" dirty="0" err="1">
                          <a:solidFill>
                            <a:schemeClr val="dk1"/>
                          </a:solidFill>
                          <a:effectLst/>
                          <a:latin typeface="Trebuchet MS" panose="020B0603020202020204"/>
                          <a:ea typeface="+mn-ea"/>
                          <a:cs typeface="+mn-cs"/>
                        </a:rPr>
                        <a:t>yerine</a:t>
                      </a:r>
                      <a:r>
                        <a:rPr lang="en-GB" sz="1200" kern="1200" dirty="0">
                          <a:solidFill>
                            <a:schemeClr val="dk1"/>
                          </a:solidFill>
                          <a:effectLst/>
                          <a:latin typeface="Trebuchet MS" panose="020B0603020202020204"/>
                          <a:ea typeface="+mn-ea"/>
                          <a:cs typeface="+mn-cs"/>
                        </a:rPr>
                        <a:t> </a:t>
                      </a:r>
                      <a:r>
                        <a:rPr lang="en-GB" sz="1200" kern="1200" dirty="0" err="1">
                          <a:solidFill>
                            <a:schemeClr val="dk1"/>
                          </a:solidFill>
                          <a:effectLst/>
                          <a:latin typeface="Trebuchet MS" panose="020B0603020202020204"/>
                          <a:ea typeface="+mn-ea"/>
                          <a:cs typeface="+mn-cs"/>
                        </a:rPr>
                        <a:t>gelebilecek</a:t>
                      </a:r>
                      <a:r>
                        <a:rPr lang="en-GB" sz="1200" kern="1200" dirty="0">
                          <a:solidFill>
                            <a:schemeClr val="dk1"/>
                          </a:solidFill>
                          <a:effectLst/>
                          <a:latin typeface="Trebuchet MS" panose="020B0603020202020204"/>
                          <a:ea typeface="+mn-ea"/>
                          <a:cs typeface="+mn-cs"/>
                        </a:rPr>
                        <a:t> </a:t>
                      </a:r>
                      <a:r>
                        <a:rPr lang="en-GB" sz="1200" kern="1200" dirty="0" err="1">
                          <a:solidFill>
                            <a:schemeClr val="dk1"/>
                          </a:solidFill>
                          <a:effectLst/>
                          <a:latin typeface="Trebuchet MS" panose="020B0603020202020204"/>
                          <a:ea typeface="+mn-ea"/>
                          <a:cs typeface="+mn-cs"/>
                        </a:rPr>
                        <a:t>personelin</a:t>
                      </a:r>
                      <a:r>
                        <a:rPr lang="en-GB" sz="1200" kern="1200" dirty="0">
                          <a:solidFill>
                            <a:schemeClr val="dk1"/>
                          </a:solidFill>
                          <a:effectLst/>
                          <a:latin typeface="Trebuchet MS" panose="020B0603020202020204"/>
                          <a:ea typeface="+mn-ea"/>
                          <a:cs typeface="+mn-cs"/>
                        </a:rPr>
                        <a:t> </a:t>
                      </a:r>
                      <a:r>
                        <a:rPr lang="en-GB" sz="1200" kern="1200" dirty="0" err="1">
                          <a:solidFill>
                            <a:schemeClr val="dk1"/>
                          </a:solidFill>
                          <a:effectLst/>
                          <a:latin typeface="Trebuchet MS" panose="020B0603020202020204"/>
                          <a:ea typeface="+mn-ea"/>
                          <a:cs typeface="+mn-cs"/>
                        </a:rPr>
                        <a:t>adaptasyon</a:t>
                      </a:r>
                      <a:r>
                        <a:rPr lang="en-GB" sz="1200" kern="1200" dirty="0">
                          <a:solidFill>
                            <a:schemeClr val="dk1"/>
                          </a:solidFill>
                          <a:effectLst/>
                          <a:latin typeface="Trebuchet MS" panose="020B0603020202020204"/>
                          <a:ea typeface="+mn-ea"/>
                          <a:cs typeface="+mn-cs"/>
                        </a:rPr>
                        <a:t> </a:t>
                      </a:r>
                      <a:r>
                        <a:rPr lang="en-GB" sz="1200" kern="1200" dirty="0" err="1">
                          <a:solidFill>
                            <a:schemeClr val="dk1"/>
                          </a:solidFill>
                          <a:effectLst/>
                          <a:latin typeface="Trebuchet MS" panose="020B0603020202020204"/>
                          <a:ea typeface="+mn-ea"/>
                          <a:cs typeface="+mn-cs"/>
                        </a:rPr>
                        <a:t>sürecinde</a:t>
                      </a:r>
                      <a:r>
                        <a:rPr lang="en-GB" sz="1200" kern="1200" dirty="0">
                          <a:solidFill>
                            <a:schemeClr val="dk1"/>
                          </a:solidFill>
                          <a:effectLst/>
                          <a:latin typeface="Trebuchet MS" panose="020B0603020202020204"/>
                          <a:ea typeface="+mn-ea"/>
                          <a:cs typeface="+mn-cs"/>
                        </a:rPr>
                        <a:t> </a:t>
                      </a:r>
                      <a:r>
                        <a:rPr lang="en-GB" sz="1200" kern="1200" dirty="0" err="1">
                          <a:solidFill>
                            <a:schemeClr val="dk1"/>
                          </a:solidFill>
                          <a:effectLst/>
                          <a:latin typeface="Trebuchet MS" panose="020B0603020202020204"/>
                          <a:ea typeface="+mn-ea"/>
                          <a:cs typeface="+mn-cs"/>
                        </a:rPr>
                        <a:t>zorluklar</a:t>
                      </a:r>
                      <a:r>
                        <a:rPr lang="en-GB" sz="1200" kern="1200" dirty="0">
                          <a:solidFill>
                            <a:schemeClr val="dk1"/>
                          </a:solidFill>
                          <a:effectLst/>
                          <a:latin typeface="Trebuchet MS" panose="020B0603020202020204"/>
                          <a:ea typeface="+mn-ea"/>
                          <a:cs typeface="+mn-cs"/>
                        </a:rPr>
                        <a:t> </a:t>
                      </a:r>
                      <a:r>
                        <a:rPr lang="en-GB" sz="1200" kern="1200" dirty="0" err="1">
                          <a:solidFill>
                            <a:schemeClr val="dk1"/>
                          </a:solidFill>
                          <a:effectLst/>
                          <a:latin typeface="Trebuchet MS" panose="020B0603020202020204"/>
                          <a:ea typeface="+mn-ea"/>
                          <a:cs typeface="+mn-cs"/>
                        </a:rPr>
                        <a:t>yaşanması</a:t>
                      </a:r>
                      <a:r>
                        <a:rPr lang="en-GB" sz="1200" kern="1200" dirty="0">
                          <a:solidFill>
                            <a:schemeClr val="dk1"/>
                          </a:solidFill>
                          <a:effectLst/>
                          <a:latin typeface="Trebuchet MS" panose="020B0603020202020204"/>
                          <a:ea typeface="+mn-ea"/>
                          <a:cs typeface="+mn-cs"/>
                        </a:rPr>
                        <a:t>,</a:t>
                      </a:r>
                      <a:endParaRPr lang="tr-TR" sz="1200" kern="1200" dirty="0">
                        <a:solidFill>
                          <a:schemeClr val="dk1"/>
                        </a:solidFill>
                        <a:effectLst/>
                        <a:latin typeface="Trebuchet MS" panose="020B0603020202020204"/>
                        <a:ea typeface="+mn-ea"/>
                        <a:cs typeface="+mn-cs"/>
                      </a:endParaRPr>
                    </a:p>
                    <a:p>
                      <a:pPr marL="171450" lvl="0" indent="-171450" algn="just">
                        <a:buFont typeface="Arial" panose="020B0604020202020204" pitchFamily="34" charset="0"/>
                        <a:buChar char="•"/>
                      </a:pPr>
                      <a:r>
                        <a:rPr lang="tr-TR" sz="1200" kern="1200" dirty="0">
                          <a:solidFill>
                            <a:schemeClr val="dk1"/>
                          </a:solidFill>
                          <a:effectLst/>
                          <a:latin typeface="Trebuchet MS" panose="020B0603020202020204"/>
                          <a:ea typeface="+mn-ea"/>
                          <a:cs typeface="+mn-cs"/>
                        </a:rPr>
                        <a:t>Üniversitemiz teknik personeline ödenen ücretin diğer kamu kurum ve kuruluşlarına oranla daha düşük olması,</a:t>
                      </a:r>
                    </a:p>
                    <a:p>
                      <a:pPr marL="171450" lvl="0" indent="-171450" algn="just">
                        <a:buFont typeface="Arial" panose="020B0604020202020204" pitchFamily="34" charset="0"/>
                        <a:buChar char="•"/>
                      </a:pPr>
                      <a:r>
                        <a:rPr lang="tr-TR" sz="1200" kern="1200" dirty="0">
                          <a:solidFill>
                            <a:schemeClr val="dk1"/>
                          </a:solidFill>
                          <a:effectLst/>
                          <a:latin typeface="Trebuchet MS" panose="020B0603020202020204"/>
                          <a:ea typeface="+mn-ea"/>
                          <a:cs typeface="+mn-cs"/>
                        </a:rPr>
                        <a:t>Üniversitemiz Daire Başkanlıkları arası görev dağılımlarının net bir şekilde yönergeye bağlanmamış olması,</a:t>
                      </a:r>
                    </a:p>
                    <a:p>
                      <a:pPr marL="171450" lvl="0" indent="-171450" algn="just">
                        <a:buFont typeface="Arial" panose="020B0604020202020204" pitchFamily="34" charset="0"/>
                        <a:buChar char="•"/>
                      </a:pPr>
                      <a:r>
                        <a:rPr lang="tr-TR" sz="1200" kern="1200" dirty="0">
                          <a:solidFill>
                            <a:schemeClr val="dk1"/>
                          </a:solidFill>
                          <a:effectLst/>
                          <a:latin typeface="Trebuchet MS" panose="020B0603020202020204"/>
                          <a:ea typeface="+mn-ea"/>
                          <a:cs typeface="+mn-cs"/>
                        </a:rPr>
                        <a:t>Daire Başkanlığımız Şube müdürlüğü teşkilatlanmasının zayıf olması, </a:t>
                      </a:r>
                    </a:p>
                    <a:p>
                      <a:pPr marL="171450" lvl="0" indent="-171450" algn="just">
                        <a:buFont typeface="Arial" panose="020B0604020202020204" pitchFamily="34" charset="0"/>
                        <a:buChar char="•"/>
                      </a:pPr>
                      <a:r>
                        <a:rPr lang="tr-TR" sz="1200" kern="1200" dirty="0">
                          <a:solidFill>
                            <a:schemeClr val="dk1"/>
                          </a:solidFill>
                          <a:effectLst/>
                          <a:latin typeface="Trebuchet MS" panose="020B0603020202020204"/>
                          <a:ea typeface="+mn-ea"/>
                          <a:cs typeface="+mn-cs"/>
                        </a:rPr>
                        <a:t>Yönetici kadrosunun tamamının asaleten değil vekaleten yürütülüyor olması,</a:t>
                      </a:r>
                    </a:p>
                    <a:p>
                      <a:pPr marL="171450" lvl="0" indent="-171450" algn="just">
                        <a:buFont typeface="Arial" panose="020B0604020202020204" pitchFamily="34" charset="0"/>
                        <a:buChar char="•"/>
                      </a:pPr>
                      <a:r>
                        <a:rPr lang="tr-TR" sz="1200" kern="1200" dirty="0">
                          <a:solidFill>
                            <a:schemeClr val="dk1"/>
                          </a:solidFill>
                          <a:effectLst/>
                          <a:latin typeface="Trebuchet MS" panose="020B0603020202020204"/>
                          <a:ea typeface="+mn-ea"/>
                          <a:cs typeface="+mn-cs"/>
                        </a:rPr>
                        <a:t>Yatırım bütçelerine yıllık yeterli ödenek verilmemesi nedeniyle, inşaatların uzun yıllarda tamamlanması sonucu maliyet ve iş yükü olarak artış olması,</a:t>
                      </a:r>
                    </a:p>
                    <a:p>
                      <a:pPr marL="171450" lvl="0" indent="-171450" algn="just">
                        <a:buFont typeface="Arial" panose="020B0604020202020204" pitchFamily="34" charset="0"/>
                        <a:buChar char="•"/>
                      </a:pPr>
                      <a:r>
                        <a:rPr lang="tr-TR" sz="1200" kern="1200" dirty="0">
                          <a:solidFill>
                            <a:schemeClr val="dk1"/>
                          </a:solidFill>
                          <a:effectLst/>
                          <a:latin typeface="Trebuchet MS" panose="020B0603020202020204"/>
                          <a:ea typeface="+mn-ea"/>
                          <a:cs typeface="+mn-cs"/>
                        </a:rPr>
                        <a:t>Etkili iletişim eksikliği,</a:t>
                      </a:r>
                    </a:p>
                    <a:p>
                      <a:pPr marL="171450" lvl="0" indent="-171450" algn="just">
                        <a:buFont typeface="Arial" panose="020B0604020202020204" pitchFamily="34" charset="0"/>
                        <a:buChar char="•"/>
                      </a:pPr>
                      <a:r>
                        <a:rPr lang="tr-TR" sz="1200" kern="1200" dirty="0">
                          <a:solidFill>
                            <a:schemeClr val="dk1"/>
                          </a:solidFill>
                          <a:effectLst/>
                          <a:latin typeface="Trebuchet MS" panose="020B0603020202020204"/>
                          <a:ea typeface="+mn-ea"/>
                          <a:cs typeface="+mn-cs"/>
                        </a:rPr>
                        <a:t>Kişisel gelişim eğitimlerinin olmaması,</a:t>
                      </a:r>
                    </a:p>
                    <a:p>
                      <a:pPr marL="171450" lvl="0" indent="-171450" algn="just">
                        <a:buFont typeface="Arial" panose="020B0604020202020204" pitchFamily="34" charset="0"/>
                        <a:buChar char="•"/>
                      </a:pPr>
                      <a:r>
                        <a:rPr lang="tr-TR" sz="1200" kern="1200" dirty="0">
                          <a:solidFill>
                            <a:schemeClr val="dk1"/>
                          </a:solidFill>
                          <a:effectLst/>
                          <a:latin typeface="Trebuchet MS" panose="020B0603020202020204"/>
                          <a:ea typeface="+mn-ea"/>
                          <a:cs typeface="+mn-cs"/>
                        </a:rPr>
                        <a:t>Zaman yönetimi eksikliği,</a:t>
                      </a:r>
                    </a:p>
                    <a:p>
                      <a:pPr marL="171450" lvl="0" indent="-171450" algn="just">
                        <a:buFont typeface="Arial" panose="020B0604020202020204" pitchFamily="34" charset="0"/>
                        <a:buChar char="•"/>
                      </a:pPr>
                      <a:r>
                        <a:rPr lang="tr-TR" sz="1200" kern="1200" dirty="0">
                          <a:solidFill>
                            <a:schemeClr val="dk1"/>
                          </a:solidFill>
                          <a:effectLst/>
                          <a:latin typeface="Trebuchet MS" panose="020B0603020202020204"/>
                          <a:ea typeface="+mn-ea"/>
                          <a:cs typeface="+mn-cs"/>
                        </a:rPr>
                        <a:t>Sözleşmeli ve Kadrolu teknik personel ihtiyacı,</a:t>
                      </a:r>
                    </a:p>
                    <a:p>
                      <a:pPr marL="171450" lvl="0" indent="-171450" algn="just">
                        <a:buFont typeface="Arial" panose="020B0604020202020204" pitchFamily="34" charset="0"/>
                        <a:buChar char="•"/>
                      </a:pPr>
                      <a:r>
                        <a:rPr lang="tr-TR" sz="1200" kern="1200" dirty="0">
                          <a:solidFill>
                            <a:schemeClr val="dk1"/>
                          </a:solidFill>
                          <a:effectLst/>
                          <a:latin typeface="Trebuchet MS" panose="020B0603020202020204"/>
                          <a:ea typeface="+mn-ea"/>
                          <a:cs typeface="+mn-cs"/>
                        </a:rPr>
                        <a:t>Kadrolu idari personel ihtiyacı,</a:t>
                      </a:r>
                    </a:p>
                    <a:p>
                      <a:pPr marL="171450" lvl="0" indent="-171450" algn="just">
                        <a:buFont typeface="Arial" panose="020B0604020202020204" pitchFamily="34" charset="0"/>
                        <a:buChar char="•"/>
                      </a:pPr>
                      <a:r>
                        <a:rPr lang="tr-TR" sz="1200" kern="1200" dirty="0">
                          <a:solidFill>
                            <a:schemeClr val="dk1"/>
                          </a:solidFill>
                          <a:effectLst/>
                          <a:latin typeface="Trebuchet MS" panose="020B0603020202020204"/>
                          <a:ea typeface="+mn-ea"/>
                          <a:cs typeface="+mn-cs"/>
                        </a:rPr>
                        <a:t>Fiziki mekan yetersizliği,</a:t>
                      </a:r>
                    </a:p>
                    <a:p>
                      <a:pPr marL="171450" lvl="0" indent="-171450" algn="just">
                        <a:buFont typeface="Arial" panose="020B0604020202020204" pitchFamily="34" charset="0"/>
                        <a:buChar char="•"/>
                      </a:pPr>
                      <a:r>
                        <a:rPr lang="tr-TR" sz="1200" kern="1200" dirty="0">
                          <a:solidFill>
                            <a:schemeClr val="dk1"/>
                          </a:solidFill>
                          <a:effectLst/>
                          <a:latin typeface="Trebuchet MS" panose="020B0603020202020204"/>
                          <a:ea typeface="+mn-ea"/>
                          <a:cs typeface="+mn-cs"/>
                        </a:rPr>
                        <a:t>Teknolojiyi takipte geride kalmak,</a:t>
                      </a:r>
                    </a:p>
                    <a:p>
                      <a:pPr marL="171450" lvl="0" indent="-171450" algn="just">
                        <a:buFont typeface="Arial" panose="020B0604020202020204" pitchFamily="34" charset="0"/>
                        <a:buChar char="•"/>
                      </a:pPr>
                      <a:r>
                        <a:rPr lang="tr-TR" sz="1200" kern="1200" dirty="0">
                          <a:solidFill>
                            <a:schemeClr val="dk1"/>
                          </a:solidFill>
                          <a:effectLst/>
                          <a:latin typeface="Trebuchet MS" panose="020B0603020202020204"/>
                          <a:ea typeface="+mn-ea"/>
                          <a:cs typeface="+mn-cs"/>
                        </a:rPr>
                        <a:t>Kaynak yaratılamadığından seminer ve fuarlara katılım sağlayamamak.</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40000"/>
                      </a:srgb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just"/>
                      <a:r>
                        <a:rPr lang="tr-TR" sz="1200" kern="1200" dirty="0">
                          <a:solidFill>
                            <a:schemeClr val="dk1"/>
                          </a:solidFill>
                          <a:effectLst/>
                          <a:latin typeface="Trebuchet MS" panose="020B0603020202020204"/>
                          <a:ea typeface="+mn-ea"/>
                          <a:cs typeface="+mn-cs"/>
                        </a:rPr>
                        <a:t>Başkanlığımız zayıflıklar başlığı altında belirtilmiş olan zayıf yönlerimizi güçlendirmek amacıyla değişiklikler önerilebilir. Takım çalışmasına yatkınlığı sağlamak amaçlı bazı çalışmalar yapılabilir. Teknik ve uzmanlık gerektiren bir bölüm olduğundan dolayı mesleki seminer ve fuarlara toplu katılım sağlanabilir. Personel eksikliği de birimimizi zorlayan konulardan birisidir. İhtiyaç duyulan kadrolar diğer birimlerden veya yeni atama yoluyla temin edilebilir.</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40000"/>
                      </a:srgbClr>
                    </a:solidFill>
                  </a:tcPr>
                </a:tc>
                <a:extLst>
                  <a:ext uri="{0D108BD9-81ED-4DB2-BD59-A6C34878D82A}">
                    <a16:rowId xmlns:a16="http://schemas.microsoft.com/office/drawing/2014/main" val="4108458543"/>
                  </a:ext>
                </a:extLst>
              </a:tr>
            </a:tbl>
          </a:graphicData>
        </a:graphic>
      </p:graphicFrame>
      <p:sp>
        <p:nvSpPr>
          <p:cNvPr id="6" name="Metin kutusu 5">
            <a:extLst>
              <a:ext uri="{FF2B5EF4-FFF2-40B4-BE49-F238E27FC236}">
                <a16:creationId xmlns:a16="http://schemas.microsoft.com/office/drawing/2014/main" id="{14677CA3-0332-4A34-ADD1-2AB6C850E985}"/>
              </a:ext>
            </a:extLst>
          </p:cNvPr>
          <p:cNvSpPr txBox="1"/>
          <p:nvPr/>
        </p:nvSpPr>
        <p:spPr>
          <a:xfrm>
            <a:off x="801585" y="0"/>
            <a:ext cx="10966862" cy="369332"/>
          </a:xfrm>
          <a:prstGeom prst="rect">
            <a:avLst/>
          </a:prstGeom>
          <a:noFill/>
        </p:spPr>
        <p:txBody>
          <a:bodyPr wrap="square">
            <a:spAutoFit/>
          </a:bodyPr>
          <a:lstStyle/>
          <a:p>
            <a:pPr algn="just">
              <a:spcBef>
                <a:spcPts val="1200"/>
              </a:spcBef>
              <a:spcAft>
                <a:spcPts val="300"/>
              </a:spcAft>
              <a:tabLst>
                <a:tab pos="226695" algn="l"/>
              </a:tabLst>
            </a:pPr>
            <a:r>
              <a:rPr lang="en-GB" sz="1800" b="1" kern="0" cap="small" spc="25" dirty="0">
                <a:effectLst/>
                <a:latin typeface="Times New Roman" panose="02020603050405020304" pitchFamily="18" charset="0"/>
                <a:ea typeface="Times New Roman" panose="02020603050405020304" pitchFamily="18" charset="0"/>
              </a:rPr>
              <a:t>IV- KURUMSAL KABİLİYET </a:t>
            </a:r>
            <a:r>
              <a:rPr lang="en-GB" sz="1800" b="1" kern="0" cap="small" spc="25" dirty="0" err="1">
                <a:effectLst/>
                <a:latin typeface="Times New Roman" panose="02020603050405020304" pitchFamily="18" charset="0"/>
                <a:ea typeface="Times New Roman" panose="02020603050405020304" pitchFamily="18" charset="0"/>
              </a:rPr>
              <a:t>ve</a:t>
            </a:r>
            <a:r>
              <a:rPr lang="en-GB" sz="1800" b="1" kern="0" cap="small" spc="25" dirty="0">
                <a:effectLst/>
                <a:latin typeface="Times New Roman" panose="02020603050405020304" pitchFamily="18" charset="0"/>
                <a:ea typeface="Times New Roman" panose="02020603050405020304" pitchFamily="18" charset="0"/>
              </a:rPr>
              <a:t> KAPASİTENİN DEĞERLENDİRİLMESİ </a:t>
            </a:r>
            <a:endParaRPr lang="tr-TR" sz="2000" b="1" kern="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81105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0564A9D0-34A5-4D0F-8B07-3C7803FBC412}"/>
              </a:ext>
            </a:extLst>
          </p:cNvPr>
          <p:cNvSpPr>
            <a:spLocks noGrp="1"/>
          </p:cNvSpPr>
          <p:nvPr>
            <p:ph idx="1"/>
          </p:nvPr>
        </p:nvSpPr>
        <p:spPr>
          <a:xfrm>
            <a:off x="891821" y="282222"/>
            <a:ext cx="10984089" cy="6171164"/>
          </a:xfrm>
        </p:spPr>
        <p:txBody>
          <a:bodyPr>
            <a:normAutofit fontScale="62500" lnSpcReduction="20000"/>
          </a:bodyPr>
          <a:lstStyle/>
          <a:p>
            <a:pPr marL="0" indent="0">
              <a:lnSpc>
                <a:spcPct val="150000"/>
              </a:lnSpc>
              <a:spcAft>
                <a:spcPts val="1000"/>
              </a:spcAft>
              <a:buNone/>
            </a:pPr>
            <a:r>
              <a:rPr lang="tr-TR" sz="2000" b="1" i="0" kern="1400" dirty="0">
                <a:effectLst/>
                <a:latin typeface="Cambria" panose="02040503050406030204" pitchFamily="18" charset="0"/>
                <a:ea typeface="Times New Roman" panose="02020603050405020304" pitchFamily="18" charset="0"/>
                <a:cs typeface="Times New Roman" panose="02020603050405020304" pitchFamily="18" charset="0"/>
              </a:rPr>
              <a:t>I-</a:t>
            </a:r>
            <a:r>
              <a:rPr lang="en-GB" sz="2000" b="1" i="0" kern="1400" dirty="0">
                <a:effectLst/>
                <a:latin typeface="Cambria" panose="02040503050406030204" pitchFamily="18" charset="0"/>
                <a:ea typeface="Times New Roman" panose="02020603050405020304" pitchFamily="18" charset="0"/>
                <a:cs typeface="Times New Roman" panose="02020603050405020304" pitchFamily="18" charset="0"/>
              </a:rPr>
              <a:t>GENEL BİLGİLER</a:t>
            </a:r>
            <a:br>
              <a:rPr lang="tr-TR" sz="2000" b="1" i="0" kern="1400" dirty="0">
                <a:effectLst/>
                <a:latin typeface="Cambria" panose="02040503050406030204" pitchFamily="18" charset="0"/>
                <a:ea typeface="Times New Roman" panose="02020603050405020304" pitchFamily="18" charset="0"/>
                <a:cs typeface="Times New Roman" panose="02020603050405020304" pitchFamily="18" charset="0"/>
              </a:rPr>
            </a:br>
            <a:r>
              <a:rPr lang="en-GB" sz="2000" b="1" i="0" kern="1400" dirty="0">
                <a:effectLst/>
                <a:latin typeface="Cambria" panose="02040503050406030204" pitchFamily="18" charset="0"/>
                <a:ea typeface="Times New Roman" panose="02020603050405020304" pitchFamily="18" charset="0"/>
                <a:cs typeface="Times New Roman" panose="02020603050405020304" pitchFamily="18" charset="0"/>
              </a:rPr>
              <a:t>B. </a:t>
            </a:r>
            <a:r>
              <a:rPr lang="en-GB" sz="2000" b="1" i="0" kern="1400" dirty="0" err="1">
                <a:effectLst/>
                <a:latin typeface="Cambria" panose="02040503050406030204" pitchFamily="18" charset="0"/>
                <a:ea typeface="Times New Roman" panose="02020603050405020304" pitchFamily="18" charset="0"/>
                <a:cs typeface="Times New Roman" panose="02020603050405020304" pitchFamily="18" charset="0"/>
              </a:rPr>
              <a:t>Yetki</a:t>
            </a:r>
            <a:r>
              <a:rPr lang="en-GB" sz="2000" b="1" i="0" kern="1400" dirty="0">
                <a:effectLst/>
                <a:latin typeface="Cambria" panose="02040503050406030204" pitchFamily="18" charset="0"/>
                <a:ea typeface="Times New Roman" panose="02020603050405020304" pitchFamily="18" charset="0"/>
                <a:cs typeface="Times New Roman" panose="02020603050405020304" pitchFamily="18" charset="0"/>
              </a:rPr>
              <a:t>, </a:t>
            </a:r>
            <a:r>
              <a:rPr lang="en-GB" sz="2000" b="1" i="0" kern="1400" dirty="0" err="1">
                <a:effectLst/>
                <a:latin typeface="Cambria" panose="02040503050406030204" pitchFamily="18" charset="0"/>
                <a:ea typeface="Times New Roman" panose="02020603050405020304" pitchFamily="18" charset="0"/>
                <a:cs typeface="Times New Roman" panose="02020603050405020304" pitchFamily="18" charset="0"/>
              </a:rPr>
              <a:t>Görev</a:t>
            </a:r>
            <a:r>
              <a:rPr lang="en-GB" sz="2000" b="1" i="0" kern="1400" dirty="0">
                <a:effectLst/>
                <a:latin typeface="Cambria" panose="02040503050406030204" pitchFamily="18" charset="0"/>
                <a:ea typeface="Times New Roman" panose="02020603050405020304" pitchFamily="18" charset="0"/>
                <a:cs typeface="Times New Roman" panose="02020603050405020304" pitchFamily="18" charset="0"/>
              </a:rPr>
              <a:t> </a:t>
            </a:r>
            <a:r>
              <a:rPr lang="en-GB" sz="2000" b="1" i="0" kern="1400" dirty="0" err="1">
                <a:effectLst/>
                <a:latin typeface="Cambria" panose="02040503050406030204" pitchFamily="18" charset="0"/>
                <a:ea typeface="Times New Roman" panose="02020603050405020304" pitchFamily="18" charset="0"/>
                <a:cs typeface="Times New Roman" panose="02020603050405020304" pitchFamily="18" charset="0"/>
              </a:rPr>
              <a:t>ve</a:t>
            </a:r>
            <a:r>
              <a:rPr lang="en-GB" sz="2000" b="1" i="0" kern="1400" dirty="0">
                <a:effectLst/>
                <a:latin typeface="Cambria" panose="02040503050406030204" pitchFamily="18" charset="0"/>
                <a:ea typeface="Times New Roman" panose="02020603050405020304" pitchFamily="18" charset="0"/>
                <a:cs typeface="Times New Roman" panose="02020603050405020304" pitchFamily="18" charset="0"/>
              </a:rPr>
              <a:t> </a:t>
            </a:r>
            <a:r>
              <a:rPr lang="en-GB" sz="2000" b="1" i="0" kern="1400" dirty="0" err="1">
                <a:effectLst/>
                <a:latin typeface="Cambria" panose="02040503050406030204" pitchFamily="18" charset="0"/>
                <a:ea typeface="Times New Roman" panose="02020603050405020304" pitchFamily="18" charset="0"/>
                <a:cs typeface="Times New Roman" panose="02020603050405020304" pitchFamily="18" charset="0"/>
              </a:rPr>
              <a:t>Sorumluluklar</a:t>
            </a:r>
            <a:r>
              <a:rPr lang="en-GB" sz="2000" b="1" i="0" kern="14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tr-TR" sz="2000" b="1" i="0" kern="1400" dirty="0">
              <a:effectLst/>
              <a:latin typeface="Cambria" panose="020405030504060302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1000"/>
              </a:spcAft>
              <a:buFont typeface="Symbol" panose="05050102010706020507" pitchFamily="18" charset="2"/>
              <a:buChar char=""/>
            </a:pPr>
            <a:r>
              <a:rPr lang="tr-TR" sz="2000" dirty="0">
                <a:effectLst/>
                <a:latin typeface="Times New Roman" panose="02020603050405020304" pitchFamily="18" charset="0"/>
                <a:ea typeface="Times New Roman" panose="02020603050405020304" pitchFamily="18" charset="0"/>
              </a:rPr>
              <a:t>Üniversitemizin ihtiyacı olan makine ve teçhizat alımları ile ilgili teknik şartnameleri düzenlemek,</a:t>
            </a:r>
          </a:p>
          <a:p>
            <a:pPr marL="342900" lvl="0" indent="-342900" algn="just">
              <a:lnSpc>
                <a:spcPct val="150000"/>
              </a:lnSpc>
              <a:spcAft>
                <a:spcPts val="1000"/>
              </a:spcAft>
              <a:buFont typeface="Symbol" panose="05050102010706020507" pitchFamily="18" charset="2"/>
              <a:buChar char=""/>
            </a:pPr>
            <a:r>
              <a:rPr lang="tr-TR" sz="2000" dirty="0">
                <a:effectLst/>
                <a:latin typeface="Times New Roman" panose="02020603050405020304" pitchFamily="18" charset="0"/>
                <a:ea typeface="Times New Roman" panose="02020603050405020304" pitchFamily="18" charset="0"/>
              </a:rPr>
              <a:t>Üniversitemiz kampüsüne ait arazilerin kamulaştırma çalışmalarını yürütmek,</a:t>
            </a:r>
          </a:p>
          <a:p>
            <a:pPr marL="342900" lvl="0" indent="-342900" algn="just">
              <a:lnSpc>
                <a:spcPct val="150000"/>
              </a:lnSpc>
              <a:spcAft>
                <a:spcPts val="1000"/>
              </a:spcAft>
              <a:buFont typeface="Symbol" panose="05050102010706020507" pitchFamily="18" charset="2"/>
              <a:buChar char=""/>
            </a:pPr>
            <a:r>
              <a:rPr lang="tr-TR" sz="2000" dirty="0">
                <a:effectLst/>
                <a:latin typeface="Times New Roman" panose="02020603050405020304" pitchFamily="18" charset="0"/>
                <a:ea typeface="Times New Roman" panose="02020603050405020304" pitchFamily="18" charset="0"/>
              </a:rPr>
              <a:t>Kampüs peyzaj planlamalarını hazırlayıp zemine uygulamak,</a:t>
            </a:r>
          </a:p>
          <a:p>
            <a:pPr marL="342900" lvl="0" indent="-342900" algn="just">
              <a:lnSpc>
                <a:spcPct val="150000"/>
              </a:lnSpc>
              <a:spcAft>
                <a:spcPts val="1000"/>
              </a:spcAft>
              <a:buFont typeface="Symbol" panose="05050102010706020507" pitchFamily="18" charset="2"/>
              <a:buChar char=""/>
            </a:pPr>
            <a:r>
              <a:rPr lang="tr-TR" sz="2000" dirty="0">
                <a:effectLst/>
                <a:latin typeface="Times New Roman" panose="02020603050405020304" pitchFamily="18" charset="0"/>
                <a:ea typeface="Times New Roman" panose="02020603050405020304" pitchFamily="18" charset="0"/>
              </a:rPr>
              <a:t>Yerleşkelerimizin üzerinde bulunduğu arazilerinin harita üzerinde sanallaştırmasını sağlamak, </a:t>
            </a:r>
          </a:p>
          <a:p>
            <a:pPr marL="342900" lvl="0" indent="-342900" algn="just">
              <a:lnSpc>
                <a:spcPct val="150000"/>
              </a:lnSpc>
              <a:spcAft>
                <a:spcPts val="1000"/>
              </a:spcAft>
              <a:buFont typeface="Symbol" panose="05050102010706020507" pitchFamily="18" charset="2"/>
              <a:buChar char=""/>
            </a:pPr>
            <a:r>
              <a:rPr lang="tr-TR" sz="2000" dirty="0">
                <a:effectLst/>
                <a:latin typeface="Times New Roman" panose="02020603050405020304" pitchFamily="18" charset="0"/>
                <a:ea typeface="Times New Roman" panose="02020603050405020304" pitchFamily="18" charset="0"/>
              </a:rPr>
              <a:t>Gerekli her türlü, yapı, tesis, onarım, bakım, imalat, etüt, proje, keşif, ihale ve denetleme işlerini; Kamu İhale Kanunu, ilgili yönetmelik ve mevzuat hükümleri doğrultusunda yapmak ve yaptırmak,</a:t>
            </a:r>
          </a:p>
          <a:p>
            <a:pPr marL="342900" lvl="0" indent="-342900" algn="just">
              <a:lnSpc>
                <a:spcPct val="150000"/>
              </a:lnSpc>
              <a:spcAft>
                <a:spcPts val="1000"/>
              </a:spcAft>
              <a:buFont typeface="Symbol" panose="05050102010706020507" pitchFamily="18" charset="2"/>
              <a:buChar char=""/>
            </a:pPr>
            <a:r>
              <a:rPr lang="tr-TR" sz="2000" dirty="0">
                <a:effectLst/>
                <a:latin typeface="Times New Roman" panose="02020603050405020304" pitchFamily="18" charset="0"/>
                <a:ea typeface="Times New Roman" panose="02020603050405020304" pitchFamily="18" charset="0"/>
              </a:rPr>
              <a:t> Bina ve tesislerin projelerini yapmak, ihale işlem dosyalarını hazırlamak, ihaleleri yürütmek ve sonuçlandırmak, Bakım ve onarımla ilgili ihaleleri yürütmek, bakım ve onarım işlerini yapmak,</a:t>
            </a:r>
          </a:p>
          <a:p>
            <a:pPr marL="342900" lvl="0" indent="-342900" algn="just">
              <a:lnSpc>
                <a:spcPct val="150000"/>
              </a:lnSpc>
              <a:spcAft>
                <a:spcPts val="1000"/>
              </a:spcAft>
              <a:buFont typeface="Symbol" panose="05050102010706020507" pitchFamily="18" charset="2"/>
              <a:buChar char=""/>
            </a:pPr>
            <a:r>
              <a:rPr lang="tr-TR" sz="2000" dirty="0">
                <a:effectLst/>
                <a:latin typeface="Times New Roman" panose="02020603050405020304" pitchFamily="18" charset="0"/>
                <a:ea typeface="Times New Roman" panose="02020603050405020304" pitchFamily="18" charset="0"/>
              </a:rPr>
              <a:t>Gelişim planı doğrultusunda yapılması planlanan bina ve tesisleri projelendirmek, fizibilite raporlarını hazırlamak, yapım ihalelerini gerçekleştirmek,</a:t>
            </a:r>
          </a:p>
          <a:p>
            <a:pPr marL="342900" lvl="0" indent="-342900" algn="just">
              <a:lnSpc>
                <a:spcPct val="150000"/>
              </a:lnSpc>
              <a:spcAft>
                <a:spcPts val="1000"/>
              </a:spcAft>
              <a:buFont typeface="Symbol" panose="05050102010706020507" pitchFamily="18" charset="2"/>
              <a:buChar char=""/>
            </a:pPr>
            <a:r>
              <a:rPr lang="tr-TR" sz="2000" dirty="0">
                <a:effectLst/>
                <a:latin typeface="Times New Roman" panose="02020603050405020304" pitchFamily="18" charset="0"/>
                <a:ea typeface="Times New Roman" panose="02020603050405020304" pitchFamily="18" charset="0"/>
              </a:rPr>
              <a:t>Üniversite bina ve tesislerinin projelerini yapmak, ihale dosyalarını hazırlamak, yapı ve onarımla ilgili ihaleleri yürütmek, inşaatları kontrol etmek ve teslim almak, bakım ve onarım işlerini yapmak, </a:t>
            </a:r>
          </a:p>
          <a:p>
            <a:pPr marL="342900" lvl="0" indent="-342900" algn="just">
              <a:lnSpc>
                <a:spcPct val="150000"/>
              </a:lnSpc>
              <a:spcAft>
                <a:spcPts val="1000"/>
              </a:spcAft>
              <a:buFont typeface="Symbol" panose="05050102010706020507" pitchFamily="18" charset="2"/>
              <a:buChar char=""/>
            </a:pPr>
            <a:r>
              <a:rPr lang="tr-TR" sz="2000" dirty="0">
                <a:effectLst/>
                <a:latin typeface="Times New Roman" panose="02020603050405020304" pitchFamily="18" charset="0"/>
                <a:ea typeface="Times New Roman" panose="02020603050405020304" pitchFamily="18" charset="0"/>
              </a:rPr>
              <a:t>Kalorifer, kazan dairesi, soğuk oda, </a:t>
            </a:r>
            <a:r>
              <a:rPr lang="tr-TR" sz="2000" dirty="0" err="1">
                <a:effectLst/>
                <a:latin typeface="Times New Roman" panose="02020603050405020304" pitchFamily="18" charset="0"/>
                <a:ea typeface="Times New Roman" panose="02020603050405020304" pitchFamily="18" charset="0"/>
              </a:rPr>
              <a:t>jenaratör</a:t>
            </a:r>
            <a:r>
              <a:rPr lang="tr-TR" sz="2000" dirty="0">
                <a:effectLst/>
                <a:latin typeface="Times New Roman" panose="02020603050405020304" pitchFamily="18" charset="0"/>
                <a:ea typeface="Times New Roman" panose="02020603050405020304" pitchFamily="18" charset="0"/>
              </a:rPr>
              <a:t>, havalandırma sistemleri ile çevre    düzenleme ve asansör bakım ve onarımı ile benzer işleri yürütmek. </a:t>
            </a:r>
          </a:p>
          <a:p>
            <a:endParaRPr lang="tr-TR" dirty="0"/>
          </a:p>
        </p:txBody>
      </p:sp>
    </p:spTree>
    <p:extLst>
      <p:ext uri="{BB962C8B-B14F-4D97-AF65-F5344CB8AC3E}">
        <p14:creationId xmlns:p14="http://schemas.microsoft.com/office/powerpoint/2010/main" val="346778637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C97A981-E991-4790-B5ED-993F87C2FB95}"/>
              </a:ext>
            </a:extLst>
          </p:cNvPr>
          <p:cNvSpPr>
            <a:spLocks noGrp="1"/>
          </p:cNvSpPr>
          <p:nvPr>
            <p:ph type="title"/>
          </p:nvPr>
        </p:nvSpPr>
        <p:spPr>
          <a:xfrm>
            <a:off x="730332" y="0"/>
            <a:ext cx="11461667" cy="486888"/>
          </a:xfrm>
        </p:spPr>
        <p:txBody>
          <a:bodyPr>
            <a:normAutofit/>
          </a:bodyPr>
          <a:lstStyle/>
          <a:p>
            <a:r>
              <a:rPr lang="tr-TR" sz="2400" b="1" dirty="0">
                <a:solidFill>
                  <a:schemeClr val="accent2">
                    <a:lumMod val="50000"/>
                  </a:schemeClr>
                </a:solidFill>
                <a:latin typeface="Times New Roman" panose="02020603050405020304" pitchFamily="18" charset="0"/>
                <a:cs typeface="Times New Roman" panose="02020603050405020304" pitchFamily="18" charset="0"/>
              </a:rPr>
              <a:t>Yapı İşleri ve Teknik Daire Başkanlığı SWOT (GZFT) Analizi</a:t>
            </a:r>
            <a:endParaRPr lang="tr-TR" sz="2400" dirty="0">
              <a:latin typeface="Times New Roman" panose="02020603050405020304" pitchFamily="18" charset="0"/>
              <a:cs typeface="Times New Roman" panose="02020603050405020304" pitchFamily="18" charset="0"/>
            </a:endParaRPr>
          </a:p>
        </p:txBody>
      </p:sp>
      <p:graphicFrame>
        <p:nvGraphicFramePr>
          <p:cNvPr id="4" name="3 İçerik Yer Tutucusu">
            <a:extLst>
              <a:ext uri="{FF2B5EF4-FFF2-40B4-BE49-F238E27FC236}">
                <a16:creationId xmlns:a16="http://schemas.microsoft.com/office/drawing/2014/main" id="{1AA6A365-A191-4DAF-9447-F746617921F0}"/>
              </a:ext>
            </a:extLst>
          </p:cNvPr>
          <p:cNvGraphicFramePr>
            <a:graphicFrameLocks/>
          </p:cNvGraphicFramePr>
          <p:nvPr>
            <p:extLst>
              <p:ext uri="{D42A27DB-BD31-4B8C-83A1-F6EECF244321}">
                <p14:modId xmlns:p14="http://schemas.microsoft.com/office/powerpoint/2010/main" val="4288864581"/>
              </p:ext>
            </p:extLst>
          </p:nvPr>
        </p:nvGraphicFramePr>
        <p:xfrm>
          <a:off x="730332" y="486888"/>
          <a:ext cx="11461667" cy="6371112"/>
        </p:xfrm>
        <a:graphic>
          <a:graphicData uri="http://schemas.openxmlformats.org/drawingml/2006/table">
            <a:tbl>
              <a:tblPr firstRow="1" bandRow="1"/>
              <a:tblGrid>
                <a:gridCol w="832324">
                  <a:extLst>
                    <a:ext uri="{9D8B030D-6E8A-4147-A177-3AD203B41FA5}">
                      <a16:colId xmlns:a16="http://schemas.microsoft.com/office/drawing/2014/main" val="20000"/>
                    </a:ext>
                  </a:extLst>
                </a:gridCol>
                <a:gridCol w="5106552">
                  <a:extLst>
                    <a:ext uri="{9D8B030D-6E8A-4147-A177-3AD203B41FA5}">
                      <a16:colId xmlns:a16="http://schemas.microsoft.com/office/drawing/2014/main" val="20001"/>
                    </a:ext>
                  </a:extLst>
                </a:gridCol>
                <a:gridCol w="5522791">
                  <a:extLst>
                    <a:ext uri="{9D8B030D-6E8A-4147-A177-3AD203B41FA5}">
                      <a16:colId xmlns:a16="http://schemas.microsoft.com/office/drawing/2014/main" val="20002"/>
                    </a:ext>
                  </a:extLst>
                </a:gridCol>
              </a:tblGrid>
              <a:tr h="415344">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endParaRPr lang="tr-TR" sz="2000" b="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tr-TR" sz="1800" b="0" dirty="0"/>
                        <a:t>POZİTİF</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76618">
                        <a:lumMod val="40000"/>
                        <a:lumOff val="60000"/>
                      </a:srgbClr>
                    </a:solidFill>
                  </a:tcPr>
                </a:tc>
                <a:tc>
                  <a:txBody>
                    <a:bodyPr/>
                    <a:lstStyle>
                      <a:lvl1pPr marL="0" algn="l" defTabSz="914400" rtl="0" eaLnBrk="1" latinLnBrk="0" hangingPunct="1">
                        <a:defRPr sz="1800" b="1" kern="1200">
                          <a:solidFill>
                            <a:schemeClr val="lt1"/>
                          </a:solidFill>
                          <a:latin typeface="Trebuchet MS" panose="020B0603020202020204"/>
                        </a:defRPr>
                      </a:lvl1pPr>
                      <a:lvl2pPr marL="457200" algn="l" defTabSz="914400" rtl="0" eaLnBrk="1" latinLnBrk="0" hangingPunct="1">
                        <a:defRPr sz="1800" b="1" kern="1200">
                          <a:solidFill>
                            <a:schemeClr val="lt1"/>
                          </a:solidFill>
                          <a:latin typeface="Trebuchet MS" panose="020B0603020202020204"/>
                        </a:defRPr>
                      </a:lvl2pPr>
                      <a:lvl3pPr marL="914400" algn="l" defTabSz="914400" rtl="0" eaLnBrk="1" latinLnBrk="0" hangingPunct="1">
                        <a:defRPr sz="1800" b="1" kern="1200">
                          <a:solidFill>
                            <a:schemeClr val="lt1"/>
                          </a:solidFill>
                          <a:latin typeface="Trebuchet MS" panose="020B0603020202020204"/>
                        </a:defRPr>
                      </a:lvl3pPr>
                      <a:lvl4pPr marL="1371600" algn="l" defTabSz="914400" rtl="0" eaLnBrk="1" latinLnBrk="0" hangingPunct="1">
                        <a:defRPr sz="1800" b="1" kern="1200">
                          <a:solidFill>
                            <a:schemeClr val="lt1"/>
                          </a:solidFill>
                          <a:latin typeface="Trebuchet MS" panose="020B0603020202020204"/>
                        </a:defRPr>
                      </a:lvl4pPr>
                      <a:lvl5pPr marL="1828800" algn="l" defTabSz="914400" rtl="0" eaLnBrk="1" latinLnBrk="0" hangingPunct="1">
                        <a:defRPr sz="1800" b="1" kern="1200">
                          <a:solidFill>
                            <a:schemeClr val="lt1"/>
                          </a:solidFill>
                          <a:latin typeface="Trebuchet MS" panose="020B0603020202020204"/>
                        </a:defRPr>
                      </a:lvl5pPr>
                      <a:lvl6pPr marL="2286000" algn="l" defTabSz="914400" rtl="0" eaLnBrk="1" latinLnBrk="0" hangingPunct="1">
                        <a:defRPr sz="1800" b="1" kern="1200">
                          <a:solidFill>
                            <a:schemeClr val="lt1"/>
                          </a:solidFill>
                          <a:latin typeface="Trebuchet MS" panose="020B0603020202020204"/>
                        </a:defRPr>
                      </a:lvl6pPr>
                      <a:lvl7pPr marL="2743200" algn="l" defTabSz="914400" rtl="0" eaLnBrk="1" latinLnBrk="0" hangingPunct="1">
                        <a:defRPr sz="1800" b="1" kern="1200">
                          <a:solidFill>
                            <a:schemeClr val="lt1"/>
                          </a:solidFill>
                          <a:latin typeface="Trebuchet MS" panose="020B0603020202020204"/>
                        </a:defRPr>
                      </a:lvl7pPr>
                      <a:lvl8pPr marL="3200400" algn="l" defTabSz="914400" rtl="0" eaLnBrk="1" latinLnBrk="0" hangingPunct="1">
                        <a:defRPr sz="1800" b="1" kern="1200">
                          <a:solidFill>
                            <a:schemeClr val="lt1"/>
                          </a:solidFill>
                          <a:latin typeface="Trebuchet MS" panose="020B0603020202020204"/>
                        </a:defRPr>
                      </a:lvl8pPr>
                      <a:lvl9pPr marL="3657600" algn="l" defTabSz="914400" rtl="0" eaLnBrk="1" latinLnBrk="0" hangingPunct="1">
                        <a:defRPr sz="1800" b="1" kern="1200">
                          <a:solidFill>
                            <a:schemeClr val="lt1"/>
                          </a:solidFill>
                          <a:latin typeface="Trebuchet MS" panose="020B0603020202020204"/>
                        </a:defRPr>
                      </a:lvl9pPr>
                    </a:lstStyle>
                    <a:p>
                      <a:pPr algn="ctr"/>
                      <a:r>
                        <a:rPr lang="tr-TR" sz="1800" b="0" dirty="0"/>
                        <a:t>NEGATİF</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76618">
                        <a:lumMod val="40000"/>
                        <a:lumOff val="60000"/>
                      </a:srgbClr>
                    </a:solidFill>
                  </a:tcPr>
                </a:tc>
                <a:extLst>
                  <a:ext uri="{0D108BD9-81ED-4DB2-BD59-A6C34878D82A}">
                    <a16:rowId xmlns:a16="http://schemas.microsoft.com/office/drawing/2014/main" val="10000"/>
                  </a:ext>
                </a:extLst>
              </a:tr>
              <a:tr h="402248">
                <a:tc rowSpan="2">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a:r>
                        <a:rPr lang="tr-TR" sz="1400" dirty="0">
                          <a:solidFill>
                            <a:schemeClr val="bg1"/>
                          </a:solidFill>
                        </a:rPr>
                        <a:t>İÇSEL</a:t>
                      </a:r>
                    </a:p>
                  </a:txBody>
                  <a:tcPr vert="vert27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C3C43">
                        <a:lumMod val="40000"/>
                        <a:lumOff val="60000"/>
                      </a:srgb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a:r>
                        <a:rPr lang="tr-TR" sz="1100" dirty="0"/>
                        <a:t>GÜÇLÜ YÖNLER</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6618">
                        <a:lumMod val="75000"/>
                      </a:srgb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a:r>
                        <a:rPr lang="tr-TR" sz="1100" dirty="0"/>
                        <a:t>ZAYIF YÖNLER</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6618">
                        <a:lumMod val="75000"/>
                      </a:srgbClr>
                    </a:solidFill>
                  </a:tcPr>
                </a:tc>
                <a:extLst>
                  <a:ext uri="{0D108BD9-81ED-4DB2-BD59-A6C34878D82A}">
                    <a16:rowId xmlns:a16="http://schemas.microsoft.com/office/drawing/2014/main" val="10001"/>
                  </a:ext>
                </a:extLst>
              </a:tr>
              <a:tr h="1812170">
                <a:tc vMerge="1">
                  <a:txBody>
                    <a:bodyPr/>
                    <a:lstStyle/>
                    <a:p>
                      <a:pPr algn="ctr"/>
                      <a:endParaRPr lang="tr-TR" sz="2000" dirty="0">
                        <a:solidFill>
                          <a:schemeClr val="bg1"/>
                        </a:solidFill>
                      </a:endParaRPr>
                    </a:p>
                  </a:txBody>
                  <a:tcPr>
                    <a:solidFill>
                      <a:srgbClr val="FFC000"/>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342900" lvl="0" indent="-342900" algn="just">
                        <a:buAutoNum type="arabicPeriod"/>
                      </a:pPr>
                      <a:r>
                        <a:rPr lang="en-GB" sz="1100" kern="1200" dirty="0" err="1">
                          <a:solidFill>
                            <a:schemeClr val="dk1"/>
                          </a:solidFill>
                          <a:effectLst/>
                          <a:latin typeface="+mn-lt"/>
                          <a:ea typeface="+mn-ea"/>
                          <a:cs typeface="+mn-cs"/>
                        </a:rPr>
                        <a:t>Personelimizin</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uyum</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içinde</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çalışması</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amir</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memur</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arasında</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karşılıklı</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güven</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ve</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ekip</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çalışmasına</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yatkın</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olması</a:t>
                      </a:r>
                      <a:r>
                        <a:rPr lang="en-GB" sz="1100" kern="1200" dirty="0">
                          <a:solidFill>
                            <a:schemeClr val="dk1"/>
                          </a:solidFill>
                          <a:effectLst/>
                          <a:latin typeface="+mn-lt"/>
                          <a:ea typeface="+mn-ea"/>
                          <a:cs typeface="+mn-cs"/>
                        </a:rPr>
                        <a:t>,</a:t>
                      </a:r>
                      <a:endParaRPr lang="tr-TR" sz="1100" kern="1200" dirty="0">
                        <a:solidFill>
                          <a:schemeClr val="dk1"/>
                        </a:solidFill>
                        <a:effectLst/>
                        <a:latin typeface="+mn-lt"/>
                        <a:ea typeface="+mn-ea"/>
                        <a:cs typeface="+mn-cs"/>
                      </a:endParaRPr>
                    </a:p>
                    <a:p>
                      <a:pPr marL="342900" lvl="0" indent="-342900" algn="just">
                        <a:buAutoNum type="arabicPeriod"/>
                      </a:pPr>
                      <a:r>
                        <a:rPr lang="en-GB" sz="1100" kern="1200" dirty="0" err="1">
                          <a:solidFill>
                            <a:schemeClr val="dk1"/>
                          </a:solidFill>
                          <a:effectLst/>
                          <a:latin typeface="+mn-lt"/>
                          <a:ea typeface="+mn-ea"/>
                          <a:cs typeface="+mn-cs"/>
                        </a:rPr>
                        <a:t>Üniversitemize</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maddi</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ve</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manevi</a:t>
                      </a:r>
                      <a:r>
                        <a:rPr lang="en-GB" sz="1100" kern="1200" dirty="0">
                          <a:solidFill>
                            <a:schemeClr val="dk1"/>
                          </a:solidFill>
                          <a:effectLst/>
                          <a:latin typeface="+mn-lt"/>
                          <a:ea typeface="+mn-ea"/>
                          <a:cs typeface="+mn-cs"/>
                        </a:rPr>
                        <a:t> her </a:t>
                      </a:r>
                      <a:r>
                        <a:rPr lang="en-GB" sz="1100" kern="1200" dirty="0" err="1">
                          <a:solidFill>
                            <a:schemeClr val="dk1"/>
                          </a:solidFill>
                          <a:effectLst/>
                          <a:latin typeface="+mn-lt"/>
                          <a:ea typeface="+mn-ea"/>
                          <a:cs typeface="+mn-cs"/>
                        </a:rPr>
                        <a:t>türlü</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desteği</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sağlayan</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İzzet</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Baysal</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Vakfının</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varlığı</a:t>
                      </a:r>
                      <a:r>
                        <a:rPr lang="en-GB" sz="1100" kern="1200" dirty="0">
                          <a:solidFill>
                            <a:schemeClr val="dk1"/>
                          </a:solidFill>
                          <a:effectLst/>
                          <a:latin typeface="+mn-lt"/>
                          <a:ea typeface="+mn-ea"/>
                          <a:cs typeface="+mn-cs"/>
                        </a:rPr>
                        <a:t>,</a:t>
                      </a:r>
                      <a:endParaRPr lang="tr-TR" sz="1100" kern="1200" dirty="0">
                        <a:solidFill>
                          <a:schemeClr val="dk1"/>
                        </a:solidFill>
                        <a:effectLst/>
                        <a:latin typeface="+mn-lt"/>
                        <a:ea typeface="+mn-ea"/>
                        <a:cs typeface="+mn-cs"/>
                      </a:endParaRPr>
                    </a:p>
                    <a:p>
                      <a:pPr marL="342900" lvl="0" indent="-342900" algn="just">
                        <a:buAutoNum type="arabicPeriod"/>
                      </a:pPr>
                      <a:r>
                        <a:rPr lang="en-GB" sz="1100" kern="1200" dirty="0" err="1">
                          <a:solidFill>
                            <a:schemeClr val="dk1"/>
                          </a:solidFill>
                          <a:effectLst/>
                          <a:latin typeface="+mn-lt"/>
                          <a:ea typeface="+mn-ea"/>
                          <a:cs typeface="+mn-cs"/>
                        </a:rPr>
                        <a:t>Üniversitemizin</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bulunduğu</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bölgenin</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doğal</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güzelliği</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çalışma</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mekânlarının</a:t>
                      </a:r>
                      <a:r>
                        <a:rPr lang="en-GB" sz="1100" kern="1200" dirty="0">
                          <a:solidFill>
                            <a:schemeClr val="dk1"/>
                          </a:solidFill>
                          <a:effectLst/>
                          <a:latin typeface="+mn-lt"/>
                          <a:ea typeface="+mn-ea"/>
                          <a:cs typeface="+mn-cs"/>
                        </a:rPr>
                        <a:t> </a:t>
                      </a:r>
                      <a:r>
                        <a:rPr lang="en-GB" sz="1100" kern="1200" dirty="0" err="1">
                          <a:solidFill>
                            <a:schemeClr val="dk1"/>
                          </a:solidFill>
                          <a:effectLst/>
                          <a:latin typeface="+mn-lt"/>
                          <a:ea typeface="+mn-ea"/>
                          <a:cs typeface="+mn-cs"/>
                        </a:rPr>
                        <a:t>ferahlığı</a:t>
                      </a:r>
                      <a:r>
                        <a:rPr lang="en-GB" sz="1100" kern="1200" dirty="0">
                          <a:solidFill>
                            <a:schemeClr val="dk1"/>
                          </a:solidFill>
                          <a:effectLst/>
                          <a:latin typeface="+mn-lt"/>
                          <a:ea typeface="+mn-ea"/>
                          <a:cs typeface="+mn-cs"/>
                        </a:rPr>
                        <a:t>,</a:t>
                      </a:r>
                      <a:endParaRPr lang="tr-TR" sz="1100" kern="1200" dirty="0">
                        <a:solidFill>
                          <a:schemeClr val="dk1"/>
                        </a:solidFill>
                        <a:effectLst/>
                        <a:latin typeface="+mn-lt"/>
                        <a:ea typeface="+mn-ea"/>
                        <a:cs typeface="+mn-cs"/>
                      </a:endParaRPr>
                    </a:p>
                    <a:p>
                      <a:pPr marL="342900" lvl="0" indent="-342900" algn="just">
                        <a:buAutoNum type="arabicPeriod"/>
                      </a:pPr>
                      <a:r>
                        <a:rPr lang="tr-TR" sz="1100" kern="1200" dirty="0">
                          <a:solidFill>
                            <a:schemeClr val="dk1"/>
                          </a:solidFill>
                          <a:effectLst/>
                          <a:latin typeface="+mn-lt"/>
                          <a:ea typeface="+mn-ea"/>
                          <a:cs typeface="+mn-cs"/>
                        </a:rPr>
                        <a:t>Personelin uzun yıllar çalışmış olması ve tecrübesinin yüksek olması,</a:t>
                      </a:r>
                    </a:p>
                    <a:p>
                      <a:pPr marL="342900" lvl="0" indent="-342900" algn="just">
                        <a:buAutoNum type="arabicPeriod"/>
                      </a:pPr>
                      <a:r>
                        <a:rPr lang="tr-TR" sz="1100" kern="1200" dirty="0">
                          <a:solidFill>
                            <a:schemeClr val="dk1"/>
                          </a:solidFill>
                          <a:effectLst/>
                          <a:latin typeface="+mn-lt"/>
                          <a:ea typeface="+mn-ea"/>
                          <a:cs typeface="+mn-cs"/>
                        </a:rPr>
                        <a:t>Üniversite yatırımlarının ve teknik hizmetlerin merkezi yapı içinde dairemizce hazırlanarak yürütülmesi,</a:t>
                      </a:r>
                    </a:p>
                  </a:txBody>
                  <a:tcPr marL="89535" marR="895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20000"/>
                      </a:srgb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228600" lvl="0" indent="-228600" algn="just">
                        <a:buAutoNum type="arabicPeriod"/>
                      </a:pPr>
                      <a:r>
                        <a:rPr lang="tr-TR" sz="1100" kern="1200" dirty="0">
                          <a:solidFill>
                            <a:schemeClr val="dk1"/>
                          </a:solidFill>
                          <a:effectLst/>
                          <a:latin typeface="+mn-lt"/>
                          <a:ea typeface="+mn-ea"/>
                          <a:cs typeface="+mn-cs"/>
                        </a:rPr>
                        <a:t>Yatırım bütçelerine yıllık yeterli ödenek verilmemesi nedeniyle, inşaatların uzun yıllarda tamamlanması sonucu maliyet ve iş yükü olarak artış olması,</a:t>
                      </a:r>
                    </a:p>
                    <a:p>
                      <a:pPr marL="228600" marR="0" lvl="0" indent="-228600" algn="just" defTabSz="457200" rtl="0" eaLnBrk="1" fontAlgn="auto" latinLnBrk="0" hangingPunct="1">
                        <a:lnSpc>
                          <a:spcPct val="100000"/>
                        </a:lnSpc>
                        <a:spcBef>
                          <a:spcPts val="0"/>
                        </a:spcBef>
                        <a:spcAft>
                          <a:spcPts val="0"/>
                        </a:spcAft>
                        <a:buClrTx/>
                        <a:buSzTx/>
                        <a:buFontTx/>
                        <a:buAutoNum type="arabicPeriod"/>
                        <a:tabLst/>
                        <a:defRPr/>
                      </a:pPr>
                      <a:r>
                        <a:rPr lang="tr-TR" sz="1100" kern="1200" dirty="0">
                          <a:solidFill>
                            <a:schemeClr val="dk1"/>
                          </a:solidFill>
                          <a:effectLst/>
                          <a:latin typeface="+mn-lt"/>
                          <a:ea typeface="+mn-ea"/>
                          <a:cs typeface="+mn-cs"/>
                        </a:rPr>
                        <a:t>Daire Başkanlığımız Şube müdürlüğü teşkilatlanmasının zayıf olması, </a:t>
                      </a:r>
                    </a:p>
                    <a:p>
                      <a:pPr marL="228600" marR="0" lvl="0" indent="-228600" algn="just" defTabSz="457200" rtl="0" eaLnBrk="1" fontAlgn="auto" latinLnBrk="0" hangingPunct="1">
                        <a:lnSpc>
                          <a:spcPct val="100000"/>
                        </a:lnSpc>
                        <a:spcBef>
                          <a:spcPts val="0"/>
                        </a:spcBef>
                        <a:spcAft>
                          <a:spcPts val="0"/>
                        </a:spcAft>
                        <a:buClrTx/>
                        <a:buSzTx/>
                        <a:buFontTx/>
                        <a:buAutoNum type="arabicPeriod"/>
                        <a:tabLst/>
                        <a:defRPr/>
                      </a:pPr>
                      <a:r>
                        <a:rPr lang="tr-TR" sz="1100" kern="1200" dirty="0">
                          <a:solidFill>
                            <a:schemeClr val="dk1"/>
                          </a:solidFill>
                          <a:effectLst/>
                          <a:latin typeface="+mn-lt"/>
                          <a:ea typeface="+mn-ea"/>
                          <a:cs typeface="+mn-cs"/>
                        </a:rPr>
                        <a:t>Yönetici kadrosunun tamamının asaleten değil vekaleten yürütülüyor olması</a:t>
                      </a:r>
                      <a:r>
                        <a:rPr lang="tr-TR" sz="1100" kern="1200" baseline="0" dirty="0">
                          <a:solidFill>
                            <a:schemeClr val="dk1"/>
                          </a:solidFill>
                          <a:effectLst/>
                          <a:latin typeface="+mn-lt"/>
                          <a:ea typeface="+mn-ea"/>
                          <a:cs typeface="+mn-cs"/>
                        </a:rPr>
                        <a:t> (Teknik Bölüm mezunu müdür eksikliği) </a:t>
                      </a:r>
                    </a:p>
                    <a:p>
                      <a:pPr marL="228600" marR="0" lvl="0" indent="-228600" algn="just" defTabSz="457200" rtl="0" eaLnBrk="1" fontAlgn="auto" latinLnBrk="0" hangingPunct="1">
                        <a:lnSpc>
                          <a:spcPct val="100000"/>
                        </a:lnSpc>
                        <a:spcBef>
                          <a:spcPts val="0"/>
                        </a:spcBef>
                        <a:spcAft>
                          <a:spcPts val="0"/>
                        </a:spcAft>
                        <a:buClrTx/>
                        <a:buSzTx/>
                        <a:buFontTx/>
                        <a:buAutoNum type="arabicPeriod"/>
                        <a:tabLst/>
                        <a:defRPr/>
                      </a:pPr>
                      <a:r>
                        <a:rPr lang="tr-TR" sz="1100" kern="1200" dirty="0">
                          <a:solidFill>
                            <a:schemeClr val="dk1"/>
                          </a:solidFill>
                          <a:effectLst/>
                          <a:latin typeface="+mn-lt"/>
                          <a:ea typeface="+mn-ea"/>
                          <a:cs typeface="+mn-cs"/>
                        </a:rPr>
                        <a:t>Fiziki mekan yetersizliği,</a:t>
                      </a:r>
                    </a:p>
                    <a:p>
                      <a:pPr marL="228600" marR="0" lvl="0" indent="-228600" algn="just" defTabSz="457200" rtl="0" eaLnBrk="1" fontAlgn="auto" latinLnBrk="0" hangingPunct="1">
                        <a:lnSpc>
                          <a:spcPct val="100000"/>
                        </a:lnSpc>
                        <a:spcBef>
                          <a:spcPts val="0"/>
                        </a:spcBef>
                        <a:spcAft>
                          <a:spcPts val="0"/>
                        </a:spcAft>
                        <a:buClrTx/>
                        <a:buSzTx/>
                        <a:buFontTx/>
                        <a:buAutoNum type="arabicPeriod"/>
                        <a:tabLst/>
                        <a:defRPr/>
                      </a:pPr>
                      <a:r>
                        <a:rPr lang="tr-TR" sz="1100" kern="1200" dirty="0">
                          <a:solidFill>
                            <a:schemeClr val="dk1"/>
                          </a:solidFill>
                          <a:effectLst/>
                          <a:latin typeface="+mn-lt"/>
                          <a:ea typeface="+mn-ea"/>
                          <a:cs typeface="+mn-cs"/>
                        </a:rPr>
                        <a:t>Kaynak yaratılamadığından seminer ve fuarlara katılım sağlayamamak.</a:t>
                      </a:r>
                    </a:p>
                    <a:p>
                      <a:pPr marL="228600" marR="0" lvl="0" indent="-228600" algn="just" defTabSz="457200" rtl="0" eaLnBrk="1" fontAlgn="auto" latinLnBrk="0" hangingPunct="1">
                        <a:lnSpc>
                          <a:spcPct val="100000"/>
                        </a:lnSpc>
                        <a:spcBef>
                          <a:spcPts val="0"/>
                        </a:spcBef>
                        <a:spcAft>
                          <a:spcPts val="0"/>
                        </a:spcAft>
                        <a:buClrTx/>
                        <a:buSzTx/>
                        <a:buFontTx/>
                        <a:buAutoNum type="arabicPeriod"/>
                        <a:tabLst/>
                        <a:defRPr/>
                      </a:pPr>
                      <a:r>
                        <a:rPr lang="tr-TR" sz="1100" kern="1200" dirty="0">
                          <a:solidFill>
                            <a:schemeClr val="dk1"/>
                          </a:solidFill>
                          <a:effectLst/>
                          <a:latin typeface="+mn-lt"/>
                          <a:ea typeface="+mn-ea"/>
                          <a:cs typeface="+mn-cs"/>
                        </a:rPr>
                        <a:t>Mevzuatın fazla ve değişken olması,</a:t>
                      </a:r>
                    </a:p>
                    <a:p>
                      <a:pPr marL="228600" marR="0" lvl="0" indent="-228600" algn="just" defTabSz="457200" rtl="0" eaLnBrk="1" fontAlgn="auto" latinLnBrk="0" hangingPunct="1">
                        <a:lnSpc>
                          <a:spcPct val="100000"/>
                        </a:lnSpc>
                        <a:spcBef>
                          <a:spcPts val="0"/>
                        </a:spcBef>
                        <a:spcAft>
                          <a:spcPts val="0"/>
                        </a:spcAft>
                        <a:buClrTx/>
                        <a:buSzTx/>
                        <a:buFontTx/>
                        <a:buAutoNum type="arabicPeriod"/>
                        <a:tabLst/>
                        <a:defRPr/>
                      </a:pPr>
                      <a:r>
                        <a:rPr lang="tr-TR" sz="1100" kern="1200" dirty="0">
                          <a:solidFill>
                            <a:schemeClr val="dk1"/>
                          </a:solidFill>
                          <a:effectLst/>
                          <a:latin typeface="+mn-lt"/>
                          <a:ea typeface="+mn-ea"/>
                          <a:cs typeface="+mn-cs"/>
                        </a:rPr>
                        <a:t>Sözleşmeli ve Kadrolu teknik personel ihtiyacı,</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tr-TR" sz="1100" kern="1200" dirty="0">
                        <a:solidFill>
                          <a:schemeClr val="dk1"/>
                        </a:solidFill>
                        <a:effectLst/>
                        <a:latin typeface="+mn-lt"/>
                        <a:ea typeface="+mn-ea"/>
                        <a:cs typeface="+mn-cs"/>
                      </a:endParaRPr>
                    </a:p>
                  </a:txBody>
                  <a:tcPr marL="89535" marR="895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20000"/>
                      </a:srgbClr>
                    </a:solidFill>
                  </a:tcPr>
                </a:tc>
                <a:extLst>
                  <a:ext uri="{0D108BD9-81ED-4DB2-BD59-A6C34878D82A}">
                    <a16:rowId xmlns:a16="http://schemas.microsoft.com/office/drawing/2014/main" val="10002"/>
                  </a:ext>
                </a:extLst>
              </a:tr>
              <a:tr h="395172">
                <a:tc rowSpan="2">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ctr"/>
                      <a:r>
                        <a:rPr lang="tr-TR" sz="2000" dirty="0">
                          <a:solidFill>
                            <a:schemeClr val="bg1"/>
                          </a:solidFill>
                        </a:rPr>
                        <a:t>DIŞSAL</a:t>
                      </a:r>
                    </a:p>
                  </a:txBody>
                  <a:tcPr vert="vert27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2C3C43">
                        <a:lumMod val="40000"/>
                        <a:lumOff val="60000"/>
                      </a:srgb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just"/>
                      <a:r>
                        <a:rPr lang="tr-TR" dirty="0"/>
                        <a:t>FIRSATLAR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6618">
                        <a:lumMod val="75000"/>
                      </a:srgb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algn="just"/>
                      <a:r>
                        <a:rPr lang="tr-TR" dirty="0"/>
                        <a:t>TEHDİTLER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6618">
                        <a:lumMod val="75000"/>
                      </a:srgbClr>
                    </a:solidFill>
                  </a:tcPr>
                </a:tc>
                <a:extLst>
                  <a:ext uri="{0D108BD9-81ED-4DB2-BD59-A6C34878D82A}">
                    <a16:rowId xmlns:a16="http://schemas.microsoft.com/office/drawing/2014/main" val="10003"/>
                  </a:ext>
                </a:extLst>
              </a:tr>
              <a:tr h="3346178">
                <a:tc vMerge="1">
                  <a:txBody>
                    <a:bodyPr/>
                    <a:lstStyle/>
                    <a:p>
                      <a:pPr algn="ctr"/>
                      <a:endParaRPr lang="tr-TR" sz="2000" dirty="0">
                        <a:solidFill>
                          <a:schemeClr val="bg1"/>
                        </a:solidFill>
                      </a:endParaRPr>
                    </a:p>
                  </a:txBody>
                  <a:tcPr>
                    <a:solidFill>
                      <a:srgbClr val="FFC000"/>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180975" lvl="0" indent="-180975" algn="just">
                        <a:lnSpc>
                          <a:spcPct val="100000"/>
                        </a:lnSpc>
                        <a:spcAft>
                          <a:spcPts val="1000"/>
                        </a:spcAft>
                        <a:buSzPts val="1000"/>
                        <a:buFont typeface="Symbol"/>
                        <a:buChar char=""/>
                        <a:tabLst>
                          <a:tab pos="180340" algn="l"/>
                        </a:tabLst>
                      </a:pPr>
                      <a:r>
                        <a:rPr lang="tr-TR" sz="1100" dirty="0"/>
                        <a:t>Kampüs alanının bizlere sunduğu imkanlar doğrultusunda kendi enerji kaynaklarımız üretebilmek  adına personelimizin</a:t>
                      </a:r>
                      <a:r>
                        <a:rPr lang="tr-TR" sz="1100" baseline="0" dirty="0"/>
                        <a:t> proje faaliyetlerine olan ilgisi, </a:t>
                      </a:r>
                      <a:endParaRPr lang="tr-TR" sz="1100" dirty="0"/>
                    </a:p>
                    <a:p>
                      <a:pPr marL="180975" lvl="0" indent="-180975" algn="just">
                        <a:lnSpc>
                          <a:spcPct val="100000"/>
                        </a:lnSpc>
                        <a:spcAft>
                          <a:spcPts val="1000"/>
                        </a:spcAft>
                        <a:buSzPts val="1000"/>
                        <a:buFont typeface="Symbol"/>
                        <a:buChar char=""/>
                        <a:tabLst>
                          <a:tab pos="180340" algn="l"/>
                        </a:tabLst>
                      </a:pPr>
                      <a:r>
                        <a:rPr lang="tr-TR" sz="1100" dirty="0"/>
                        <a:t>Kurum içi ve dışı paydaşlarla iş birliğine açık olması</a:t>
                      </a:r>
                    </a:p>
                    <a:p>
                      <a:pPr marL="180975" lvl="0" indent="-180975" algn="just">
                        <a:lnSpc>
                          <a:spcPct val="100000"/>
                        </a:lnSpc>
                        <a:spcAft>
                          <a:spcPts val="1000"/>
                        </a:spcAft>
                        <a:buSzPts val="1000"/>
                        <a:buFont typeface="Symbol"/>
                        <a:buChar char=""/>
                        <a:tabLst>
                          <a:tab pos="180340" algn="l"/>
                        </a:tabLst>
                      </a:pPr>
                      <a:r>
                        <a:rPr lang="tr-TR" sz="1100" dirty="0"/>
                        <a:t>Personelimizin yeniliğe ve değişime açık olması</a:t>
                      </a:r>
                      <a:r>
                        <a:rPr lang="tr-TR" sz="1100" baseline="0" dirty="0"/>
                        <a:t> ve </a:t>
                      </a:r>
                      <a:r>
                        <a:rPr lang="tr-TR" sz="1100" dirty="0"/>
                        <a:t>Personelimizin kurum içerisinde birbiri ile dayanışma içinde olması </a:t>
                      </a:r>
                    </a:p>
                    <a:p>
                      <a:pPr marL="180975" lvl="0" indent="-180975" algn="just">
                        <a:lnSpc>
                          <a:spcPct val="100000"/>
                        </a:lnSpc>
                        <a:spcAft>
                          <a:spcPts val="1000"/>
                        </a:spcAft>
                        <a:buSzPts val="1000"/>
                        <a:buFont typeface="Symbol"/>
                        <a:buChar char=""/>
                        <a:tabLst>
                          <a:tab pos="180340" algn="l"/>
                        </a:tabLst>
                      </a:pPr>
                      <a:r>
                        <a:rPr lang="tr-TR" sz="1100" baseline="0" dirty="0"/>
                        <a:t>Sürdürülebilir ve yenilenebilir enerjiye ilişkin kurumlarca proje faaliyetlerinde öncelikli konu olarak belirlenmesi, </a:t>
                      </a:r>
                      <a:endParaRPr lang="tr-TR" sz="1100" dirty="0"/>
                    </a:p>
                    <a:p>
                      <a:pPr marL="180975" lvl="0" indent="-180975" algn="just">
                        <a:lnSpc>
                          <a:spcPct val="100000"/>
                        </a:lnSpc>
                        <a:spcAft>
                          <a:spcPts val="1000"/>
                        </a:spcAft>
                        <a:buSzPts val="1000"/>
                        <a:buFont typeface="Symbol"/>
                        <a:buChar char=""/>
                        <a:tabLst>
                          <a:tab pos="180340" algn="l"/>
                        </a:tabLst>
                      </a:pPr>
                      <a:r>
                        <a:rPr lang="tr-TR" sz="1100" dirty="0"/>
                        <a:t>Teknik personelin farklı alanlarda kendini geliştirme imkânı,</a:t>
                      </a:r>
                    </a:p>
                    <a:p>
                      <a:pPr marL="180975" lvl="0" indent="-180975" algn="just">
                        <a:lnSpc>
                          <a:spcPct val="100000"/>
                        </a:lnSpc>
                        <a:spcAft>
                          <a:spcPts val="1000"/>
                        </a:spcAft>
                        <a:buSzPts val="1000"/>
                        <a:buFont typeface="Symbol"/>
                        <a:buChar char=""/>
                        <a:tabLst>
                          <a:tab pos="180340" algn="l"/>
                        </a:tabLst>
                      </a:pPr>
                      <a:r>
                        <a:rPr lang="tr-TR" sz="1100" dirty="0"/>
                        <a:t>Kurumlar arası yapılan iş ve işlemler doğrultusunda kazanılan tecrübeler. </a:t>
                      </a:r>
                    </a:p>
                    <a:p>
                      <a:pPr marL="180975" lvl="0" indent="-180975" algn="just">
                        <a:lnSpc>
                          <a:spcPct val="100000"/>
                        </a:lnSpc>
                        <a:spcAft>
                          <a:spcPts val="1000"/>
                        </a:spcAft>
                        <a:buSzPts val="1000"/>
                        <a:buFont typeface="Symbol"/>
                        <a:buChar char=""/>
                        <a:tabLst>
                          <a:tab pos="180340" algn="l"/>
                        </a:tabLst>
                      </a:pPr>
                      <a:r>
                        <a:rPr lang="tr-TR" sz="1100" dirty="0"/>
                        <a:t>Ağaçlık bir alanda doğayla iç içe bir çalışma ortamının bulunması</a:t>
                      </a:r>
                      <a:endParaRPr lang="tr-TR" sz="1100" dirty="0">
                        <a:latin typeface="+mn-lt"/>
                        <a:ea typeface="Calibri"/>
                        <a:cs typeface="Times New Roman"/>
                      </a:endParaRPr>
                    </a:p>
                  </a:txBody>
                  <a:tcPr marL="89535" marR="895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20000"/>
                      </a:srgbClr>
                    </a:solidFill>
                  </a:tcPr>
                </a:tc>
                <a:tc>
                  <a:txBody>
                    <a:bodyPr/>
                    <a:lstStyle>
                      <a:lvl1pPr marL="0" algn="l" defTabSz="914400" rtl="0" eaLnBrk="1" latinLnBrk="0" hangingPunct="1">
                        <a:defRPr sz="1800" kern="1200">
                          <a:solidFill>
                            <a:schemeClr val="dk1"/>
                          </a:solidFill>
                          <a:latin typeface="Trebuchet MS" panose="020B0603020202020204"/>
                        </a:defRPr>
                      </a:lvl1pPr>
                      <a:lvl2pPr marL="457200" algn="l" defTabSz="914400" rtl="0" eaLnBrk="1" latinLnBrk="0" hangingPunct="1">
                        <a:defRPr sz="1800" kern="1200">
                          <a:solidFill>
                            <a:schemeClr val="dk1"/>
                          </a:solidFill>
                          <a:latin typeface="Trebuchet MS" panose="020B0603020202020204"/>
                        </a:defRPr>
                      </a:lvl2pPr>
                      <a:lvl3pPr marL="914400" algn="l" defTabSz="914400" rtl="0" eaLnBrk="1" latinLnBrk="0" hangingPunct="1">
                        <a:defRPr sz="1800" kern="1200">
                          <a:solidFill>
                            <a:schemeClr val="dk1"/>
                          </a:solidFill>
                          <a:latin typeface="Trebuchet MS" panose="020B0603020202020204"/>
                        </a:defRPr>
                      </a:lvl3pPr>
                      <a:lvl4pPr marL="1371600" algn="l" defTabSz="914400" rtl="0" eaLnBrk="1" latinLnBrk="0" hangingPunct="1">
                        <a:defRPr sz="1800" kern="1200">
                          <a:solidFill>
                            <a:schemeClr val="dk1"/>
                          </a:solidFill>
                          <a:latin typeface="Trebuchet MS" panose="020B0603020202020204"/>
                        </a:defRPr>
                      </a:lvl4pPr>
                      <a:lvl5pPr marL="1828800" algn="l" defTabSz="914400" rtl="0" eaLnBrk="1" latinLnBrk="0" hangingPunct="1">
                        <a:defRPr sz="1800" kern="1200">
                          <a:solidFill>
                            <a:schemeClr val="dk1"/>
                          </a:solidFill>
                          <a:latin typeface="Trebuchet MS" panose="020B0603020202020204"/>
                        </a:defRPr>
                      </a:lvl5pPr>
                      <a:lvl6pPr marL="2286000" algn="l" defTabSz="914400" rtl="0" eaLnBrk="1" latinLnBrk="0" hangingPunct="1">
                        <a:defRPr sz="1800" kern="1200">
                          <a:solidFill>
                            <a:schemeClr val="dk1"/>
                          </a:solidFill>
                          <a:latin typeface="Trebuchet MS" panose="020B0603020202020204"/>
                        </a:defRPr>
                      </a:lvl6pPr>
                      <a:lvl7pPr marL="2743200" algn="l" defTabSz="914400" rtl="0" eaLnBrk="1" latinLnBrk="0" hangingPunct="1">
                        <a:defRPr sz="1800" kern="1200">
                          <a:solidFill>
                            <a:schemeClr val="dk1"/>
                          </a:solidFill>
                          <a:latin typeface="Trebuchet MS" panose="020B0603020202020204"/>
                        </a:defRPr>
                      </a:lvl7pPr>
                      <a:lvl8pPr marL="3200400" algn="l" defTabSz="914400" rtl="0" eaLnBrk="1" latinLnBrk="0" hangingPunct="1">
                        <a:defRPr sz="1800" kern="1200">
                          <a:solidFill>
                            <a:schemeClr val="dk1"/>
                          </a:solidFill>
                          <a:latin typeface="Trebuchet MS" panose="020B0603020202020204"/>
                        </a:defRPr>
                      </a:lvl8pPr>
                      <a:lvl9pPr marL="3657600" algn="l" defTabSz="914400" rtl="0" eaLnBrk="1" latinLnBrk="0" hangingPunct="1">
                        <a:defRPr sz="1800" kern="1200">
                          <a:solidFill>
                            <a:schemeClr val="dk1"/>
                          </a:solidFill>
                          <a:latin typeface="Trebuchet MS" panose="020B0603020202020204"/>
                        </a:defRPr>
                      </a:lvl9pPr>
                    </a:lstStyle>
                    <a:p>
                      <a:pPr marL="180975" lvl="0" indent="-180975" algn="just">
                        <a:lnSpc>
                          <a:spcPct val="100000"/>
                        </a:lnSpc>
                        <a:spcAft>
                          <a:spcPts val="1000"/>
                        </a:spcAft>
                        <a:buSzPts val="1000"/>
                        <a:buFont typeface="Symbol"/>
                        <a:buChar char=""/>
                        <a:tabLst>
                          <a:tab pos="180340" algn="l"/>
                        </a:tabLst>
                      </a:pPr>
                      <a:r>
                        <a:rPr lang="tr-TR" sz="1100" b="1" dirty="0">
                          <a:latin typeface="+mn-lt"/>
                          <a:ea typeface="Calibri"/>
                          <a:cs typeface="Times New Roman"/>
                        </a:rPr>
                        <a:t>Deprem</a:t>
                      </a:r>
                      <a:r>
                        <a:rPr lang="tr-TR" sz="1100" b="1" baseline="0" dirty="0">
                          <a:latin typeface="+mn-lt"/>
                          <a:ea typeface="Calibri"/>
                          <a:cs typeface="Times New Roman"/>
                        </a:rPr>
                        <a:t> </a:t>
                      </a:r>
                      <a:r>
                        <a:rPr lang="tr-TR" sz="1100" baseline="0" dirty="0">
                          <a:latin typeface="+mn-lt"/>
                          <a:ea typeface="Calibri"/>
                          <a:cs typeface="Times New Roman"/>
                        </a:rPr>
                        <a:t>(Ödenek yetersizliği nedeniyle sürece başlanamaması) </a:t>
                      </a:r>
                    </a:p>
                    <a:p>
                      <a:pPr marL="180975" lvl="0" indent="-180975" algn="just">
                        <a:lnSpc>
                          <a:spcPct val="100000"/>
                        </a:lnSpc>
                        <a:spcAft>
                          <a:spcPts val="1000"/>
                        </a:spcAft>
                        <a:buSzPts val="1000"/>
                        <a:buFont typeface="Symbol"/>
                        <a:buChar char=""/>
                        <a:tabLst>
                          <a:tab pos="180340" algn="l"/>
                        </a:tabLst>
                      </a:pPr>
                      <a:r>
                        <a:rPr lang="tr-TR" sz="1100" dirty="0"/>
                        <a:t>Kullanıcı kaynaklı oluşan giderlerde caydırıcı bir önlem alınmaması ve bu sürecin tekrarlanması </a:t>
                      </a:r>
                    </a:p>
                    <a:p>
                      <a:pPr marL="180975" lvl="0" indent="-180975" algn="just">
                        <a:lnSpc>
                          <a:spcPct val="100000"/>
                        </a:lnSpc>
                        <a:spcAft>
                          <a:spcPts val="1000"/>
                        </a:spcAft>
                        <a:buSzPts val="1000"/>
                        <a:buFont typeface="Symbol"/>
                        <a:buChar char=""/>
                        <a:tabLst>
                          <a:tab pos="180340" algn="l"/>
                        </a:tabLst>
                      </a:pPr>
                      <a:r>
                        <a:rPr lang="tr-TR" sz="1100" dirty="0"/>
                        <a:t>Yeterli sayıda teknik personelin bulunmaması (İnşaat Mühendisi,</a:t>
                      </a:r>
                      <a:r>
                        <a:rPr lang="tr-TR" sz="1100" baseline="0" dirty="0"/>
                        <a:t> Elektrik ve Elektronik Mühendisi, Mimar ihtiyacı) Elektrik Teknisyeni ve Sürekli İşçi İhtiyacı</a:t>
                      </a:r>
                      <a:endParaRPr lang="tr-TR" sz="1100" dirty="0"/>
                    </a:p>
                    <a:p>
                      <a:pPr marL="180975" lvl="0" indent="-180975" algn="just">
                        <a:lnSpc>
                          <a:spcPct val="100000"/>
                        </a:lnSpc>
                        <a:spcAft>
                          <a:spcPts val="1000"/>
                        </a:spcAft>
                        <a:buSzPts val="1000"/>
                        <a:buFont typeface="Symbol"/>
                        <a:buChar char=""/>
                        <a:tabLst>
                          <a:tab pos="180340" algn="l"/>
                        </a:tabLst>
                      </a:pPr>
                      <a:r>
                        <a:rPr lang="tr-TR" sz="1100" dirty="0"/>
                        <a:t>Mesai dışında personelin çalışmak zorunda kalması halinde, bunu özendirecek uygulamaların olmaması,</a:t>
                      </a:r>
                    </a:p>
                    <a:p>
                      <a:pPr marL="180975" lvl="0" indent="-180975" algn="just">
                        <a:lnSpc>
                          <a:spcPct val="100000"/>
                        </a:lnSpc>
                        <a:spcAft>
                          <a:spcPts val="1000"/>
                        </a:spcAft>
                        <a:buSzPts val="1000"/>
                        <a:buFont typeface="Symbol"/>
                        <a:buChar char=""/>
                        <a:tabLst>
                          <a:tab pos="180340" algn="l"/>
                        </a:tabLst>
                      </a:pPr>
                      <a:r>
                        <a:rPr lang="tr-TR" sz="1100" dirty="0"/>
                        <a:t>Teknolojik gelişmelerin ve idari mevzuatın sık değişmesi nedeniyle personelin kendini güncelleyememesi.</a:t>
                      </a:r>
                    </a:p>
                    <a:p>
                      <a:pPr marL="180975" lvl="0" indent="-180975" algn="just">
                        <a:lnSpc>
                          <a:spcPct val="100000"/>
                        </a:lnSpc>
                        <a:spcAft>
                          <a:spcPts val="1000"/>
                        </a:spcAft>
                        <a:buSzPts val="1000"/>
                        <a:buFont typeface="Symbol"/>
                        <a:buChar char=""/>
                        <a:tabLst>
                          <a:tab pos="180340" algn="l"/>
                        </a:tabLst>
                      </a:pPr>
                      <a:r>
                        <a:rPr lang="tr-TR" sz="1100" dirty="0"/>
                        <a:t>Bütçe yetersizliği</a:t>
                      </a:r>
                      <a:endParaRPr lang="tr-TR" sz="1100" dirty="0">
                        <a:latin typeface="+mn-lt"/>
                        <a:ea typeface="Calibri"/>
                        <a:cs typeface="Times New Roman"/>
                      </a:endParaRPr>
                    </a:p>
                  </a:txBody>
                  <a:tcPr marL="89535" marR="89535"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0C226">
                        <a:tint val="20000"/>
                      </a:srgb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880363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a:extLst>
              <a:ext uri="{FF2B5EF4-FFF2-40B4-BE49-F238E27FC236}">
                <a16:creationId xmlns:a16="http://schemas.microsoft.com/office/drawing/2014/main" id="{753F710A-6C1C-43AF-9C7D-66A00DEDA6F1}"/>
              </a:ext>
            </a:extLst>
          </p:cNvPr>
          <p:cNvSpPr>
            <a:spLocks noGrp="1"/>
          </p:cNvSpPr>
          <p:nvPr>
            <p:ph type="title"/>
          </p:nvPr>
        </p:nvSpPr>
        <p:spPr>
          <a:xfrm>
            <a:off x="1295400" y="62984"/>
            <a:ext cx="9601200" cy="469279"/>
          </a:xfrm>
        </p:spPr>
        <p:txBody>
          <a:bodyPr>
            <a:normAutofit fontScale="90000"/>
          </a:bodyPr>
          <a:lstStyle/>
          <a:p>
            <a:pPr algn="ctr"/>
            <a:r>
              <a:rPr lang="tr-TR" sz="2800" dirty="0">
                <a:solidFill>
                  <a:schemeClr val="accent2">
                    <a:lumMod val="50000"/>
                  </a:schemeClr>
                </a:solidFill>
                <a:latin typeface="Tw Cen MT" panose="020B0602020104020603" pitchFamily="34" charset="0"/>
              </a:rPr>
              <a:t>Fırsat ve Tehdide Yaklaşım</a:t>
            </a:r>
          </a:p>
        </p:txBody>
      </p:sp>
      <p:sp>
        <p:nvSpPr>
          <p:cNvPr id="5" name="4 Metin kutusu">
            <a:extLst>
              <a:ext uri="{FF2B5EF4-FFF2-40B4-BE49-F238E27FC236}">
                <a16:creationId xmlns:a16="http://schemas.microsoft.com/office/drawing/2014/main" id="{04B81E24-7FD9-4030-953E-734761ABD0E1}"/>
              </a:ext>
            </a:extLst>
          </p:cNvPr>
          <p:cNvSpPr txBox="1"/>
          <p:nvPr/>
        </p:nvSpPr>
        <p:spPr>
          <a:xfrm>
            <a:off x="4950579" y="621268"/>
            <a:ext cx="1607876" cy="369332"/>
          </a:xfrm>
          <a:prstGeom prst="rect">
            <a:avLst/>
          </a:prstGeom>
          <a:noFill/>
        </p:spPr>
        <p:txBody>
          <a:bodyPr wrap="none" rtlCol="0">
            <a:spAutoFit/>
          </a:bodyPr>
          <a:lstStyle/>
          <a:p>
            <a:pPr defTabSz="914400"/>
            <a:r>
              <a:rPr lang="tr-TR" dirty="0">
                <a:solidFill>
                  <a:prstClr val="black"/>
                </a:solidFill>
                <a:latin typeface="Calibri"/>
              </a:rPr>
              <a:t>DIŞ FAKTÖRLER</a:t>
            </a:r>
          </a:p>
        </p:txBody>
      </p:sp>
      <p:graphicFrame>
        <p:nvGraphicFramePr>
          <p:cNvPr id="6" name="3 İçerik Yer Tutucusu">
            <a:extLst>
              <a:ext uri="{FF2B5EF4-FFF2-40B4-BE49-F238E27FC236}">
                <a16:creationId xmlns:a16="http://schemas.microsoft.com/office/drawing/2014/main" id="{3092FEDC-0C0C-46D7-8818-2D55A2747A59}"/>
              </a:ext>
            </a:extLst>
          </p:cNvPr>
          <p:cNvGraphicFramePr>
            <a:graphicFrameLocks/>
          </p:cNvGraphicFramePr>
          <p:nvPr>
            <p:extLst>
              <p:ext uri="{D42A27DB-BD31-4B8C-83A1-F6EECF244321}">
                <p14:modId xmlns:p14="http://schemas.microsoft.com/office/powerpoint/2010/main" val="3145456383"/>
              </p:ext>
            </p:extLst>
          </p:nvPr>
        </p:nvGraphicFramePr>
        <p:xfrm>
          <a:off x="1981200" y="1046623"/>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8 Metin kutusu">
            <a:extLst>
              <a:ext uri="{FF2B5EF4-FFF2-40B4-BE49-F238E27FC236}">
                <a16:creationId xmlns:a16="http://schemas.microsoft.com/office/drawing/2014/main" id="{F98BD2B4-457F-42F9-85E4-F99EA1004760}"/>
              </a:ext>
            </a:extLst>
          </p:cNvPr>
          <p:cNvSpPr txBox="1"/>
          <p:nvPr/>
        </p:nvSpPr>
        <p:spPr>
          <a:xfrm>
            <a:off x="863505" y="5103674"/>
            <a:ext cx="9029700" cy="1754326"/>
          </a:xfrm>
          <a:prstGeom prst="rect">
            <a:avLst/>
          </a:prstGeom>
          <a:noFill/>
        </p:spPr>
        <p:txBody>
          <a:bodyPr wrap="square" rtlCol="0">
            <a:spAutoFit/>
          </a:bodyPr>
          <a:lstStyle/>
          <a:p>
            <a:pPr defTabSz="914400"/>
            <a:r>
              <a:rPr lang="tr-TR" dirty="0">
                <a:solidFill>
                  <a:prstClr val="black"/>
                </a:solidFill>
                <a:latin typeface="Calibri"/>
              </a:rPr>
              <a:t>Güçlü olduğum alanda fırsat varsa hemen uygula.</a:t>
            </a:r>
          </a:p>
          <a:p>
            <a:pPr defTabSz="914400"/>
            <a:r>
              <a:rPr lang="tr-TR" dirty="0">
                <a:solidFill>
                  <a:prstClr val="black"/>
                </a:solidFill>
                <a:latin typeface="Calibri"/>
              </a:rPr>
              <a:t>Güçlüyüm-tehdit var; takip et.</a:t>
            </a:r>
          </a:p>
          <a:p>
            <a:pPr defTabSz="914400"/>
            <a:r>
              <a:rPr lang="tr-TR" dirty="0">
                <a:solidFill>
                  <a:prstClr val="black"/>
                </a:solidFill>
                <a:latin typeface="Calibri"/>
              </a:rPr>
              <a:t>Zayıf olduğum alanda fırsat yakaladım ama kullanamıyorum. Fırsatı yakalamak için düzeltme yapmak lazım</a:t>
            </a:r>
          </a:p>
          <a:p>
            <a:pPr defTabSz="914400"/>
            <a:r>
              <a:rPr lang="tr-TR" dirty="0">
                <a:solidFill>
                  <a:prstClr val="black"/>
                </a:solidFill>
                <a:latin typeface="Calibri"/>
              </a:rPr>
              <a:t>Zayıf olduğum alanda tehditle karşılaşırsam; bu tehdidi bertaraf etmeye yönelik çalışma yapmam lazım </a:t>
            </a:r>
          </a:p>
        </p:txBody>
      </p:sp>
    </p:spTree>
    <p:extLst>
      <p:ext uri="{BB962C8B-B14F-4D97-AF65-F5344CB8AC3E}">
        <p14:creationId xmlns:p14="http://schemas.microsoft.com/office/powerpoint/2010/main" val="39475677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2B9E6A0-9D7B-4F9A-85B9-9FCA488F05AF}"/>
              </a:ext>
            </a:extLst>
          </p:cNvPr>
          <p:cNvSpPr>
            <a:spLocks noGrp="1"/>
          </p:cNvSpPr>
          <p:nvPr>
            <p:ph type="title"/>
          </p:nvPr>
        </p:nvSpPr>
        <p:spPr>
          <a:xfrm>
            <a:off x="784745" y="126242"/>
            <a:ext cx="11266227" cy="747215"/>
          </a:xfrm>
        </p:spPr>
        <p:txBody>
          <a:bodyPr>
            <a:normAutofit/>
          </a:bodyPr>
          <a:lstStyle/>
          <a:p>
            <a:r>
              <a:rPr lang="tr-TR" sz="3200" b="1" dirty="0">
                <a:solidFill>
                  <a:schemeClr val="tx1"/>
                </a:solidFill>
                <a:latin typeface="Times New Roman" panose="02020603050405020304" pitchFamily="18" charset="0"/>
                <a:cs typeface="Times New Roman" panose="02020603050405020304" pitchFamily="18" charset="0"/>
              </a:rPr>
              <a:t>Zayıf Yanlar ve Fırsatlar için Eylem planları</a:t>
            </a:r>
            <a:endParaRPr lang="tr-TR" sz="3200" dirty="0">
              <a:solidFill>
                <a:schemeClr val="tx1"/>
              </a:solidFill>
              <a:latin typeface="Times New Roman" panose="02020603050405020304" pitchFamily="18" charset="0"/>
              <a:cs typeface="Times New Roman" panose="02020603050405020304" pitchFamily="18" charset="0"/>
            </a:endParaRPr>
          </a:p>
        </p:txBody>
      </p:sp>
      <p:graphicFrame>
        <p:nvGraphicFramePr>
          <p:cNvPr id="4" name="İçerik Yer Tutucusu 4">
            <a:extLst>
              <a:ext uri="{FF2B5EF4-FFF2-40B4-BE49-F238E27FC236}">
                <a16:creationId xmlns:a16="http://schemas.microsoft.com/office/drawing/2014/main" id="{3606E6C5-7A93-416E-B775-76D8B51B6902}"/>
              </a:ext>
            </a:extLst>
          </p:cNvPr>
          <p:cNvGraphicFramePr>
            <a:graphicFrameLocks/>
          </p:cNvGraphicFramePr>
          <p:nvPr>
            <p:extLst>
              <p:ext uri="{D42A27DB-BD31-4B8C-83A1-F6EECF244321}">
                <p14:modId xmlns:p14="http://schemas.microsoft.com/office/powerpoint/2010/main" val="2002558476"/>
              </p:ext>
            </p:extLst>
          </p:nvPr>
        </p:nvGraphicFramePr>
        <p:xfrm>
          <a:off x="877450" y="627797"/>
          <a:ext cx="11173522" cy="6103962"/>
        </p:xfrm>
        <a:graphic>
          <a:graphicData uri="http://schemas.openxmlformats.org/drawingml/2006/table">
            <a:tbl>
              <a:tblPr/>
              <a:tblGrid>
                <a:gridCol w="2251311">
                  <a:extLst>
                    <a:ext uri="{9D8B030D-6E8A-4147-A177-3AD203B41FA5}">
                      <a16:colId xmlns:a16="http://schemas.microsoft.com/office/drawing/2014/main" val="2490846551"/>
                    </a:ext>
                  </a:extLst>
                </a:gridCol>
                <a:gridCol w="1737663">
                  <a:extLst>
                    <a:ext uri="{9D8B030D-6E8A-4147-A177-3AD203B41FA5}">
                      <a16:colId xmlns:a16="http://schemas.microsoft.com/office/drawing/2014/main" val="2361241458"/>
                    </a:ext>
                  </a:extLst>
                </a:gridCol>
                <a:gridCol w="1868808">
                  <a:extLst>
                    <a:ext uri="{9D8B030D-6E8A-4147-A177-3AD203B41FA5}">
                      <a16:colId xmlns:a16="http://schemas.microsoft.com/office/drawing/2014/main" val="844284703"/>
                    </a:ext>
                  </a:extLst>
                </a:gridCol>
                <a:gridCol w="1421679">
                  <a:extLst>
                    <a:ext uri="{9D8B030D-6E8A-4147-A177-3AD203B41FA5}">
                      <a16:colId xmlns:a16="http://schemas.microsoft.com/office/drawing/2014/main" val="3629059111"/>
                    </a:ext>
                  </a:extLst>
                </a:gridCol>
                <a:gridCol w="1602759">
                  <a:extLst>
                    <a:ext uri="{9D8B030D-6E8A-4147-A177-3AD203B41FA5}">
                      <a16:colId xmlns:a16="http://schemas.microsoft.com/office/drawing/2014/main" val="1555854082"/>
                    </a:ext>
                  </a:extLst>
                </a:gridCol>
                <a:gridCol w="2291302">
                  <a:extLst>
                    <a:ext uri="{9D8B030D-6E8A-4147-A177-3AD203B41FA5}">
                      <a16:colId xmlns:a16="http://schemas.microsoft.com/office/drawing/2014/main" val="1406732426"/>
                    </a:ext>
                  </a:extLst>
                </a:gridCol>
              </a:tblGrid>
              <a:tr h="1514122">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nSpc>
                          <a:spcPct val="107000"/>
                        </a:lnSpc>
                      </a:pPr>
                      <a:r>
                        <a:rPr lang="tr-TR" sz="12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Gelişmeye Açık Yan </a:t>
                      </a:r>
                    </a:p>
                  </a:txBody>
                  <a:tcPr marL="47943" marR="4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2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Zayıf Yanı / uygulamayı İyileştirmek için yapılması planlanan eylemler</a:t>
                      </a:r>
                    </a:p>
                  </a:txBody>
                  <a:tcPr marL="47943" marR="4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2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Eylemi gerçekleştirecek ve takip edecek sorumlular</a:t>
                      </a:r>
                    </a:p>
                    <a:p>
                      <a:pPr>
                        <a:lnSpc>
                          <a:spcPct val="107000"/>
                        </a:lnSpc>
                      </a:pPr>
                      <a:endParaRPr lang="tr-TR" sz="12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943" marR="4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lvl="0" indent="0" algn="l" defTabSz="914400" rtl="0" eaLnBrk="1" fontAlgn="auto" latinLnBrk="0" hangingPunct="1">
                        <a:lnSpc>
                          <a:spcPct val="107000"/>
                        </a:lnSpc>
                        <a:spcBef>
                          <a:spcPts val="0"/>
                        </a:spcBef>
                        <a:spcAft>
                          <a:spcPts val="0"/>
                        </a:spcAft>
                        <a:buClrTx/>
                        <a:buSzTx/>
                        <a:buFontTx/>
                        <a:buNone/>
                        <a:tabLst/>
                        <a:defRPr/>
                      </a:pPr>
                      <a:r>
                        <a:rPr lang="tr-TR" sz="12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İlk Kontrol Tarihi ve Kontrol/Takip Süreleri</a:t>
                      </a:r>
                    </a:p>
                    <a:p>
                      <a:pPr>
                        <a:lnSpc>
                          <a:spcPct val="107000"/>
                        </a:lnSpc>
                      </a:pPr>
                      <a:endParaRPr lang="tr-TR" sz="12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943" marR="4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118110" lvl="0" indent="0" algn="l" defTabSz="914400" rtl="0" eaLnBrk="1" fontAlgn="auto" latinLnBrk="0" hangingPunct="1">
                        <a:lnSpc>
                          <a:spcPct val="107000"/>
                        </a:lnSpc>
                        <a:spcBef>
                          <a:spcPts val="0"/>
                        </a:spcBef>
                        <a:spcAft>
                          <a:spcPts val="0"/>
                        </a:spcAft>
                        <a:buClrTx/>
                        <a:buSzTx/>
                        <a:buFontTx/>
                        <a:buNone/>
                        <a:tabLst/>
                        <a:defRPr/>
                      </a:pPr>
                      <a:r>
                        <a:rPr lang="tr-TR" sz="12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Tahmini Bitiş Süresi</a:t>
                      </a:r>
                    </a:p>
                    <a:p>
                      <a:pPr marR="118110">
                        <a:lnSpc>
                          <a:spcPct val="107000"/>
                        </a:lnSpc>
                      </a:pPr>
                      <a:endParaRPr lang="tr-TR" sz="12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943" marR="4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R="118110">
                        <a:lnSpc>
                          <a:spcPct val="107000"/>
                        </a:lnSpc>
                      </a:pPr>
                      <a:r>
                        <a:rPr lang="tr-TR" sz="12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Devamındaki aksiyon ya da ek açıklama</a:t>
                      </a:r>
                    </a:p>
                  </a:txBody>
                  <a:tcPr marL="47943" marR="4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5">
                        <a:lumMod val="60000"/>
                        <a:lumOff val="40000"/>
                      </a:schemeClr>
                    </a:solidFill>
                  </a:tcPr>
                </a:tc>
                <a:extLst>
                  <a:ext uri="{0D108BD9-81ED-4DB2-BD59-A6C34878D82A}">
                    <a16:rowId xmlns:a16="http://schemas.microsoft.com/office/drawing/2014/main" val="422270327"/>
                  </a:ext>
                </a:extLst>
              </a:tr>
              <a:tr h="3505362">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342900" lvl="0" indent="-342900" algn="l">
                        <a:buAutoNum type="arabicPeriod"/>
                      </a:pPr>
                      <a:r>
                        <a:rPr lang="tr-TR" sz="12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tr-TR" sz="1200" b="0" kern="1200" dirty="0">
                          <a:solidFill>
                            <a:schemeClr val="dk1"/>
                          </a:solidFill>
                          <a:effectLst/>
                          <a:latin typeface="+mn-lt"/>
                          <a:ea typeface="+mn-ea"/>
                          <a:cs typeface="+mn-cs"/>
                        </a:rPr>
                        <a:t>Personelin uzun yıllar çalışmış olması ve tecrübesinin yüksek olması,</a:t>
                      </a:r>
                    </a:p>
                    <a:p>
                      <a:pPr marL="342900" lvl="0" indent="-342900" algn="l">
                        <a:buAutoNum type="arabicPeriod"/>
                      </a:pPr>
                      <a:r>
                        <a:rPr lang="tr-TR" sz="1200" b="0" kern="1200" dirty="0">
                          <a:solidFill>
                            <a:schemeClr val="dk1"/>
                          </a:solidFill>
                          <a:effectLst/>
                          <a:latin typeface="+mn-lt"/>
                          <a:ea typeface="+mn-ea"/>
                          <a:cs typeface="+mn-cs"/>
                        </a:rPr>
                        <a:t>Üniversite yatırımlarının ve teknik hizmetlerin merkezi yapı içinde dairemizce hazırlanarak yürütülmesi</a:t>
                      </a:r>
                    </a:p>
                    <a:p>
                      <a:pPr marL="342900" lvl="0" indent="-342900" algn="l">
                        <a:buAutoNum type="arabicPeriod"/>
                      </a:pPr>
                      <a:r>
                        <a:rPr lang="tr-TR" sz="1200" b="0" kern="1200" dirty="0">
                          <a:solidFill>
                            <a:schemeClr val="dk1"/>
                          </a:solidFill>
                          <a:effectLst/>
                          <a:latin typeface="+mn-lt"/>
                          <a:ea typeface="+mn-ea"/>
                          <a:cs typeface="+mn-cs"/>
                        </a:rPr>
                        <a:t>Sürdürebilirlik</a:t>
                      </a:r>
                      <a:r>
                        <a:rPr lang="tr-TR" sz="1200" b="0" kern="1200" baseline="0" dirty="0">
                          <a:solidFill>
                            <a:schemeClr val="dk1"/>
                          </a:solidFill>
                          <a:effectLst/>
                          <a:latin typeface="+mn-lt"/>
                          <a:ea typeface="+mn-ea"/>
                          <a:cs typeface="+mn-cs"/>
                        </a:rPr>
                        <a:t> ve yenilebilir enerjiye ilişkin süreçlerin projelendirmesi süreçlerine başlanması, </a:t>
                      </a:r>
                      <a:endParaRPr lang="tr-TR" sz="1200" b="0" kern="1200" dirty="0">
                        <a:solidFill>
                          <a:schemeClr val="dk1"/>
                        </a:solidFill>
                        <a:effectLst/>
                        <a:latin typeface="+mn-lt"/>
                        <a:ea typeface="+mn-ea"/>
                        <a:cs typeface="+mn-cs"/>
                      </a:endParaRPr>
                    </a:p>
                    <a:p>
                      <a:pPr>
                        <a:lnSpc>
                          <a:spcPct val="107000"/>
                        </a:lnSpc>
                      </a:pPr>
                      <a:endParaRPr lang="tr-TR"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943" marR="4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nSpc>
                          <a:spcPct val="107000"/>
                        </a:lnSpc>
                      </a:pPr>
                      <a:r>
                        <a:rPr lang="tr-TR" sz="1200" b="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1.Personel</a:t>
                      </a:r>
                      <a:r>
                        <a:rPr lang="tr-TR" sz="1200" b="0" i="1"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İhtiyacını gidermek, </a:t>
                      </a:r>
                    </a:p>
                    <a:p>
                      <a:pPr>
                        <a:lnSpc>
                          <a:spcPct val="107000"/>
                        </a:lnSpc>
                      </a:pPr>
                      <a:r>
                        <a:rPr lang="tr-TR" sz="1200" b="0" i="1"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Şube Müdürlüğü Kadro yetersizliği </a:t>
                      </a:r>
                    </a:p>
                    <a:p>
                      <a:pPr marL="0" marR="0" lvl="0" indent="0" algn="l" defTabSz="457200" rtl="0" eaLnBrk="1" fontAlgn="auto" latinLnBrk="0" hangingPunct="1">
                        <a:lnSpc>
                          <a:spcPct val="107000"/>
                        </a:lnSpc>
                        <a:spcBef>
                          <a:spcPts val="0"/>
                        </a:spcBef>
                        <a:spcAft>
                          <a:spcPts val="0"/>
                        </a:spcAft>
                        <a:buClrTx/>
                        <a:buSzTx/>
                        <a:buFontTx/>
                        <a:buNone/>
                        <a:tabLst/>
                        <a:defRPr/>
                      </a:pPr>
                      <a:r>
                        <a:rPr lang="tr-TR" sz="1200" b="0" i="1"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 </a:t>
                      </a:r>
                      <a:r>
                        <a:rPr lang="tr-TR" sz="1200" b="0" kern="1200" dirty="0">
                          <a:solidFill>
                            <a:schemeClr val="dk1"/>
                          </a:solidFill>
                          <a:effectLst/>
                          <a:latin typeface="Times New Roman" panose="02020603050405020304" pitchFamily="18" charset="0"/>
                          <a:ea typeface="+mn-ea"/>
                          <a:cs typeface="Times New Roman" panose="02020603050405020304" pitchFamily="18" charset="0"/>
                        </a:rPr>
                        <a:t>Sözleşmeli ve Kadrolu teknik personel ihtiyacı,</a:t>
                      </a:r>
                    </a:p>
                    <a:p>
                      <a:pPr marL="0" marR="0" lvl="0" indent="0" algn="l" defTabSz="457200" rtl="0" eaLnBrk="1" fontAlgn="auto" latinLnBrk="0" hangingPunct="1">
                        <a:lnSpc>
                          <a:spcPct val="107000"/>
                        </a:lnSpc>
                        <a:spcBef>
                          <a:spcPts val="0"/>
                        </a:spcBef>
                        <a:spcAft>
                          <a:spcPts val="0"/>
                        </a:spcAft>
                        <a:buClrTx/>
                        <a:buSzTx/>
                        <a:buFontTx/>
                        <a:buNone/>
                        <a:tabLst/>
                        <a:defRPr/>
                      </a:pPr>
                      <a:r>
                        <a:rPr lang="tr-TR" sz="1200" b="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Strateji Bütçe Başkanlığından kadro</a:t>
                      </a:r>
                      <a:r>
                        <a:rPr lang="tr-TR" sz="1200" b="0" i="1"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talebinde bulunuldu. İnşat Mühendisi ve Elektrik-Elektronik Mühendisi, Sürekli İşçi, Elektrik Teknisyeni vb. </a:t>
                      </a:r>
                      <a:endParaRPr lang="tr-TR" sz="12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3" marR="4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nSpc>
                          <a:spcPct val="107000"/>
                        </a:lnSpc>
                      </a:pPr>
                      <a:r>
                        <a:rPr lang="tr-TR" sz="1200" b="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Daire Başkanı ve</a:t>
                      </a:r>
                      <a:r>
                        <a:rPr lang="tr-TR" sz="1200" b="0" i="1"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Şube Müdürleri/ Yönetim</a:t>
                      </a:r>
                      <a:endParaRPr lang="tr-TR" sz="12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3" marR="4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nSpc>
                          <a:spcPct val="107000"/>
                        </a:lnSpc>
                      </a:pPr>
                      <a:r>
                        <a:rPr lang="tr-TR" sz="1200" b="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28.02.2021 Tarihi</a:t>
                      </a:r>
                      <a:r>
                        <a:rPr lang="tr-TR" sz="1200" b="0" i="1"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itibariyle, ayda bir kez,</a:t>
                      </a:r>
                      <a:endParaRPr lang="tr-TR" sz="12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3" marR="4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R="118110">
                        <a:lnSpc>
                          <a:spcPct val="107000"/>
                        </a:lnSpc>
                      </a:pPr>
                      <a:r>
                        <a:rPr lang="tr-TR" sz="1200" b="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 yıl </a:t>
                      </a:r>
                      <a:endParaRPr lang="tr-TR" sz="12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3" marR="4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R="118110">
                        <a:lnSpc>
                          <a:spcPct val="107000"/>
                        </a:lnSpc>
                      </a:pPr>
                      <a:r>
                        <a:rPr lang="tr-TR" sz="1200" b="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Kontörlük hizmetlerinin sağladığı bir birim olarak kadro yetersizlikleri iş ve işlemlerimizde</a:t>
                      </a:r>
                      <a:r>
                        <a:rPr lang="tr-TR" sz="1200" b="0" i="1"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etki etmektedir. </a:t>
                      </a:r>
                      <a:endParaRPr lang="tr-TR" sz="12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3" marR="4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FEDE3"/>
                    </a:solidFill>
                  </a:tcPr>
                </a:tc>
                <a:extLst>
                  <a:ext uri="{0D108BD9-81ED-4DB2-BD59-A6C34878D82A}">
                    <a16:rowId xmlns:a16="http://schemas.microsoft.com/office/drawing/2014/main" val="600556002"/>
                  </a:ext>
                </a:extLst>
              </a:tr>
              <a:tr h="1084478">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nSpc>
                          <a:spcPct val="107000"/>
                        </a:lnSpc>
                      </a:pPr>
                      <a:endParaRPr lang="tr-TR"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47943" marR="4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nSpc>
                          <a:spcPct val="107000"/>
                        </a:lnSpc>
                      </a:pPr>
                      <a:r>
                        <a:rPr lang="tr-TR" sz="1200" b="0" kern="1200" dirty="0">
                          <a:solidFill>
                            <a:schemeClr val="dk1"/>
                          </a:solidFill>
                          <a:effectLst/>
                          <a:latin typeface="Times New Roman" panose="02020603050405020304" pitchFamily="18" charset="0"/>
                          <a:ea typeface="+mn-ea"/>
                          <a:cs typeface="Times New Roman" panose="02020603050405020304" pitchFamily="18" charset="0"/>
                        </a:rPr>
                        <a:t>4. Fiziki mekan yetersizliği </a:t>
                      </a:r>
                    </a:p>
                  </a:txBody>
                  <a:tcPr marL="47943" marR="4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L="0" marR="0" indent="0" algn="l" defTabSz="457200" rtl="0" eaLnBrk="1" fontAlgn="auto" latinLnBrk="0" hangingPunct="1">
                        <a:lnSpc>
                          <a:spcPct val="107000"/>
                        </a:lnSpc>
                        <a:spcBef>
                          <a:spcPts val="0"/>
                        </a:spcBef>
                        <a:spcAft>
                          <a:spcPts val="0"/>
                        </a:spcAft>
                        <a:buClrTx/>
                        <a:buSzTx/>
                        <a:buFontTx/>
                        <a:buNone/>
                        <a:tabLst/>
                        <a:defRPr/>
                      </a:pPr>
                      <a:r>
                        <a:rPr lang="tr-TR" sz="1200" b="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Daire Başkanı ve</a:t>
                      </a:r>
                      <a:r>
                        <a:rPr lang="tr-TR" sz="1200" b="0" i="1" baseline="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Şube Müdürleri /Yönetim</a:t>
                      </a:r>
                      <a:endParaRPr lang="tr-TR" sz="12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pPr>
                      <a:endParaRPr lang="tr-TR" sz="12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3" marR="4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a:lnSpc>
                          <a:spcPct val="107000"/>
                        </a:lnSpc>
                      </a:pPr>
                      <a:endParaRPr lang="tr-TR" sz="12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943" marR="4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R="118110">
                        <a:lnSpc>
                          <a:spcPct val="107000"/>
                        </a:lnSpc>
                      </a:pPr>
                      <a:r>
                        <a:rPr lang="tr-TR" sz="12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Bilinmemektedir </a:t>
                      </a:r>
                    </a:p>
                  </a:txBody>
                  <a:tcPr marL="47943" marR="4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rebuchet MS" panose="020B0603020202020204"/>
                        </a:defRPr>
                      </a:lvl1pPr>
                      <a:lvl2pPr marL="457200" algn="l" defTabSz="914400" rtl="0" eaLnBrk="1" latinLnBrk="0" hangingPunct="1">
                        <a:defRPr sz="1800" kern="1200">
                          <a:solidFill>
                            <a:schemeClr val="tx1"/>
                          </a:solidFill>
                          <a:latin typeface="Trebuchet MS" panose="020B0603020202020204"/>
                        </a:defRPr>
                      </a:lvl2pPr>
                      <a:lvl3pPr marL="914400" algn="l" defTabSz="914400" rtl="0" eaLnBrk="1" latinLnBrk="0" hangingPunct="1">
                        <a:defRPr sz="1800" kern="1200">
                          <a:solidFill>
                            <a:schemeClr val="tx1"/>
                          </a:solidFill>
                          <a:latin typeface="Trebuchet MS" panose="020B0603020202020204"/>
                        </a:defRPr>
                      </a:lvl3pPr>
                      <a:lvl4pPr marL="1371600" algn="l" defTabSz="914400" rtl="0" eaLnBrk="1" latinLnBrk="0" hangingPunct="1">
                        <a:defRPr sz="1800" kern="1200">
                          <a:solidFill>
                            <a:schemeClr val="tx1"/>
                          </a:solidFill>
                          <a:latin typeface="Trebuchet MS" panose="020B0603020202020204"/>
                        </a:defRPr>
                      </a:lvl4pPr>
                      <a:lvl5pPr marL="1828800" algn="l" defTabSz="914400" rtl="0" eaLnBrk="1" latinLnBrk="0" hangingPunct="1">
                        <a:defRPr sz="1800" kern="1200">
                          <a:solidFill>
                            <a:schemeClr val="tx1"/>
                          </a:solidFill>
                          <a:latin typeface="Trebuchet MS" panose="020B0603020202020204"/>
                        </a:defRPr>
                      </a:lvl5pPr>
                      <a:lvl6pPr marL="2286000" algn="l" defTabSz="914400" rtl="0" eaLnBrk="1" latinLnBrk="0" hangingPunct="1">
                        <a:defRPr sz="1800" kern="1200">
                          <a:solidFill>
                            <a:schemeClr val="tx1"/>
                          </a:solidFill>
                          <a:latin typeface="Trebuchet MS" panose="020B0603020202020204"/>
                        </a:defRPr>
                      </a:lvl6pPr>
                      <a:lvl7pPr marL="2743200" algn="l" defTabSz="914400" rtl="0" eaLnBrk="1" latinLnBrk="0" hangingPunct="1">
                        <a:defRPr sz="1800" kern="1200">
                          <a:solidFill>
                            <a:schemeClr val="tx1"/>
                          </a:solidFill>
                          <a:latin typeface="Trebuchet MS" panose="020B0603020202020204"/>
                        </a:defRPr>
                      </a:lvl7pPr>
                      <a:lvl8pPr marL="3200400" algn="l" defTabSz="914400" rtl="0" eaLnBrk="1" latinLnBrk="0" hangingPunct="1">
                        <a:defRPr sz="1800" kern="1200">
                          <a:solidFill>
                            <a:schemeClr val="tx1"/>
                          </a:solidFill>
                          <a:latin typeface="Trebuchet MS" panose="020B0603020202020204"/>
                        </a:defRPr>
                      </a:lvl8pPr>
                      <a:lvl9pPr marL="3657600" algn="l" defTabSz="914400" rtl="0" eaLnBrk="1" latinLnBrk="0" hangingPunct="1">
                        <a:defRPr sz="1800" kern="1200">
                          <a:solidFill>
                            <a:schemeClr val="tx1"/>
                          </a:solidFill>
                          <a:latin typeface="Trebuchet MS" panose="020B0603020202020204"/>
                        </a:defRPr>
                      </a:lvl9pPr>
                    </a:lstStyle>
                    <a:p>
                      <a:pPr marR="118110">
                        <a:lnSpc>
                          <a:spcPct val="107000"/>
                        </a:lnSpc>
                      </a:pPr>
                      <a:r>
                        <a:rPr lang="tr-TR" sz="1200" b="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Başkanlık personeli görev yaptığı alaların birbirinden uzak ve koordinasyonu engelleyecek şekilde planlanması, </a:t>
                      </a:r>
                    </a:p>
                  </a:txBody>
                  <a:tcPr marL="47943" marR="479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FEDE3"/>
                    </a:solidFill>
                  </a:tcPr>
                </a:tc>
                <a:extLst>
                  <a:ext uri="{0D108BD9-81ED-4DB2-BD59-A6C34878D82A}">
                    <a16:rowId xmlns:a16="http://schemas.microsoft.com/office/drawing/2014/main" val="1302189130"/>
                  </a:ext>
                </a:extLst>
              </a:tr>
            </a:tbl>
          </a:graphicData>
        </a:graphic>
      </p:graphicFrame>
    </p:spTree>
    <p:extLst>
      <p:ext uri="{BB962C8B-B14F-4D97-AF65-F5344CB8AC3E}">
        <p14:creationId xmlns:p14="http://schemas.microsoft.com/office/powerpoint/2010/main" val="12607571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36D0F69-D126-430C-817D-3117C04923BD}"/>
              </a:ext>
            </a:extLst>
          </p:cNvPr>
          <p:cNvSpPr>
            <a:spLocks noGrp="1"/>
          </p:cNvSpPr>
          <p:nvPr>
            <p:ph idx="1"/>
          </p:nvPr>
        </p:nvSpPr>
        <p:spPr>
          <a:xfrm>
            <a:off x="866633" y="605642"/>
            <a:ext cx="10106167" cy="5261758"/>
          </a:xfrm>
        </p:spPr>
        <p:txBody>
          <a:bodyPr>
            <a:normAutofit/>
          </a:bodyPr>
          <a:lstStyle/>
          <a:p>
            <a:pPr marL="0" indent="0">
              <a:lnSpc>
                <a:spcPct val="107000"/>
              </a:lnSpc>
              <a:spcAft>
                <a:spcPts val="800"/>
              </a:spcAft>
              <a:buNone/>
            </a:pPr>
            <a:r>
              <a:rPr lang="tr-TR" sz="2000" b="1" dirty="0">
                <a:effectLst/>
                <a:latin typeface="Times New Roman" panose="02020603050405020304" pitchFamily="18" charset="0"/>
                <a:ea typeface="Calibri" panose="020F0502020204030204" pitchFamily="34" charset="0"/>
                <a:cs typeface="Times New Roman" panose="02020603050405020304" pitchFamily="18" charset="0"/>
              </a:rPr>
              <a:t>Üniversitemiz stratejik planına eklenmek üzere; </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buFont typeface="Arial" panose="020B0604020202020204" pitchFamily="34" charset="0"/>
              <a:buChar char="•"/>
            </a:pPr>
            <a:r>
              <a:rPr lang="tr-TR"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Altyapı ve fiziksel alanların %70 oranında geliştirilmesi, Altyapı Düzenlemeleri,</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buFont typeface="Arial" panose="020B0604020202020204" pitchFamily="34" charset="0"/>
              <a:buChar char="•"/>
            </a:pPr>
            <a:r>
              <a:rPr lang="tr-TR"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Üniversitemiz eğitim, öğretim, hizmet ve Ar-Ge amaçlı ortamları çağdaş bir görünüme dönüştürerek öğrenci ve idari </a:t>
            </a:r>
            <a:r>
              <a:rPr lang="tr-TR" sz="32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personelimizin</a:t>
            </a:r>
            <a:r>
              <a:rPr lang="tr-TR"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günümüz koşullarına uygun fiziksel mekanlarda hizmet sağlamak</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buFont typeface="Arial" panose="020B0604020202020204" pitchFamily="34" charset="0"/>
              <a:buChar char="•"/>
            </a:pPr>
            <a:r>
              <a:rPr lang="tr-TR"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Tüm Yerleşkelerde Zemin </a:t>
            </a:r>
            <a:r>
              <a:rPr lang="tr-TR" sz="20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Etüd</a:t>
            </a:r>
            <a:r>
              <a:rPr lang="tr-TR"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ve İşlemleri Gerçekleşecek ve Kayıtları Ortak Olan Arşive kaydedildi.</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r>
              <a:rPr lang="tr-TR"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Depreme Dayanıklı Olmayan Binaların Yenilenmesi İçin Bütçe Çalışmaları yapıldı.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Arial" panose="020B0604020202020204" pitchFamily="34" charset="0"/>
              <a:buChar char="•"/>
            </a:pPr>
            <a:endParaRPr lang="tr-TR" dirty="0"/>
          </a:p>
        </p:txBody>
      </p:sp>
      <p:sp>
        <p:nvSpPr>
          <p:cNvPr id="4" name="Başlık 1">
            <a:extLst>
              <a:ext uri="{FF2B5EF4-FFF2-40B4-BE49-F238E27FC236}">
                <a16:creationId xmlns:a16="http://schemas.microsoft.com/office/drawing/2014/main" id="{9AFDDD58-BAD7-491B-8320-46BDBD76DFC9}"/>
              </a:ext>
            </a:extLst>
          </p:cNvPr>
          <p:cNvSpPr>
            <a:spLocks noGrp="1"/>
          </p:cNvSpPr>
          <p:nvPr>
            <p:ph type="title"/>
          </p:nvPr>
        </p:nvSpPr>
        <p:spPr>
          <a:xfrm>
            <a:off x="866633" y="98946"/>
            <a:ext cx="10720316" cy="610738"/>
          </a:xfrm>
        </p:spPr>
        <p:txBody>
          <a:bodyPr>
            <a:noAutofit/>
          </a:bodyPr>
          <a:lstStyle/>
          <a:p>
            <a:pPr algn="l"/>
            <a:r>
              <a:rPr lang="tr-TR" sz="2400" b="0" i="0" u="none" strike="noStrike" baseline="0" dirty="0">
                <a:solidFill>
                  <a:schemeClr val="tx1"/>
                </a:solidFill>
                <a:latin typeface="Tw Cen MT" panose="020B0602020104020603" pitchFamily="34" charset="0"/>
              </a:rPr>
              <a:t>2021 Eylem Planlarından 2022 yılında tamamlananlar</a:t>
            </a:r>
            <a:endParaRPr lang="tr-TR" sz="2400" b="1" dirty="0">
              <a:solidFill>
                <a:schemeClr val="tx1"/>
              </a:solidFill>
              <a:latin typeface="Tw Cen MT" panose="020B0602020104020603" pitchFamily="34" charset="0"/>
            </a:endParaRPr>
          </a:p>
        </p:txBody>
      </p:sp>
    </p:spTree>
    <p:extLst>
      <p:ext uri="{BB962C8B-B14F-4D97-AF65-F5344CB8AC3E}">
        <p14:creationId xmlns:p14="http://schemas.microsoft.com/office/powerpoint/2010/main" val="26406451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36D0F69-D126-430C-817D-3117C04923BD}"/>
              </a:ext>
            </a:extLst>
          </p:cNvPr>
          <p:cNvSpPr>
            <a:spLocks noGrp="1"/>
          </p:cNvSpPr>
          <p:nvPr>
            <p:ph idx="1"/>
          </p:nvPr>
        </p:nvSpPr>
        <p:spPr>
          <a:xfrm>
            <a:off x="866632" y="605642"/>
            <a:ext cx="10984941" cy="6136574"/>
          </a:xfrm>
        </p:spPr>
        <p:txBody>
          <a:bodyPr>
            <a:normAutofit fontScale="62500" lnSpcReduction="20000"/>
          </a:bodyPr>
          <a:lstStyle/>
          <a:p>
            <a:pPr marL="0" indent="0" algn="just">
              <a:lnSpc>
                <a:spcPct val="107000"/>
              </a:lnSpc>
              <a:spcAft>
                <a:spcPts val="800"/>
              </a:spcAft>
              <a:buNone/>
            </a:pPr>
            <a:r>
              <a:rPr lang="tr-TR" sz="2000" b="1" dirty="0">
                <a:effectLst/>
                <a:latin typeface="Times New Roman" panose="02020603050405020304" pitchFamily="18" charset="0"/>
                <a:ea typeface="Calibri" panose="020F0502020204030204" pitchFamily="34" charset="0"/>
                <a:cs typeface="Times New Roman" panose="02020603050405020304" pitchFamily="18" charset="0"/>
              </a:rPr>
              <a:t>Üniversitemiz stratejik planına eklenmek üzere; </a:t>
            </a:r>
            <a:endParaRPr lang="tr-TR"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buFont typeface="Arial" panose="020B0604020202020204" pitchFamily="34" charset="0"/>
              <a:buChar char="•"/>
            </a:pPr>
            <a:r>
              <a:rPr lang="tr-TR" dirty="0">
                <a:solidFill>
                  <a:srgbClr val="000000"/>
                </a:solidFill>
                <a:latin typeface="Times New Roman" panose="02020603050405020304" pitchFamily="18" charset="0"/>
                <a:cs typeface="Times New Roman" panose="02020603050405020304" pitchFamily="18" charset="0"/>
              </a:rPr>
              <a:t>Altyapı ve fiziksel alanların %70 oranında geliştirilmesi, Altyapı Düzenlemeleri,</a:t>
            </a:r>
          </a:p>
          <a:p>
            <a:pPr algn="just">
              <a:lnSpc>
                <a:spcPct val="107000"/>
              </a:lnSpc>
              <a:buFont typeface="Arial" panose="020B0604020202020204" pitchFamily="34" charset="0"/>
              <a:buChar char="•"/>
            </a:pPr>
            <a:r>
              <a:rPr lang="tr-TR" dirty="0">
                <a:solidFill>
                  <a:srgbClr val="000000"/>
                </a:solidFill>
                <a:latin typeface="Times New Roman" panose="02020603050405020304" pitchFamily="18" charset="0"/>
                <a:cs typeface="Times New Roman" panose="02020603050405020304" pitchFamily="18" charset="0"/>
              </a:rPr>
              <a:t>Üniversitemiz eğitim, öğretim, hizmet ve Ar-Ge amaçlı ortamları çağdaş bir görünüme dönüştürerek öğrenci ve idari personelimizin günümüz koşullarına uygun fiziksel mekanlarda hizmet sağlamak</a:t>
            </a:r>
          </a:p>
          <a:p>
            <a:pPr algn="just">
              <a:lnSpc>
                <a:spcPct val="107000"/>
              </a:lnSpc>
              <a:buFont typeface="Arial" panose="020B0604020202020204" pitchFamily="34" charset="0"/>
              <a:buChar char="•"/>
            </a:pPr>
            <a:r>
              <a:rPr lang="tr-TR" dirty="0">
                <a:solidFill>
                  <a:srgbClr val="000000"/>
                </a:solidFill>
                <a:latin typeface="Times New Roman" panose="02020603050405020304" pitchFamily="18" charset="0"/>
                <a:cs typeface="Times New Roman" panose="02020603050405020304" pitchFamily="18" charset="0"/>
              </a:rPr>
              <a:t>Üniversitemiz binalarında risk tespiti ve deprem performanslarının yapılarak stok bina vasfı kazanacak olan Merkezi Derslik Binasının Hazine ve Maliye Bakanlığı olurlarını ve ihalelerini gerçekleştirmek, </a:t>
            </a:r>
          </a:p>
          <a:p>
            <a:pPr algn="just">
              <a:lnSpc>
                <a:spcPct val="107000"/>
              </a:lnSpc>
              <a:buFont typeface="Arial" panose="020B0604020202020204" pitchFamily="34" charset="0"/>
              <a:buChar char="•"/>
            </a:pPr>
            <a:r>
              <a:rPr lang="tr-TR" dirty="0">
                <a:solidFill>
                  <a:srgbClr val="000000"/>
                </a:solidFill>
                <a:latin typeface="Times New Roman" panose="02020603050405020304" pitchFamily="18" charset="0"/>
                <a:cs typeface="Times New Roman" panose="02020603050405020304" pitchFamily="18" charset="0"/>
              </a:rPr>
              <a:t>Enerji Verimliliğine ilişkin tasarruf ilkeleri ile çerçevesinde yerleşkeler genelinde,  Isı Verimliliği Çalışmaları, aydınlatma elemanlarının verimliliği gibi Enerji Bakanlığının hedef olarak sunduğu parametreler ışığında ulaşmak, </a:t>
            </a:r>
          </a:p>
          <a:p>
            <a:pPr algn="just">
              <a:lnSpc>
                <a:spcPct val="107000"/>
              </a:lnSpc>
              <a:buFont typeface="Arial" panose="020B0604020202020204" pitchFamily="34" charset="0"/>
              <a:buChar char="•"/>
            </a:pPr>
            <a:r>
              <a:rPr lang="tr-TR" dirty="0">
                <a:solidFill>
                  <a:srgbClr val="000000"/>
                </a:solidFill>
                <a:latin typeface="Times New Roman" panose="02020603050405020304" pitchFamily="18" charset="0"/>
                <a:cs typeface="Times New Roman" panose="02020603050405020304" pitchFamily="18" charset="0"/>
              </a:rPr>
              <a:t>Üniversitemiz bahçe düzeni, peyzaj ve donatı sahalarının geliştirilmesi ve sürekliliği sağlanacaktır,</a:t>
            </a:r>
          </a:p>
          <a:p>
            <a:pPr algn="just">
              <a:lnSpc>
                <a:spcPct val="107000"/>
              </a:lnSpc>
              <a:buFont typeface="Arial" panose="020B0604020202020204" pitchFamily="34" charset="0"/>
              <a:buChar char="•"/>
            </a:pPr>
            <a:r>
              <a:rPr lang="tr-TR" dirty="0">
                <a:solidFill>
                  <a:srgbClr val="000000"/>
                </a:solidFill>
                <a:latin typeface="Times New Roman" panose="02020603050405020304" pitchFamily="18" charset="0"/>
                <a:cs typeface="Times New Roman" panose="02020603050405020304" pitchFamily="18" charset="0"/>
              </a:rPr>
              <a:t>Çevre Düzenlemeleri (Öğrencilerin sosyal aidiyetlerinin oluşmasına yönelik açık v kapalı aktivite alanlarının oluşturulması)</a:t>
            </a:r>
          </a:p>
          <a:p>
            <a:pPr algn="just">
              <a:lnSpc>
                <a:spcPct val="107000"/>
              </a:lnSpc>
              <a:buFont typeface="Arial" panose="020B0604020202020204" pitchFamily="34" charset="0"/>
              <a:buChar char="•"/>
            </a:pPr>
            <a:r>
              <a:rPr lang="tr-TR" dirty="0">
                <a:solidFill>
                  <a:srgbClr val="000000"/>
                </a:solidFill>
                <a:latin typeface="Times New Roman" panose="02020603050405020304" pitchFamily="18" charset="0"/>
                <a:cs typeface="Times New Roman" panose="02020603050405020304" pitchFamily="18" charset="0"/>
              </a:rPr>
              <a:t>Öğrencilerimizin spor faaliyetlerini sürdürebileceği Açık Spor Alanları inşa etmek, </a:t>
            </a:r>
          </a:p>
          <a:p>
            <a:pPr algn="just">
              <a:lnSpc>
                <a:spcPct val="107000"/>
              </a:lnSpc>
              <a:buFont typeface="Arial" panose="020B0604020202020204" pitchFamily="34" charset="0"/>
              <a:buChar char="•"/>
            </a:pPr>
            <a:r>
              <a:rPr lang="tr-TR" dirty="0">
                <a:solidFill>
                  <a:srgbClr val="000000"/>
                </a:solidFill>
                <a:latin typeface="Times New Roman" panose="02020603050405020304" pitchFamily="18" charset="0"/>
                <a:cs typeface="Times New Roman" panose="02020603050405020304" pitchFamily="18" charset="0"/>
              </a:rPr>
              <a:t>İl Geneli Fay Hatları ve Yerleşkeye Etkileri Değerlendirilecek ve Raporlandırılacak,</a:t>
            </a:r>
          </a:p>
          <a:p>
            <a:pPr algn="just">
              <a:lnSpc>
                <a:spcPct val="107000"/>
              </a:lnSpc>
              <a:buFont typeface="Arial" panose="020B0604020202020204" pitchFamily="34" charset="0"/>
              <a:buChar char="•"/>
            </a:pPr>
            <a:r>
              <a:rPr lang="tr-TR" dirty="0">
                <a:solidFill>
                  <a:srgbClr val="000000"/>
                </a:solidFill>
                <a:latin typeface="Times New Roman" panose="02020603050405020304" pitchFamily="18" charset="0"/>
                <a:cs typeface="Times New Roman" panose="02020603050405020304" pitchFamily="18" charset="0"/>
              </a:rPr>
              <a:t>Tüm Yerleşkelerde Zemin Etüt ve İşlemleri Gerçekleşecek ve Kayıtları Ortak Olan Arşive kaydedilecek</a:t>
            </a:r>
          </a:p>
          <a:p>
            <a:pPr algn="just">
              <a:lnSpc>
                <a:spcPct val="107000"/>
              </a:lnSpc>
              <a:buFont typeface="Arial" panose="020B0604020202020204" pitchFamily="34" charset="0"/>
              <a:buChar char="•"/>
            </a:pPr>
            <a:r>
              <a:rPr lang="tr-TR" dirty="0">
                <a:solidFill>
                  <a:srgbClr val="000000"/>
                </a:solidFill>
                <a:latin typeface="Times New Roman" panose="02020603050405020304" pitchFamily="18" charset="0"/>
                <a:cs typeface="Times New Roman" panose="02020603050405020304" pitchFamily="18" charset="0"/>
              </a:rPr>
              <a:t>Kampüsümüze Kazandırılan İlk Binadan Başlanarak Bütçe ve İmkanlar Ölçüsünde Tüm Yapı Stoğumuz için «Deprem Dayanım Raporu» Hazırlanacak/Hazırlatılacak, Üniversitemiz alt ve üst yapılarında olası bir depreme karşın hazır olunacaktır.</a:t>
            </a:r>
          </a:p>
          <a:p>
            <a:pPr algn="just">
              <a:lnSpc>
                <a:spcPct val="107000"/>
              </a:lnSpc>
              <a:buFont typeface="Arial" panose="020B0604020202020204" pitchFamily="34" charset="0"/>
              <a:buChar char="•"/>
            </a:pPr>
            <a:r>
              <a:rPr lang="tr-TR" dirty="0">
                <a:solidFill>
                  <a:srgbClr val="000000"/>
                </a:solidFill>
                <a:latin typeface="Times New Roman" panose="02020603050405020304" pitchFamily="18" charset="0"/>
                <a:cs typeface="Times New Roman" panose="02020603050405020304" pitchFamily="18" charset="0"/>
              </a:rPr>
              <a:t>Üniversite arazisinin net bir alt ve üst yapı envanterinin hazırlanarak, imar planı tadilatı, kadastral düzeltme ve kayıt işlemlerinin gerçekleştirilmesi sağlanacaktır.</a:t>
            </a:r>
          </a:p>
          <a:p>
            <a:pPr algn="just">
              <a:lnSpc>
                <a:spcPct val="107000"/>
              </a:lnSpc>
              <a:buFont typeface="Arial" panose="020B0604020202020204" pitchFamily="34" charset="0"/>
              <a:buChar char="•"/>
            </a:pPr>
            <a:r>
              <a:rPr lang="tr-TR" dirty="0">
                <a:solidFill>
                  <a:srgbClr val="000000"/>
                </a:solidFill>
                <a:latin typeface="Times New Roman" panose="02020603050405020304" pitchFamily="18" charset="0"/>
                <a:cs typeface="Times New Roman" panose="02020603050405020304" pitchFamily="18" charset="0"/>
              </a:rPr>
              <a:t>Sürdürülebilir kalkınma hedefleri kapsamında çevre, sıfır atık, karbon ayak izi, su kaynaklarının kullanımı, yeşil kampüs gibi hususlarda süreçlere ilişkin yatırımlar yapmak, </a:t>
            </a:r>
          </a:p>
          <a:p>
            <a:pPr algn="just">
              <a:lnSpc>
                <a:spcPct val="107000"/>
              </a:lnSpc>
            </a:pPr>
            <a:r>
              <a:rPr lang="tr-TR" dirty="0">
                <a:solidFill>
                  <a:srgbClr val="000000"/>
                </a:solidFill>
                <a:latin typeface="Times New Roman" panose="02020603050405020304" pitchFamily="18" charset="0"/>
                <a:cs typeface="Times New Roman" panose="02020603050405020304" pitchFamily="18" charset="0"/>
              </a:rPr>
              <a:t>Kampüsümüzde yenilenebilir enerjilerin kurulmasına ilişkin girişimlerde bulunmak, </a:t>
            </a:r>
          </a:p>
          <a:p>
            <a:pPr algn="just">
              <a:lnSpc>
                <a:spcPct val="107000"/>
              </a:lnSpc>
              <a:buFont typeface="Arial" panose="020B0604020202020204" pitchFamily="34" charset="0"/>
              <a:buChar char="•"/>
            </a:pPr>
            <a:r>
              <a:rPr lang="tr-TR" dirty="0">
                <a:solidFill>
                  <a:srgbClr val="000000"/>
                </a:solidFill>
                <a:latin typeface="Times New Roman" panose="02020603050405020304" pitchFamily="18" charset="0"/>
                <a:cs typeface="Times New Roman" panose="02020603050405020304" pitchFamily="18" charset="0"/>
              </a:rPr>
              <a:t>Geleceğe dair işlemler strateji hedefi, bütçe, performans ilişkisi kurularak bir süreklilik içerisinde gerçekleştirilecektir.</a:t>
            </a:r>
          </a:p>
          <a:p>
            <a:pPr algn="just">
              <a:buFont typeface="Arial" panose="020B0604020202020204" pitchFamily="34" charset="0"/>
              <a:buChar char="•"/>
            </a:pPr>
            <a:endParaRPr lang="tr-TR" dirty="0"/>
          </a:p>
        </p:txBody>
      </p:sp>
      <p:sp>
        <p:nvSpPr>
          <p:cNvPr id="5" name="Başlık 1">
            <a:extLst>
              <a:ext uri="{FF2B5EF4-FFF2-40B4-BE49-F238E27FC236}">
                <a16:creationId xmlns:a16="http://schemas.microsoft.com/office/drawing/2014/main" id="{2AE4943E-FDAB-4B61-9596-977C44DEDACF}"/>
              </a:ext>
            </a:extLst>
          </p:cNvPr>
          <p:cNvSpPr txBox="1">
            <a:spLocks/>
          </p:cNvSpPr>
          <p:nvPr/>
        </p:nvSpPr>
        <p:spPr>
          <a:xfrm>
            <a:off x="813460" y="115784"/>
            <a:ext cx="11038114" cy="549234"/>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tr-TR" sz="2400" b="1" dirty="0">
                <a:solidFill>
                  <a:schemeClr val="tx1"/>
                </a:solidFill>
              </a:rPr>
              <a:t>2022 Yılı İçin Daha Önce Biriminizde Yapılmamış Neleri Yapmayı Planlıyoruz?</a:t>
            </a:r>
          </a:p>
        </p:txBody>
      </p:sp>
    </p:spTree>
    <p:extLst>
      <p:ext uri="{BB962C8B-B14F-4D97-AF65-F5344CB8AC3E}">
        <p14:creationId xmlns:p14="http://schemas.microsoft.com/office/powerpoint/2010/main" val="19400402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D36D0F69-D126-430C-817D-3117C04923BD}"/>
              </a:ext>
            </a:extLst>
          </p:cNvPr>
          <p:cNvSpPr>
            <a:spLocks noGrp="1"/>
          </p:cNvSpPr>
          <p:nvPr>
            <p:ph idx="1"/>
          </p:nvPr>
        </p:nvSpPr>
        <p:spPr>
          <a:xfrm>
            <a:off x="950026" y="522514"/>
            <a:ext cx="10022774" cy="5344886"/>
          </a:xfrm>
        </p:spPr>
        <p:txBody>
          <a:bodyPr>
            <a:normAutofit fontScale="92500" lnSpcReduction="20000"/>
          </a:bodyPr>
          <a:lstStyle/>
          <a:p>
            <a:pPr marL="342900" lvl="0" indent="-342900" algn="just">
              <a:lnSpc>
                <a:spcPct val="107000"/>
              </a:lnSpc>
              <a:buFont typeface="Symbol" panose="05050102010706020507" pitchFamily="18" charset="2"/>
              <a:buChar char=""/>
            </a:pPr>
            <a:r>
              <a:rPr lang="tr-TR"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Depreme Dayanıklı Olmayan Binaların Yenilenmesi İçin Bütçe Çalışmaları Yapılacak</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tr-TR"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Isı Verimliliği Çalışmaları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tr-TR"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Isıtıcı Elemanların Verimliliği</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tr-TR"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 Tüketimi Verimliliği</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tr-TR"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Isıtıcı Üretimi Verimliliği</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tr-TR" sz="20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Kojenarasyon</a:t>
            </a:r>
            <a:r>
              <a:rPr lang="tr-TR"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tr-TR" sz="20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Tijenerasyon</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tr-TR"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Aydınlatma Elemanlarının Verimliliği</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tr-TR"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Elektrik Verimliliği - </a:t>
            </a:r>
            <a:r>
              <a:rPr lang="tr-TR" sz="20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Pc</a:t>
            </a:r>
            <a:r>
              <a:rPr lang="tr-TR"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tr-TR" sz="20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lerin</a:t>
            </a:r>
            <a:r>
              <a:rPr lang="tr-TR"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Elektrik Tüketimi</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tr-TR"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Yenilenebilir Enerji Kaynaklarının Projelendirilmesi gibi Verimlilik Arttırıcı Çalışmalar Yapılacak</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buNone/>
            </a:pPr>
            <a:r>
              <a:rPr lang="tr-TR" sz="2100" dirty="0">
                <a:solidFill>
                  <a:srgbClr val="000000"/>
                </a:solidFill>
                <a:latin typeface="Times New Roman" panose="02020603050405020304" pitchFamily="18" charset="0"/>
                <a:cs typeface="Times New Roman" panose="02020603050405020304" pitchFamily="18" charset="0"/>
              </a:rPr>
              <a:t>Ayrıca 2022 yılı itibariyle ahşap ve mekanik vb. atölye kurularak belli imalatların Başkanlığımızdan imal edilmesini gerektiğini söylemek isterim. </a:t>
            </a:r>
          </a:p>
          <a:p>
            <a:pPr marL="0" indent="0" algn="just">
              <a:lnSpc>
                <a:spcPct val="107000"/>
              </a:lnSpc>
              <a:buNone/>
            </a:pPr>
            <a:r>
              <a:rPr lang="tr-TR" sz="2100" dirty="0">
                <a:solidFill>
                  <a:srgbClr val="000000"/>
                </a:solidFill>
                <a:latin typeface="Times New Roman" panose="02020603050405020304" pitchFamily="18" charset="0"/>
                <a:cs typeface="Times New Roman" panose="02020603050405020304" pitchFamily="18" charset="0"/>
              </a:rPr>
              <a:t>Son olarak, Teknik personelin kuvvetlendirilerek hizmet alımı yoluyla yapılan belli işlerin Başkanlığımız aracılığı ile yapılması sağlanacaktır.</a:t>
            </a:r>
          </a:p>
          <a:p>
            <a:endParaRPr lang="tr-TR" dirty="0"/>
          </a:p>
        </p:txBody>
      </p:sp>
      <p:sp>
        <p:nvSpPr>
          <p:cNvPr id="5" name="Başlık 1">
            <a:extLst>
              <a:ext uri="{FF2B5EF4-FFF2-40B4-BE49-F238E27FC236}">
                <a16:creationId xmlns:a16="http://schemas.microsoft.com/office/drawing/2014/main" id="{8BE0BD0B-859C-44B2-81AD-E4F5D61092F7}"/>
              </a:ext>
            </a:extLst>
          </p:cNvPr>
          <p:cNvSpPr txBox="1">
            <a:spLocks/>
          </p:cNvSpPr>
          <p:nvPr/>
        </p:nvSpPr>
        <p:spPr>
          <a:xfrm>
            <a:off x="813460" y="115784"/>
            <a:ext cx="11038114" cy="549234"/>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tr-TR" sz="2400" b="1" dirty="0">
                <a:solidFill>
                  <a:schemeClr val="tx1"/>
                </a:solidFill>
              </a:rPr>
              <a:t>2022 Yılı İçin Daha Önce Biriminizde Yapılmamış Neleri Yapmayı Planlıyoruz?</a:t>
            </a:r>
          </a:p>
        </p:txBody>
      </p:sp>
    </p:spTree>
    <p:extLst>
      <p:ext uri="{BB962C8B-B14F-4D97-AF65-F5344CB8AC3E}">
        <p14:creationId xmlns:p14="http://schemas.microsoft.com/office/powerpoint/2010/main" val="42551671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o 5">
            <a:extLst>
              <a:ext uri="{FF2B5EF4-FFF2-40B4-BE49-F238E27FC236}">
                <a16:creationId xmlns:a16="http://schemas.microsoft.com/office/drawing/2014/main" id="{5DCA93A6-3E05-4104-8B43-C030B31F7B39}"/>
              </a:ext>
            </a:extLst>
          </p:cNvPr>
          <p:cNvGraphicFramePr>
            <a:graphicFrameLocks noGrp="1"/>
          </p:cNvGraphicFramePr>
          <p:nvPr>
            <p:extLst>
              <p:ext uri="{D42A27DB-BD31-4B8C-83A1-F6EECF244321}">
                <p14:modId xmlns:p14="http://schemas.microsoft.com/office/powerpoint/2010/main" val="1778119727"/>
              </p:ext>
            </p:extLst>
          </p:nvPr>
        </p:nvGraphicFramePr>
        <p:xfrm>
          <a:off x="825500" y="2"/>
          <a:ext cx="11366500" cy="6857998"/>
        </p:xfrm>
        <a:graphic>
          <a:graphicData uri="http://schemas.openxmlformats.org/drawingml/2006/table">
            <a:tbl>
              <a:tblPr firstRow="1" firstCol="1" bandRow="1"/>
              <a:tblGrid>
                <a:gridCol w="1959024">
                  <a:extLst>
                    <a:ext uri="{9D8B030D-6E8A-4147-A177-3AD203B41FA5}">
                      <a16:colId xmlns:a16="http://schemas.microsoft.com/office/drawing/2014/main" val="101875223"/>
                    </a:ext>
                  </a:extLst>
                </a:gridCol>
                <a:gridCol w="878554">
                  <a:extLst>
                    <a:ext uri="{9D8B030D-6E8A-4147-A177-3AD203B41FA5}">
                      <a16:colId xmlns:a16="http://schemas.microsoft.com/office/drawing/2014/main" val="3780173111"/>
                    </a:ext>
                  </a:extLst>
                </a:gridCol>
                <a:gridCol w="4486797">
                  <a:extLst>
                    <a:ext uri="{9D8B030D-6E8A-4147-A177-3AD203B41FA5}">
                      <a16:colId xmlns:a16="http://schemas.microsoft.com/office/drawing/2014/main" val="2135133666"/>
                    </a:ext>
                  </a:extLst>
                </a:gridCol>
                <a:gridCol w="4042125">
                  <a:extLst>
                    <a:ext uri="{9D8B030D-6E8A-4147-A177-3AD203B41FA5}">
                      <a16:colId xmlns:a16="http://schemas.microsoft.com/office/drawing/2014/main" val="1327119647"/>
                    </a:ext>
                  </a:extLst>
                </a:gridCol>
              </a:tblGrid>
              <a:tr h="437444">
                <a:tc gridSpan="4">
                  <a:txBody>
                    <a:bodyPr/>
                    <a:lstStyle/>
                    <a:p>
                      <a:pPr indent="449580" algn="ctr">
                        <a:lnSpc>
                          <a:spcPct val="107000"/>
                        </a:lnSpc>
                        <a:spcAft>
                          <a:spcPts val="800"/>
                        </a:spcAft>
                      </a:pP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Birimin Çalışan Akademik/İdari Personel memnuniyeti için yaptığı iyileştirmeler</a:t>
                      </a: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434" marR="45434" marT="631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D4D12"/>
                    </a:solidFill>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500611463"/>
                  </a:ext>
                </a:extLst>
              </a:tr>
              <a:tr h="666477">
                <a:tc>
                  <a:txBody>
                    <a:bodyPr/>
                    <a:lstStyle/>
                    <a:p>
                      <a:pPr algn="ctr">
                        <a:lnSpc>
                          <a:spcPct val="107000"/>
                        </a:lnSpc>
                        <a:spcAft>
                          <a:spcPts val="800"/>
                        </a:spcAft>
                      </a:pPr>
                      <a:r>
                        <a:rPr lang="tr-T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2021 yılı içinde aşağıdaki faaliyetlerden hangileri hangi sayıda yapıldı?</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C2A3"/>
                    </a:solidFill>
                  </a:tcPr>
                </a:tc>
                <a:tc>
                  <a:txBody>
                    <a:bodyPr/>
                    <a:lstStyle/>
                    <a:p>
                      <a:pPr algn="ctr">
                        <a:lnSpc>
                          <a:spcPct val="107000"/>
                        </a:lnSpc>
                        <a:spcAft>
                          <a:spcPts val="800"/>
                        </a:spcAft>
                      </a:pPr>
                      <a:r>
                        <a:rPr lang="tr-T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Yapıldı /</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tr-T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Yapılmadı</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C2A3"/>
                    </a:solidFill>
                  </a:tcPr>
                </a:tc>
                <a:tc>
                  <a:txBody>
                    <a:bodyPr/>
                    <a:lstStyle/>
                    <a:p>
                      <a:pPr algn="ctr">
                        <a:lnSpc>
                          <a:spcPct val="107000"/>
                        </a:lnSpc>
                        <a:spcAft>
                          <a:spcPts val="800"/>
                        </a:spcAft>
                      </a:pPr>
                      <a:r>
                        <a:rPr lang="tr-T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Yapıldı ise ne şekilde ve kaç defa açıklayınız</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C2A3"/>
                    </a:solidFill>
                  </a:tcPr>
                </a:tc>
                <a:tc>
                  <a:txBody>
                    <a:bodyPr/>
                    <a:lstStyle/>
                    <a:p>
                      <a:pPr algn="ctr">
                        <a:lnSpc>
                          <a:spcPct val="107000"/>
                        </a:lnSpc>
                        <a:spcAft>
                          <a:spcPts val="800"/>
                        </a:spcAft>
                      </a:pPr>
                      <a:r>
                        <a:rPr lang="tr-T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Bu konuda önümüzdeki yıla ait bir planlama var mı?</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C2A3"/>
                    </a:solidFill>
                  </a:tcPr>
                </a:tc>
                <a:extLst>
                  <a:ext uri="{0D108BD9-81ED-4DB2-BD59-A6C34878D82A}">
                    <a16:rowId xmlns:a16="http://schemas.microsoft.com/office/drawing/2014/main" val="1828117933"/>
                  </a:ext>
                </a:extLst>
              </a:tr>
              <a:tr h="434498">
                <a:tc>
                  <a:txBody>
                    <a:bodyPr/>
                    <a:lstStyle/>
                    <a:p>
                      <a:pPr algn="l">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Görev tanımlarının çıkarılması</a:t>
                      </a: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Yapıldı</a:t>
                      </a: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Daire Başkanlığımızdan tarafından çıkartılmıştır. ÜBYS sürecine entegrasyon işlemi tamamlanmıştır.</a:t>
                      </a: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Sisteme gerekli eklemeler yapılarak personele tebliğ edilmiş ve süreç tamamlanmıştır.</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DE3"/>
                    </a:solidFill>
                  </a:tcPr>
                </a:tc>
                <a:extLst>
                  <a:ext uri="{0D108BD9-81ED-4DB2-BD59-A6C34878D82A}">
                    <a16:rowId xmlns:a16="http://schemas.microsoft.com/office/drawing/2014/main" val="1127855475"/>
                  </a:ext>
                </a:extLst>
              </a:tr>
              <a:tr h="434498">
                <a:tc>
                  <a:txBody>
                    <a:bodyPr/>
                    <a:lstStyle/>
                    <a:p>
                      <a:pPr algn="l">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Personelin yetkinliğe göre iş dağılımının yapılması</a:t>
                      </a: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Yapıldı</a:t>
                      </a: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Daire Başkanlığımızdan tarafından çıkartılmıştır. ÜBYS sürecine entegrasyon işlemi tamamlanmıştır.</a:t>
                      </a: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Görev tanımlarının sisteme eklemesi ile yetkinliğe göre iş dağılımı yapılmış ve süreç tamamlanmıştır.</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DE3"/>
                    </a:solidFill>
                  </a:tcPr>
                </a:tc>
                <a:extLst>
                  <a:ext uri="{0D108BD9-81ED-4DB2-BD59-A6C34878D82A}">
                    <a16:rowId xmlns:a16="http://schemas.microsoft.com/office/drawing/2014/main" val="2904028196"/>
                  </a:ext>
                </a:extLst>
              </a:tr>
              <a:tr h="834016">
                <a:tc>
                  <a:txBody>
                    <a:bodyPr/>
                    <a:lstStyle/>
                    <a:p>
                      <a:pPr algn="l">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Personel memnuniyetini ölçmek için faaliyetler</a:t>
                      </a: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Yapıldı</a:t>
                      </a: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Personel memnuniyetine ilişkin Cumhurbaşkanlığı İnsan Kaynakları Başkanlığının yapmış olduğu anketler doğrultusunda Üniversite birimleri ile memnuniyeti artırmaya yönelik toplantılar yapılmıştır. Süreç halen devam etmektedir. </a:t>
                      </a: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Üniversitemiz birimleri ile alınan kararlar doğrultusunda personelin memnuniyetini ölçmek üzere belirlenen ilkeler doğrultusunda işlem tesis edilecektir. </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DE3"/>
                    </a:solidFill>
                  </a:tcPr>
                </a:tc>
                <a:extLst>
                  <a:ext uri="{0D108BD9-81ED-4DB2-BD59-A6C34878D82A}">
                    <a16:rowId xmlns:a16="http://schemas.microsoft.com/office/drawing/2014/main" val="770328862"/>
                  </a:ext>
                </a:extLst>
              </a:tr>
              <a:tr h="834016">
                <a:tc>
                  <a:txBody>
                    <a:bodyPr/>
                    <a:lstStyle/>
                    <a:p>
                      <a:pPr algn="l">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Personele kendini geliştirme için sunulan eğitim imkanları</a:t>
                      </a: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Yapıldı</a:t>
                      </a: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Personel CB İnsan Kaynakları Ofisince ve Personel Dairesi Başkanlığınca verilen hizmet içi eğitimlerle desteklenmiştir. Başkanlığımız personeli 2022 yılında 5 adet hizmet içi eğitim almıştır. </a:t>
                      </a: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Personel Daire Başkanlığı tarafından kişisel gelişime yönelik eğitimlerin artırılması; Birim içerisinde ise mevzuat ve görev alanına yönelik eğitim çalışmalarının planlanmasına devam edilecektir. </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DE3"/>
                    </a:solidFill>
                  </a:tcPr>
                </a:tc>
                <a:extLst>
                  <a:ext uri="{0D108BD9-81ED-4DB2-BD59-A6C34878D82A}">
                    <a16:rowId xmlns:a16="http://schemas.microsoft.com/office/drawing/2014/main" val="635793682"/>
                  </a:ext>
                </a:extLst>
              </a:tr>
              <a:tr h="834016">
                <a:tc>
                  <a:txBody>
                    <a:bodyPr/>
                    <a:lstStyle/>
                    <a:p>
                      <a:pPr algn="l">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Personelin kurum aidiyetini artırmak için yapılan faaliyetler</a:t>
                      </a: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DFCC"/>
                    </a:solidFill>
                  </a:tcPr>
                </a:tc>
                <a:tc>
                  <a:txBody>
                    <a:bodyPr/>
                    <a:lstStyle/>
                    <a:p>
                      <a:pPr algn="just">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Yapıldı</a:t>
                      </a: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Personel memnuniyetine ilişkin Cumhurbaşkanlığı İnsan Kaynakları Başkanlığının yapmış olduğu anketler doğrultusunda Üniversite birimleri ile memnuniyeti artırmaya yönelik toplantılar yapılmıştır. Süreç halen devam etmektedir. </a:t>
                      </a: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Üniversitemiz birimleri ile alınan kararlar doğrultusunda personelin memnuniyeti ölçmek üzere belirlenen ilkeler doğrultusunda işlem tesis edilecektir.</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DE3"/>
                    </a:solidFill>
                  </a:tcPr>
                </a:tc>
                <a:extLst>
                  <a:ext uri="{0D108BD9-81ED-4DB2-BD59-A6C34878D82A}">
                    <a16:rowId xmlns:a16="http://schemas.microsoft.com/office/drawing/2014/main" val="2173726053"/>
                  </a:ext>
                </a:extLst>
              </a:tr>
              <a:tr h="625972">
                <a:tc>
                  <a:txBody>
                    <a:bodyPr/>
                    <a:lstStyle/>
                    <a:p>
                      <a:pPr algn="l">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Çalışanların fiziki ortam iyileştirmesi için yapılan faaliyetler</a:t>
                      </a: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DFCC"/>
                    </a:solidFill>
                  </a:tcPr>
                </a:tc>
                <a:tc>
                  <a:txBody>
                    <a:bodyPr/>
                    <a:lstStyle/>
                    <a:p>
                      <a:pPr algn="just">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Yapılmadı</a:t>
                      </a: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 Başkanlığımız fiziki mekân hususunda yetersiz olup, sürece ilişkin çalışmanlar ve bütçe talepleri devam etmektedir. </a:t>
                      </a: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Bütçe çalışmalarında fiziki mekâna ilişkin talepler yapılacaktır.  </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DE3"/>
                    </a:solidFill>
                  </a:tcPr>
                </a:tc>
                <a:extLst>
                  <a:ext uri="{0D108BD9-81ED-4DB2-BD59-A6C34878D82A}">
                    <a16:rowId xmlns:a16="http://schemas.microsoft.com/office/drawing/2014/main" val="1671823740"/>
                  </a:ext>
                </a:extLst>
              </a:tr>
              <a:tr h="1757061">
                <a:tc>
                  <a:txBody>
                    <a:bodyPr/>
                    <a:lstStyle/>
                    <a:p>
                      <a:pPr algn="l">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Çalışanların motivasyonlarının arttırılması için yapılan faaliyetler</a:t>
                      </a: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DFCC"/>
                    </a:solidFill>
                  </a:tcPr>
                </a:tc>
                <a:tc>
                  <a:txBody>
                    <a:bodyPr/>
                    <a:lstStyle/>
                    <a:p>
                      <a:pPr algn="just">
                        <a:lnSpc>
                          <a:spcPct val="107000"/>
                        </a:lnSpc>
                        <a:spcAft>
                          <a:spcPts val="800"/>
                        </a:spcAft>
                      </a:pPr>
                      <a:r>
                        <a:rPr lang="tr-TR" sz="1200">
                          <a:effectLst/>
                          <a:latin typeface="Times New Roman" panose="02020603050405020304" pitchFamily="18" charset="0"/>
                          <a:ea typeface="Calibri" panose="020F0502020204030204" pitchFamily="34" charset="0"/>
                          <a:cs typeface="Times New Roman" panose="02020603050405020304" pitchFamily="18" charset="0"/>
                        </a:rPr>
                        <a:t>Yapıldı</a:t>
                      </a: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Personel memnuniyetine ilişkin Cumhurbaşkanlığı İnsan Kaynakları Başkanlığının yapmış olduğu anketler doğrultusunda Üniversite birimleri ile memnuniyeti artırmaya yönelik toplantılar yapılmıştır. Süreç halen devam etmektedir. </a:t>
                      </a:r>
                    </a:p>
                    <a:p>
                      <a:pPr algn="just">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Ayrıca Birim içerisinde motivasyonuna yönelik çalışmalar yapılmaktadır. </a:t>
                      </a: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tr-T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Üniversitemiz birimleri ile alınan kararlar doğrultusunda personelin memnuniyeti ölçmek üzere belirlenen ilkeler doğrultusunda işlem tesis edilecektir.</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07000"/>
                        </a:lnSpc>
                        <a:spcAft>
                          <a:spcPts val="800"/>
                        </a:spcAft>
                      </a:pPr>
                      <a:r>
                        <a:rPr lang="tr-TR" sz="12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pPr>
                      <a:r>
                        <a:rPr lang="tr-T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Birim içi motivasyonu artırmaya yönelik çalışanların taktir edilmesi vb. motivasyonu artırmaya yönelik çalışmalara devam edilecektir. </a:t>
                      </a:r>
                      <a:endParaRPr lang="tr-TR"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434" marR="45434" marT="631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FEDE3"/>
                    </a:solidFill>
                  </a:tcPr>
                </a:tc>
                <a:extLst>
                  <a:ext uri="{0D108BD9-81ED-4DB2-BD59-A6C34878D82A}">
                    <a16:rowId xmlns:a16="http://schemas.microsoft.com/office/drawing/2014/main" val="124657730"/>
                  </a:ext>
                </a:extLst>
              </a:tr>
            </a:tbl>
          </a:graphicData>
        </a:graphic>
      </p:graphicFrame>
    </p:spTree>
    <p:extLst>
      <p:ext uri="{BB962C8B-B14F-4D97-AF65-F5344CB8AC3E}">
        <p14:creationId xmlns:p14="http://schemas.microsoft.com/office/powerpoint/2010/main" val="35838150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6ED9C69-72A1-4628-A9B2-9823DADDC608}"/>
              </a:ext>
            </a:extLst>
          </p:cNvPr>
          <p:cNvSpPr>
            <a:spLocks noGrp="1"/>
          </p:cNvSpPr>
          <p:nvPr>
            <p:ph type="title"/>
          </p:nvPr>
        </p:nvSpPr>
        <p:spPr>
          <a:xfrm>
            <a:off x="837210" y="92034"/>
            <a:ext cx="9601200" cy="525483"/>
          </a:xfrm>
        </p:spPr>
        <p:txBody>
          <a:bodyPr>
            <a:noAutofit/>
          </a:bodyPr>
          <a:lstStyle/>
          <a:p>
            <a:pPr marL="228600" indent="-228600">
              <a:lnSpc>
                <a:spcPct val="150000"/>
              </a:lnSpc>
              <a:spcBef>
                <a:spcPts val="1200"/>
              </a:spcBef>
              <a:spcAft>
                <a:spcPts val="300"/>
              </a:spcAft>
              <a:tabLst>
                <a:tab pos="226695" algn="l"/>
              </a:tabLst>
            </a:pPr>
            <a:r>
              <a:rPr lang="en-GB" sz="2000" b="1" kern="0" cap="small" spc="25" dirty="0">
                <a:solidFill>
                  <a:schemeClr val="tx1"/>
                </a:solidFill>
                <a:effectLst/>
                <a:latin typeface="Times New Roman" panose="02020603050405020304" pitchFamily="18" charset="0"/>
                <a:ea typeface="Times New Roman" panose="02020603050405020304" pitchFamily="18" charset="0"/>
              </a:rPr>
              <a:t>V- ÖNERİ VE TEDBİRLER</a:t>
            </a:r>
            <a:br>
              <a:rPr lang="tr-TR" sz="2000" b="1" kern="0" dirty="0">
                <a:solidFill>
                  <a:schemeClr val="tx1"/>
                </a:solidFill>
                <a:effectLst/>
                <a:latin typeface="Times New Roman" panose="02020603050405020304" pitchFamily="18" charset="0"/>
                <a:ea typeface="Times New Roman" panose="02020603050405020304" pitchFamily="18" charset="0"/>
              </a:rPr>
            </a:br>
            <a:endParaRPr lang="tr-TR" sz="2000" dirty="0">
              <a:solidFill>
                <a:schemeClr val="tx1"/>
              </a:solidFill>
            </a:endParaRPr>
          </a:p>
        </p:txBody>
      </p:sp>
      <p:sp>
        <p:nvSpPr>
          <p:cNvPr id="3" name="İçerik Yer Tutucusu 2">
            <a:extLst>
              <a:ext uri="{FF2B5EF4-FFF2-40B4-BE49-F238E27FC236}">
                <a16:creationId xmlns:a16="http://schemas.microsoft.com/office/drawing/2014/main" id="{7533BCD5-1019-4D5C-8820-DC280CE15891}"/>
              </a:ext>
            </a:extLst>
          </p:cNvPr>
          <p:cNvSpPr>
            <a:spLocks noGrp="1"/>
          </p:cNvSpPr>
          <p:nvPr>
            <p:ph idx="1"/>
          </p:nvPr>
        </p:nvSpPr>
        <p:spPr>
          <a:xfrm>
            <a:off x="837209" y="617517"/>
            <a:ext cx="11216245" cy="6148449"/>
          </a:xfrm>
        </p:spPr>
        <p:txBody>
          <a:bodyPr>
            <a:normAutofit fontScale="70000" lnSpcReduction="20000"/>
          </a:bodyPr>
          <a:lstStyle/>
          <a:p>
            <a:pPr indent="0" algn="just">
              <a:lnSpc>
                <a:spcPct val="150000"/>
              </a:lnSpc>
              <a:buNone/>
            </a:pPr>
            <a:r>
              <a:rPr lang="tr-TR" sz="1800" dirty="0">
                <a:effectLst/>
                <a:latin typeface="Times New Roman" panose="02020603050405020304" pitchFamily="18" charset="0"/>
                <a:ea typeface="Times New Roman" panose="02020603050405020304" pitchFamily="18" charset="0"/>
              </a:rPr>
              <a:t>2022 yılının birimimiz açısından başarılı geçtiği söylenebilir. Birimimizin asıl görevleri arasında sayılan ihalelerin hazırlanması, uygulanması ve tamamlanması hususlarında gerekenler layıkıyla yapılmıştır. Diğer görevlerde geciktirilmeden yerine getirilmiştir. </a:t>
            </a:r>
          </a:p>
          <a:p>
            <a:pPr marL="342900" lvl="0" indent="-342900" algn="just">
              <a:lnSpc>
                <a:spcPct val="150000"/>
              </a:lnSpc>
              <a:spcAft>
                <a:spcPts val="0"/>
              </a:spcAft>
              <a:buFont typeface="+mj-lt"/>
              <a:buAutoNum type="arabicPeriod"/>
            </a:pPr>
            <a:r>
              <a:rPr lang="tr-TR" sz="1800" dirty="0">
                <a:effectLst/>
                <a:latin typeface="Times New Roman" panose="02020603050405020304" pitchFamily="18" charset="0"/>
                <a:ea typeface="Times New Roman" panose="02020603050405020304" pitchFamily="18" charset="0"/>
              </a:rPr>
              <a:t>Personelin iş motivasyonunu ve kurum aidiyetini artırıcı kaynaklar / etkinlikler ortaya konulmalı, gerçekleştirilecek organizasyonlar vasıtası ile çalışanlar arasında kuvvetli ilişkiler kurulması sağlanmalıdır. Bunun iş performansını arttıracağı muhakkaktır.</a:t>
            </a:r>
          </a:p>
          <a:p>
            <a:pPr marL="342900" lvl="0" indent="-342900" algn="just">
              <a:lnSpc>
                <a:spcPct val="150000"/>
              </a:lnSpc>
              <a:spcAft>
                <a:spcPts val="0"/>
              </a:spcAft>
              <a:buFont typeface="+mj-lt"/>
              <a:buAutoNum type="arabicPeriod"/>
            </a:pPr>
            <a:r>
              <a:rPr lang="tr-TR" sz="1800" dirty="0">
                <a:effectLst/>
                <a:latin typeface="Times New Roman" panose="02020603050405020304" pitchFamily="18" charset="0"/>
                <a:ea typeface="Times New Roman" panose="02020603050405020304" pitchFamily="18" charset="0"/>
              </a:rPr>
              <a:t>Bütçe harcamalarında önceden hedeflenen plan ve programlarda sapmalar minimum seviyeye indirilmelidir.</a:t>
            </a:r>
          </a:p>
          <a:p>
            <a:pPr marL="342900" lvl="0" indent="-342900" algn="just">
              <a:lnSpc>
                <a:spcPct val="150000"/>
              </a:lnSpc>
              <a:spcAft>
                <a:spcPts val="0"/>
              </a:spcAft>
              <a:buFont typeface="+mj-lt"/>
              <a:buAutoNum type="arabicPeriod"/>
            </a:pPr>
            <a:r>
              <a:rPr lang="tr-TR" sz="1800" dirty="0">
                <a:effectLst/>
                <a:latin typeface="Times New Roman" panose="02020603050405020304" pitchFamily="18" charset="0"/>
                <a:ea typeface="Times New Roman" panose="02020603050405020304" pitchFamily="18" charset="0"/>
              </a:rPr>
              <a:t>Bütçenin yıllık olması itibarıyla mevzuata göre satın alımların belirli bir plan ve program dâhilinde yapılması önem arz etmektedir.</a:t>
            </a:r>
          </a:p>
          <a:p>
            <a:pPr marL="342900" lvl="0" indent="-342900" algn="just">
              <a:lnSpc>
                <a:spcPct val="150000"/>
              </a:lnSpc>
              <a:spcAft>
                <a:spcPts val="0"/>
              </a:spcAft>
              <a:buFont typeface="+mj-lt"/>
              <a:buAutoNum type="arabicPeriod"/>
            </a:pPr>
            <a:r>
              <a:rPr lang="tr-TR" sz="1800" dirty="0">
                <a:effectLst/>
                <a:latin typeface="Times New Roman" panose="02020603050405020304" pitchFamily="18" charset="0"/>
                <a:ea typeface="Times New Roman" panose="02020603050405020304" pitchFamily="18" charset="0"/>
              </a:rPr>
              <a:t>Birimimizi ilgilendiren hukuki işler ve süreçlerde Hukuk Müşavirliği ile daha fazla koordineli ve işbirliği içinde çalışacak şekilde alt yapının oluşturulması hem Üniversitemiz açısından hem dairemiz açısından ilerde karşılaşılabilecek olumsuzlukları engellemeye yardımcı olacaktır. Danışma görevinin Hukuk Müşavirliğince daha etkin hale getirilmesiyle birimler güçlü bir işbirliği içinde çalışacaktır. </a:t>
            </a:r>
          </a:p>
          <a:p>
            <a:pPr marL="342900" lvl="0" indent="-342900" algn="just">
              <a:lnSpc>
                <a:spcPct val="150000"/>
              </a:lnSpc>
              <a:spcAft>
                <a:spcPts val="0"/>
              </a:spcAft>
              <a:buFont typeface="+mj-lt"/>
              <a:buAutoNum type="arabicPeriod"/>
            </a:pPr>
            <a:r>
              <a:rPr lang="tr-TR" sz="1800" dirty="0">
                <a:effectLst/>
                <a:latin typeface="Times New Roman" panose="02020603050405020304" pitchFamily="18" charset="0"/>
                <a:ea typeface="Times New Roman" panose="02020603050405020304" pitchFamily="18" charset="0"/>
              </a:rPr>
              <a:t>Çalışan ile çalışmayan arasındaki ayrım yapılarak çalışanın mükâfatlandırılması, personelin motivasyon ve iş verimini daha da artıracaktır.</a:t>
            </a:r>
          </a:p>
          <a:p>
            <a:pPr marL="342900" lvl="0" indent="-342900" algn="just">
              <a:lnSpc>
                <a:spcPct val="150000"/>
              </a:lnSpc>
              <a:spcAft>
                <a:spcPts val="0"/>
              </a:spcAft>
              <a:buFont typeface="+mj-lt"/>
              <a:buAutoNum type="arabicPeriod"/>
            </a:pPr>
            <a:r>
              <a:rPr lang="tr-TR" sz="1800" dirty="0">
                <a:effectLst/>
                <a:latin typeface="Times New Roman" panose="02020603050405020304" pitchFamily="18" charset="0"/>
                <a:ea typeface="Times New Roman" panose="02020603050405020304" pitchFamily="18" charset="0"/>
              </a:rPr>
              <a:t>Üniversitemiz birimleri arası iletişimin artırılması ve bu konuda gerekli desteklerin sağlanması, iş bölümlerinin sağlıklı bir şekilde yapılması iş akışının devamlılığını sağlayacaktır.</a:t>
            </a:r>
          </a:p>
          <a:p>
            <a:pPr marL="342900" lvl="0" indent="-342900" algn="just">
              <a:lnSpc>
                <a:spcPct val="150000"/>
              </a:lnSpc>
              <a:spcAft>
                <a:spcPts val="0"/>
              </a:spcAft>
              <a:buFont typeface="+mj-lt"/>
              <a:buAutoNum type="arabicPeriod"/>
            </a:pPr>
            <a:r>
              <a:rPr lang="tr-TR" sz="1800" dirty="0">
                <a:effectLst/>
                <a:latin typeface="Times New Roman" panose="02020603050405020304" pitchFamily="18" charset="0"/>
                <a:ea typeface="Times New Roman" panose="02020603050405020304" pitchFamily="18" charset="0"/>
              </a:rPr>
              <a:t>Üniversitemize birçok bina kazandırılmasında gayretle ve azimle çalışan personelimizin fiziki şartları oldukça yetersizdir. Bir binanın bodrum katında faaliyet göstermeye çalışan personelimiz için uygun bir binada uygun çalışma alanlarında görev yapması verimliliğinin daha da artmasına sebebiyet verecektir.</a:t>
            </a:r>
          </a:p>
          <a:p>
            <a:pPr marL="342900" lvl="0" indent="-342900" algn="just">
              <a:spcAft>
                <a:spcPts val="0"/>
              </a:spcAft>
              <a:buFont typeface="+mj-lt"/>
              <a:buAutoNum type="arabicPeriod"/>
            </a:pPr>
            <a:r>
              <a:rPr lang="tr-TR" sz="2000" dirty="0" err="1">
                <a:latin typeface="Times New Roman" panose="02020603050405020304" pitchFamily="18" charset="0"/>
                <a:ea typeface="Times New Roman" panose="02020603050405020304" pitchFamily="18" charset="0"/>
              </a:rPr>
              <a:t>Swot</a:t>
            </a:r>
            <a:r>
              <a:rPr lang="tr-TR" sz="2000" dirty="0">
                <a:latin typeface="Times New Roman" panose="02020603050405020304" pitchFamily="18" charset="0"/>
                <a:ea typeface="Times New Roman" panose="02020603050405020304" pitchFamily="18" charset="0"/>
              </a:rPr>
              <a:t> Analizinde yer alan «</a:t>
            </a:r>
            <a:r>
              <a:rPr lang="tr-TR" b="1" dirty="0">
                <a:latin typeface="Times New Roman" panose="02020603050405020304" pitchFamily="18" charset="0"/>
                <a:ea typeface="Times New Roman" panose="02020603050405020304" pitchFamily="18" charset="0"/>
              </a:rPr>
              <a:t>Güçlü</a:t>
            </a:r>
            <a:r>
              <a:rPr lang="tr-TR" sz="2000" dirty="0">
                <a:latin typeface="Times New Roman" panose="02020603050405020304" pitchFamily="18" charset="0"/>
                <a:ea typeface="Times New Roman" panose="02020603050405020304" pitchFamily="18" charset="0"/>
              </a:rPr>
              <a:t>»</a:t>
            </a:r>
            <a:r>
              <a:rPr lang="tr-TR" sz="2000" b="1" dirty="0">
                <a:latin typeface="Times New Roman" panose="02020603050405020304" pitchFamily="18" charset="0"/>
                <a:ea typeface="Times New Roman" panose="02020603050405020304" pitchFamily="18" charset="0"/>
              </a:rPr>
              <a:t> </a:t>
            </a:r>
            <a:r>
              <a:rPr lang="tr-TR" sz="2000" dirty="0">
                <a:latin typeface="Times New Roman" panose="02020603050405020304" pitchFamily="18" charset="0"/>
                <a:ea typeface="Times New Roman" panose="02020603050405020304" pitchFamily="18" charset="0"/>
              </a:rPr>
              <a:t> yönlerin geliştirilmesi, «</a:t>
            </a:r>
            <a:r>
              <a:rPr lang="tr-TR" b="1" dirty="0">
                <a:latin typeface="Times New Roman" panose="02020603050405020304" pitchFamily="18" charset="0"/>
                <a:ea typeface="Times New Roman" panose="02020603050405020304" pitchFamily="18" charset="0"/>
              </a:rPr>
              <a:t>Zayıf</a:t>
            </a:r>
            <a:r>
              <a:rPr lang="tr-TR" sz="2000" dirty="0">
                <a:latin typeface="Times New Roman" panose="02020603050405020304" pitchFamily="18" charset="0"/>
                <a:ea typeface="Times New Roman" panose="02020603050405020304" pitchFamily="18" charset="0"/>
              </a:rPr>
              <a:t>» Yönlerin Güçlendirilmesi, «</a:t>
            </a:r>
            <a:r>
              <a:rPr lang="tr-TR" b="1" dirty="0">
                <a:latin typeface="Times New Roman" panose="02020603050405020304" pitchFamily="18" charset="0"/>
                <a:ea typeface="Times New Roman" panose="02020603050405020304" pitchFamily="18" charset="0"/>
              </a:rPr>
              <a:t>Tehdit</a:t>
            </a:r>
            <a:r>
              <a:rPr lang="tr-TR" sz="2000" dirty="0">
                <a:latin typeface="Times New Roman" panose="02020603050405020304" pitchFamily="18" charset="0"/>
                <a:ea typeface="Times New Roman" panose="02020603050405020304" pitchFamily="18" charset="0"/>
              </a:rPr>
              <a:t>» Unsurlarının ortadan kaldırılması ve «</a:t>
            </a:r>
            <a:r>
              <a:rPr lang="tr-TR" b="1" dirty="0">
                <a:latin typeface="Times New Roman" panose="02020603050405020304" pitchFamily="18" charset="0"/>
                <a:ea typeface="Times New Roman" panose="02020603050405020304" pitchFamily="18" charset="0"/>
              </a:rPr>
              <a:t>Fırsat</a:t>
            </a:r>
            <a:r>
              <a:rPr lang="tr-TR" sz="2000" dirty="0">
                <a:latin typeface="Times New Roman" panose="02020603050405020304" pitchFamily="18" charset="0"/>
                <a:ea typeface="Times New Roman" panose="02020603050405020304" pitchFamily="18" charset="0"/>
              </a:rPr>
              <a:t>» hanemizdeki konuların etkin ve verimli değerlendirilmesi</a:t>
            </a:r>
          </a:p>
          <a:p>
            <a:pPr lvl="0" algn="ctr">
              <a:spcAft>
                <a:spcPts val="0"/>
              </a:spcAft>
            </a:pPr>
            <a:endParaRPr lang="tr-TR" sz="2000" i="1" dirty="0">
              <a:latin typeface="Times New Roman" panose="02020603050405020304" pitchFamily="18" charset="0"/>
              <a:ea typeface="Times New Roman" panose="02020603050405020304" pitchFamily="18" charset="0"/>
            </a:endParaRPr>
          </a:p>
          <a:p>
            <a:pPr marL="0" lvl="0" indent="0">
              <a:spcAft>
                <a:spcPts val="0"/>
              </a:spcAft>
              <a:buNone/>
            </a:pPr>
            <a:r>
              <a:rPr lang="tr-TR" sz="2000" i="1" dirty="0">
                <a:solidFill>
                  <a:srgbClr val="0070C0"/>
                </a:solidFill>
                <a:latin typeface="Times New Roman" panose="02020603050405020304" pitchFamily="18" charset="0"/>
                <a:ea typeface="Times New Roman" panose="02020603050405020304" pitchFamily="18" charset="0"/>
              </a:rPr>
              <a:t>                  hedeflerimize</a:t>
            </a:r>
            <a:r>
              <a:rPr lang="tr-TR" i="1" dirty="0">
                <a:solidFill>
                  <a:srgbClr val="0070C0"/>
                </a:solidFill>
                <a:latin typeface="Times New Roman" panose="02020603050405020304" pitchFamily="18" charset="0"/>
                <a:ea typeface="Times New Roman" panose="02020603050405020304" pitchFamily="18" charset="0"/>
              </a:rPr>
              <a:t> </a:t>
            </a:r>
            <a:r>
              <a:rPr lang="tr-TR" sz="3200" b="1" i="1" dirty="0">
                <a:solidFill>
                  <a:srgbClr val="0070C0"/>
                </a:solidFill>
                <a:latin typeface="Times New Roman" panose="02020603050405020304" pitchFamily="18" charset="0"/>
                <a:ea typeface="Times New Roman" panose="02020603050405020304" pitchFamily="18" charset="0"/>
              </a:rPr>
              <a:t>zaman kaybetmeden</a:t>
            </a:r>
            <a:r>
              <a:rPr lang="tr-TR" sz="3200" i="1" dirty="0">
                <a:solidFill>
                  <a:srgbClr val="0070C0"/>
                </a:solidFill>
                <a:latin typeface="Times New Roman" panose="02020603050405020304" pitchFamily="18" charset="0"/>
                <a:ea typeface="Times New Roman" panose="02020603050405020304" pitchFamily="18" charset="0"/>
              </a:rPr>
              <a:t>, </a:t>
            </a:r>
            <a:r>
              <a:rPr lang="tr-TR" sz="3200" b="1" i="1" dirty="0">
                <a:solidFill>
                  <a:srgbClr val="0070C0"/>
                </a:solidFill>
                <a:latin typeface="Times New Roman" panose="02020603050405020304" pitchFamily="18" charset="0"/>
                <a:ea typeface="Times New Roman" panose="02020603050405020304" pitchFamily="18" charset="0"/>
              </a:rPr>
              <a:t>güçlü</a:t>
            </a:r>
            <a:r>
              <a:rPr lang="tr-TR" sz="3200" i="1" dirty="0">
                <a:solidFill>
                  <a:srgbClr val="0070C0"/>
                </a:solidFill>
                <a:latin typeface="Times New Roman" panose="02020603050405020304" pitchFamily="18" charset="0"/>
                <a:ea typeface="Times New Roman" panose="02020603050405020304" pitchFamily="18" charset="0"/>
              </a:rPr>
              <a:t> </a:t>
            </a:r>
            <a:r>
              <a:rPr lang="tr-TR" sz="2000" i="1" dirty="0">
                <a:solidFill>
                  <a:srgbClr val="0070C0"/>
                </a:solidFill>
                <a:latin typeface="Times New Roman" panose="02020603050405020304" pitchFamily="18" charset="0"/>
                <a:ea typeface="Times New Roman" panose="02020603050405020304" pitchFamily="18" charset="0"/>
              </a:rPr>
              <a:t>ve</a:t>
            </a:r>
            <a:r>
              <a:rPr lang="tr-TR" i="1" dirty="0">
                <a:solidFill>
                  <a:srgbClr val="0070C0"/>
                </a:solidFill>
                <a:latin typeface="Times New Roman" panose="02020603050405020304" pitchFamily="18" charset="0"/>
                <a:ea typeface="Times New Roman" panose="02020603050405020304" pitchFamily="18" charset="0"/>
              </a:rPr>
              <a:t> </a:t>
            </a:r>
            <a:r>
              <a:rPr lang="tr-TR" sz="3200" b="1" i="1" dirty="0">
                <a:solidFill>
                  <a:srgbClr val="0070C0"/>
                </a:solidFill>
                <a:latin typeface="Times New Roman" panose="02020603050405020304" pitchFamily="18" charset="0"/>
                <a:ea typeface="Times New Roman" panose="02020603050405020304" pitchFamily="18" charset="0"/>
              </a:rPr>
              <a:t>sağlam</a:t>
            </a:r>
            <a:r>
              <a:rPr lang="tr-TR" sz="3200" i="1" dirty="0">
                <a:solidFill>
                  <a:srgbClr val="0070C0"/>
                </a:solidFill>
                <a:latin typeface="Times New Roman" panose="02020603050405020304" pitchFamily="18" charset="0"/>
                <a:ea typeface="Times New Roman" panose="02020603050405020304" pitchFamily="18" charset="0"/>
              </a:rPr>
              <a:t> </a:t>
            </a:r>
            <a:r>
              <a:rPr lang="tr-TR" sz="3200" b="1" i="1" dirty="0">
                <a:solidFill>
                  <a:srgbClr val="0070C0"/>
                </a:solidFill>
                <a:latin typeface="Times New Roman" panose="02020603050405020304" pitchFamily="18" charset="0"/>
                <a:ea typeface="Times New Roman" panose="02020603050405020304" pitchFamily="18" charset="0"/>
              </a:rPr>
              <a:t>adımlarla</a:t>
            </a:r>
            <a:r>
              <a:rPr lang="tr-TR" sz="3200" i="1" dirty="0">
                <a:solidFill>
                  <a:srgbClr val="0070C0"/>
                </a:solidFill>
                <a:latin typeface="Times New Roman" panose="02020603050405020304" pitchFamily="18" charset="0"/>
                <a:ea typeface="Times New Roman" panose="02020603050405020304" pitchFamily="18" charset="0"/>
              </a:rPr>
              <a:t> </a:t>
            </a:r>
            <a:r>
              <a:rPr lang="tr-TR" sz="2000" i="1" dirty="0">
                <a:solidFill>
                  <a:srgbClr val="0070C0"/>
                </a:solidFill>
                <a:latin typeface="Times New Roman" panose="02020603050405020304" pitchFamily="18" charset="0"/>
                <a:ea typeface="Times New Roman" panose="02020603050405020304" pitchFamily="18" charset="0"/>
              </a:rPr>
              <a:t>ulaşmamızı sağlayacaktır.</a:t>
            </a:r>
            <a:endParaRPr lang="tr-TR" dirty="0"/>
          </a:p>
        </p:txBody>
      </p:sp>
    </p:spTree>
    <p:extLst>
      <p:ext uri="{BB962C8B-B14F-4D97-AF65-F5344CB8AC3E}">
        <p14:creationId xmlns:p14="http://schemas.microsoft.com/office/powerpoint/2010/main" val="4153355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39860E1-5684-447F-8B00-CFCB571BC48C}"/>
              </a:ext>
            </a:extLst>
          </p:cNvPr>
          <p:cNvSpPr>
            <a:spLocks noGrp="1"/>
          </p:cNvSpPr>
          <p:nvPr>
            <p:ph type="title"/>
          </p:nvPr>
        </p:nvSpPr>
        <p:spPr>
          <a:xfrm>
            <a:off x="1080409" y="1171448"/>
            <a:ext cx="9867331" cy="868081"/>
          </a:xfrm>
        </p:spPr>
        <p:txBody>
          <a:bodyPr anchor="ctr">
            <a:normAutofit/>
          </a:bodyPr>
          <a:lstStyle/>
          <a:p>
            <a:r>
              <a:rPr lang="en-GB" sz="2800" b="1" i="0" dirty="0">
                <a:effectLst/>
                <a:latin typeface="Times New Roman" panose="02020603050405020304" pitchFamily="18" charset="0"/>
                <a:ea typeface="Times New Roman" panose="02020603050405020304" pitchFamily="18" charset="0"/>
              </a:rPr>
              <a:t>II. </a:t>
            </a:r>
            <a:r>
              <a:rPr lang="en-GB" sz="2800" b="1" i="0" dirty="0" err="1">
                <a:effectLst/>
                <a:latin typeface="Times New Roman" panose="02020603050405020304" pitchFamily="18" charset="0"/>
                <a:ea typeface="Times New Roman" panose="02020603050405020304" pitchFamily="18" charset="0"/>
              </a:rPr>
              <a:t>Sorumluluk</a:t>
            </a:r>
            <a:br>
              <a:rPr lang="tr-TR" sz="2800" dirty="0">
                <a:effectLst/>
                <a:latin typeface="Times New Roman" panose="02020603050405020304" pitchFamily="18" charset="0"/>
                <a:ea typeface="Times New Roman" panose="02020603050405020304" pitchFamily="18" charset="0"/>
              </a:rPr>
            </a:br>
            <a:endParaRPr lang="tr-TR" sz="2800" dirty="0"/>
          </a:p>
        </p:txBody>
      </p:sp>
      <p:sp>
        <p:nvSpPr>
          <p:cNvPr id="12" name="Freeform: Shape 11">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14" name="Freeform: Shape 13">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3" name="İçerik Yer Tutucusu 2">
            <a:extLst>
              <a:ext uri="{FF2B5EF4-FFF2-40B4-BE49-F238E27FC236}">
                <a16:creationId xmlns:a16="http://schemas.microsoft.com/office/drawing/2014/main" id="{1E1EB015-316A-49E6-BFA5-4CE19EE74B11}"/>
              </a:ext>
            </a:extLst>
          </p:cNvPr>
          <p:cNvSpPr>
            <a:spLocks noGrp="1"/>
          </p:cNvSpPr>
          <p:nvPr>
            <p:ph idx="1"/>
          </p:nvPr>
        </p:nvSpPr>
        <p:spPr>
          <a:xfrm>
            <a:off x="991738" y="1782501"/>
            <a:ext cx="9867331" cy="2837052"/>
          </a:xfrm>
        </p:spPr>
        <p:txBody>
          <a:bodyPr anchor="ctr">
            <a:normAutofit/>
          </a:bodyPr>
          <a:lstStyle/>
          <a:p>
            <a:pPr marL="0" indent="0" algn="just">
              <a:buNone/>
            </a:pPr>
            <a:r>
              <a:rPr lang="tr-TR" dirty="0">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Harcama</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Yetkilileri</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harcama</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talimatlarının</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bütçe</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yetki</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ve</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esaslarına</a:t>
            </a:r>
            <a:r>
              <a:rPr lang="en-GB" sz="2400" dirty="0">
                <a:effectLst/>
                <a:latin typeface="Times New Roman" panose="02020603050405020304" pitchFamily="18" charset="0"/>
                <a:ea typeface="Times New Roman" panose="02020603050405020304" pitchFamily="18" charset="0"/>
              </a:rPr>
              <a:t>, kanun, </a:t>
            </a:r>
            <a:r>
              <a:rPr lang="en-GB" sz="2400" dirty="0" err="1">
                <a:effectLst/>
                <a:latin typeface="Times New Roman" panose="02020603050405020304" pitchFamily="18" charset="0"/>
                <a:ea typeface="Times New Roman" panose="02020603050405020304" pitchFamily="18" charset="0"/>
              </a:rPr>
              <a:t>tüzük</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ve</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yönetmelikler</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ile</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diğer</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mevzuatlara</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uygun</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olmasından</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ödeneklerin</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etkili</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ekonomik</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ve</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verimli</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kullanılmasından</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ve</a:t>
            </a:r>
            <a:r>
              <a:rPr lang="en-GB" sz="2400" dirty="0">
                <a:effectLst/>
                <a:latin typeface="Times New Roman" panose="02020603050405020304" pitchFamily="18" charset="0"/>
                <a:ea typeface="Times New Roman" panose="02020603050405020304" pitchFamily="18" charset="0"/>
              </a:rPr>
              <a:t> 5018 </a:t>
            </a:r>
            <a:r>
              <a:rPr lang="en-GB" sz="2400" dirty="0" err="1">
                <a:effectLst/>
                <a:latin typeface="Times New Roman" panose="02020603050405020304" pitchFamily="18" charset="0"/>
                <a:ea typeface="Times New Roman" panose="02020603050405020304" pitchFamily="18" charset="0"/>
              </a:rPr>
              <a:t>sayılı</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Kamu</a:t>
            </a:r>
            <a:r>
              <a:rPr lang="en-GB" sz="2400" dirty="0">
                <a:effectLst/>
                <a:latin typeface="Times New Roman" panose="02020603050405020304" pitchFamily="18" charset="0"/>
                <a:ea typeface="Times New Roman" panose="02020603050405020304" pitchFamily="18" charset="0"/>
              </a:rPr>
              <a:t> Mali </a:t>
            </a:r>
            <a:r>
              <a:rPr lang="en-GB" sz="2400" dirty="0" err="1">
                <a:effectLst/>
                <a:latin typeface="Times New Roman" panose="02020603050405020304" pitchFamily="18" charset="0"/>
                <a:ea typeface="Times New Roman" panose="02020603050405020304" pitchFamily="18" charset="0"/>
              </a:rPr>
              <a:t>Yönetimi</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ve</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Kontrol</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Kanununu</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çerçevesinde</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yapmakla</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mükellef</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oldukları</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hususlarından</a:t>
            </a:r>
            <a:r>
              <a:rPr lang="en-GB" sz="2400" dirty="0">
                <a:effectLst/>
                <a:latin typeface="Times New Roman" panose="02020603050405020304" pitchFamily="18" charset="0"/>
                <a:ea typeface="Times New Roman" panose="02020603050405020304" pitchFamily="18" charset="0"/>
              </a:rPr>
              <a:t> </a:t>
            </a:r>
            <a:r>
              <a:rPr lang="en-GB" sz="2400" dirty="0" err="1">
                <a:effectLst/>
                <a:latin typeface="Times New Roman" panose="02020603050405020304" pitchFamily="18" charset="0"/>
                <a:ea typeface="Times New Roman" panose="02020603050405020304" pitchFamily="18" charset="0"/>
              </a:rPr>
              <a:t>sorumludurlar</a:t>
            </a:r>
            <a:r>
              <a:rPr lang="en-GB" sz="2400" dirty="0">
                <a:effectLst/>
                <a:latin typeface="Times New Roman" panose="02020603050405020304" pitchFamily="18" charset="0"/>
                <a:ea typeface="Times New Roman" panose="02020603050405020304" pitchFamily="18" charset="0"/>
              </a:rPr>
              <a:t>.</a:t>
            </a:r>
            <a:endParaRPr lang="tr-TR" sz="2400" dirty="0">
              <a:effectLst/>
              <a:latin typeface="Times New Roman" panose="02020603050405020304" pitchFamily="18" charset="0"/>
              <a:ea typeface="Times New Roman" panose="02020603050405020304" pitchFamily="18" charset="0"/>
            </a:endParaRPr>
          </a:p>
          <a:p>
            <a:endParaRPr lang="tr-TR" dirty="0"/>
          </a:p>
        </p:txBody>
      </p:sp>
      <p:sp>
        <p:nvSpPr>
          <p:cNvPr id="16" name="Rectangle 15">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pic>
        <p:nvPicPr>
          <p:cNvPr id="11" name="Resim 10">
            <a:extLst>
              <a:ext uri="{FF2B5EF4-FFF2-40B4-BE49-F238E27FC236}">
                <a16:creationId xmlns:a16="http://schemas.microsoft.com/office/drawing/2014/main" id="{190F3099-F351-4534-BA23-3E330B788F14}"/>
              </a:ext>
            </a:extLst>
          </p:cNvPr>
          <p:cNvPicPr>
            <a:picLocks noChangeAspect="1"/>
          </p:cNvPicPr>
          <p:nvPr/>
        </p:nvPicPr>
        <p:blipFill>
          <a:blip r:embed="rId2"/>
          <a:stretch>
            <a:fillRect/>
          </a:stretch>
        </p:blipFill>
        <p:spPr>
          <a:xfrm>
            <a:off x="68319" y="6116783"/>
            <a:ext cx="672763" cy="672763"/>
          </a:xfrm>
          <a:prstGeom prst="rect">
            <a:avLst/>
          </a:prstGeom>
        </p:spPr>
      </p:pic>
    </p:spTree>
    <p:extLst>
      <p:ext uri="{BB962C8B-B14F-4D97-AF65-F5344CB8AC3E}">
        <p14:creationId xmlns:p14="http://schemas.microsoft.com/office/powerpoint/2010/main" val="2581411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F544224-F18A-4056-BDAF-6A8442224241}"/>
              </a:ext>
            </a:extLst>
          </p:cNvPr>
          <p:cNvSpPr>
            <a:spLocks noGrp="1"/>
          </p:cNvSpPr>
          <p:nvPr>
            <p:ph type="title"/>
          </p:nvPr>
        </p:nvSpPr>
        <p:spPr>
          <a:xfrm>
            <a:off x="1371600" y="685800"/>
            <a:ext cx="9601200" cy="1021976"/>
          </a:xfrm>
        </p:spPr>
        <p:txBody>
          <a:bodyPr>
            <a:normAutofit/>
          </a:bodyPr>
          <a:lstStyle/>
          <a:p>
            <a:r>
              <a:rPr lang="en-GB" sz="2800" b="1" i="0" dirty="0">
                <a:effectLst/>
                <a:latin typeface="Times New Roman" panose="02020603050405020304" pitchFamily="18" charset="0"/>
                <a:ea typeface="Times New Roman" panose="02020603050405020304" pitchFamily="18" charset="0"/>
              </a:rPr>
              <a:t>C. </a:t>
            </a:r>
            <a:r>
              <a:rPr lang="en-GB" sz="2800" b="1" i="0" dirty="0" err="1">
                <a:effectLst/>
                <a:latin typeface="Times New Roman" panose="02020603050405020304" pitchFamily="18" charset="0"/>
                <a:ea typeface="Times New Roman" panose="02020603050405020304" pitchFamily="18" charset="0"/>
              </a:rPr>
              <a:t>İdareye</a:t>
            </a:r>
            <a:r>
              <a:rPr lang="en-GB" sz="2800" b="1" i="0" dirty="0">
                <a:effectLst/>
                <a:latin typeface="Times New Roman" panose="02020603050405020304" pitchFamily="18" charset="0"/>
                <a:ea typeface="Times New Roman" panose="02020603050405020304" pitchFamily="18" charset="0"/>
              </a:rPr>
              <a:t> </a:t>
            </a:r>
            <a:r>
              <a:rPr lang="en-GB" sz="2800" b="1" i="0" dirty="0" err="1">
                <a:effectLst/>
                <a:latin typeface="Times New Roman" panose="02020603050405020304" pitchFamily="18" charset="0"/>
                <a:ea typeface="Times New Roman" panose="02020603050405020304" pitchFamily="18" charset="0"/>
              </a:rPr>
              <a:t>İlişkin</a:t>
            </a:r>
            <a:r>
              <a:rPr lang="en-GB" sz="2800" b="1" i="0" dirty="0">
                <a:effectLst/>
                <a:latin typeface="Times New Roman" panose="02020603050405020304" pitchFamily="18" charset="0"/>
                <a:ea typeface="Times New Roman" panose="02020603050405020304" pitchFamily="18" charset="0"/>
              </a:rPr>
              <a:t> </a:t>
            </a:r>
            <a:r>
              <a:rPr lang="en-GB" sz="2800" b="1" i="0" dirty="0" err="1">
                <a:effectLst/>
                <a:latin typeface="Times New Roman" panose="02020603050405020304" pitchFamily="18" charset="0"/>
                <a:ea typeface="Times New Roman" panose="02020603050405020304" pitchFamily="18" charset="0"/>
              </a:rPr>
              <a:t>Bilgiler</a:t>
            </a:r>
            <a:br>
              <a:rPr lang="tr-TR" sz="2800" dirty="0">
                <a:effectLst/>
                <a:latin typeface="Times New Roman" panose="02020603050405020304" pitchFamily="18" charset="0"/>
                <a:ea typeface="Times New Roman" panose="02020603050405020304" pitchFamily="18" charset="0"/>
              </a:rPr>
            </a:br>
            <a:r>
              <a:rPr lang="en-GB" sz="2800" b="1" i="0" dirty="0">
                <a:effectLst/>
                <a:latin typeface="Times New Roman" panose="02020603050405020304" pitchFamily="18" charset="0"/>
                <a:ea typeface="Times New Roman" panose="02020603050405020304" pitchFamily="18" charset="0"/>
              </a:rPr>
              <a:t>1- FIZIKSEL YAPI</a:t>
            </a:r>
            <a:endParaRPr lang="tr-TR" sz="2800" dirty="0"/>
          </a:p>
        </p:txBody>
      </p:sp>
      <p:graphicFrame>
        <p:nvGraphicFramePr>
          <p:cNvPr id="10" name="İçerik Yer Tutucusu 9">
            <a:extLst>
              <a:ext uri="{FF2B5EF4-FFF2-40B4-BE49-F238E27FC236}">
                <a16:creationId xmlns:a16="http://schemas.microsoft.com/office/drawing/2014/main" id="{41F35C07-3AD1-43E5-805F-ECBD228CD809}"/>
              </a:ext>
            </a:extLst>
          </p:cNvPr>
          <p:cNvGraphicFramePr>
            <a:graphicFrameLocks noGrp="1"/>
          </p:cNvGraphicFramePr>
          <p:nvPr>
            <p:ph idx="1"/>
            <p:extLst>
              <p:ext uri="{D42A27DB-BD31-4B8C-83A1-F6EECF244321}">
                <p14:modId xmlns:p14="http://schemas.microsoft.com/office/powerpoint/2010/main" val="2756418360"/>
              </p:ext>
            </p:extLst>
          </p:nvPr>
        </p:nvGraphicFramePr>
        <p:xfrm>
          <a:off x="1371600" y="2791326"/>
          <a:ext cx="9601204" cy="2802650"/>
        </p:xfrm>
        <a:graphic>
          <a:graphicData uri="http://schemas.openxmlformats.org/drawingml/2006/table">
            <a:tbl>
              <a:tblPr firstRow="1" firstCol="1" bandRow="1">
                <a:tableStyleId>{00A15C55-8517-42AA-B614-E9B94910E393}</a:tableStyleId>
              </a:tblPr>
              <a:tblGrid>
                <a:gridCol w="693831">
                  <a:extLst>
                    <a:ext uri="{9D8B030D-6E8A-4147-A177-3AD203B41FA5}">
                      <a16:colId xmlns:a16="http://schemas.microsoft.com/office/drawing/2014/main" val="2055484895"/>
                    </a:ext>
                  </a:extLst>
                </a:gridCol>
                <a:gridCol w="703493">
                  <a:extLst>
                    <a:ext uri="{9D8B030D-6E8A-4147-A177-3AD203B41FA5}">
                      <a16:colId xmlns:a16="http://schemas.microsoft.com/office/drawing/2014/main" val="2573716326"/>
                    </a:ext>
                  </a:extLst>
                </a:gridCol>
                <a:gridCol w="693831">
                  <a:extLst>
                    <a:ext uri="{9D8B030D-6E8A-4147-A177-3AD203B41FA5}">
                      <a16:colId xmlns:a16="http://schemas.microsoft.com/office/drawing/2014/main" val="1534534302"/>
                    </a:ext>
                  </a:extLst>
                </a:gridCol>
                <a:gridCol w="703494">
                  <a:extLst>
                    <a:ext uri="{9D8B030D-6E8A-4147-A177-3AD203B41FA5}">
                      <a16:colId xmlns:a16="http://schemas.microsoft.com/office/drawing/2014/main" val="1075087636"/>
                    </a:ext>
                  </a:extLst>
                </a:gridCol>
                <a:gridCol w="693831">
                  <a:extLst>
                    <a:ext uri="{9D8B030D-6E8A-4147-A177-3AD203B41FA5}">
                      <a16:colId xmlns:a16="http://schemas.microsoft.com/office/drawing/2014/main" val="551200998"/>
                    </a:ext>
                  </a:extLst>
                </a:gridCol>
                <a:gridCol w="804958">
                  <a:extLst>
                    <a:ext uri="{9D8B030D-6E8A-4147-A177-3AD203B41FA5}">
                      <a16:colId xmlns:a16="http://schemas.microsoft.com/office/drawing/2014/main" val="308370889"/>
                    </a:ext>
                  </a:extLst>
                </a:gridCol>
                <a:gridCol w="693831">
                  <a:extLst>
                    <a:ext uri="{9D8B030D-6E8A-4147-A177-3AD203B41FA5}">
                      <a16:colId xmlns:a16="http://schemas.microsoft.com/office/drawing/2014/main" val="2107689186"/>
                    </a:ext>
                  </a:extLst>
                </a:gridCol>
                <a:gridCol w="703494">
                  <a:extLst>
                    <a:ext uri="{9D8B030D-6E8A-4147-A177-3AD203B41FA5}">
                      <a16:colId xmlns:a16="http://schemas.microsoft.com/office/drawing/2014/main" val="329620859"/>
                    </a:ext>
                  </a:extLst>
                </a:gridCol>
                <a:gridCol w="1115791">
                  <a:extLst>
                    <a:ext uri="{9D8B030D-6E8A-4147-A177-3AD203B41FA5}">
                      <a16:colId xmlns:a16="http://schemas.microsoft.com/office/drawing/2014/main" val="63333708"/>
                    </a:ext>
                  </a:extLst>
                </a:gridCol>
                <a:gridCol w="693831">
                  <a:extLst>
                    <a:ext uri="{9D8B030D-6E8A-4147-A177-3AD203B41FA5}">
                      <a16:colId xmlns:a16="http://schemas.microsoft.com/office/drawing/2014/main" val="2731119156"/>
                    </a:ext>
                  </a:extLst>
                </a:gridCol>
                <a:gridCol w="703494">
                  <a:extLst>
                    <a:ext uri="{9D8B030D-6E8A-4147-A177-3AD203B41FA5}">
                      <a16:colId xmlns:a16="http://schemas.microsoft.com/office/drawing/2014/main" val="2962759903"/>
                    </a:ext>
                  </a:extLst>
                </a:gridCol>
                <a:gridCol w="693831">
                  <a:extLst>
                    <a:ext uri="{9D8B030D-6E8A-4147-A177-3AD203B41FA5}">
                      <a16:colId xmlns:a16="http://schemas.microsoft.com/office/drawing/2014/main" val="4005579654"/>
                    </a:ext>
                  </a:extLst>
                </a:gridCol>
                <a:gridCol w="703494">
                  <a:extLst>
                    <a:ext uri="{9D8B030D-6E8A-4147-A177-3AD203B41FA5}">
                      <a16:colId xmlns:a16="http://schemas.microsoft.com/office/drawing/2014/main" val="1549821728"/>
                    </a:ext>
                  </a:extLst>
                </a:gridCol>
              </a:tblGrid>
              <a:tr h="722590">
                <a:tc gridSpan="13">
                  <a:txBody>
                    <a:bodyPr/>
                    <a:lstStyle/>
                    <a:p>
                      <a:pPr algn="ctr"/>
                      <a:r>
                        <a:rPr lang="tr-TR" sz="1600" dirty="0">
                          <a:effectLst/>
                          <a:latin typeface="Times New Roman" panose="02020603050405020304" pitchFamily="18" charset="0"/>
                          <a:cs typeface="Times New Roman" panose="02020603050405020304" pitchFamily="18" charset="0"/>
                        </a:rPr>
                        <a:t>Hizmet Alanları</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0" marR="64910" marT="0" marB="0" anchor="ctr">
                    <a:solidFill>
                      <a:srgbClr val="44C1A3"/>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676992928"/>
                  </a:ext>
                </a:extLst>
              </a:tr>
              <a:tr h="562786">
                <a:tc gridSpan="2">
                  <a:txBody>
                    <a:bodyPr/>
                    <a:lstStyle/>
                    <a:p>
                      <a:pPr algn="ctr"/>
                      <a:r>
                        <a:rPr lang="tr-TR" sz="1600" dirty="0">
                          <a:effectLst/>
                          <a:latin typeface="Times New Roman" panose="02020603050405020304" pitchFamily="18" charset="0"/>
                          <a:cs typeface="Times New Roman" panose="02020603050405020304" pitchFamily="18" charset="0"/>
                        </a:rPr>
                        <a:t>Makam Odası</a:t>
                      </a:r>
                      <a:endParaRPr lang="tr-TR" sz="1600" dirty="0">
                        <a:effectLst/>
                        <a:latin typeface="Times New Roman" panose="02020603050405020304" pitchFamily="18" charset="0"/>
                        <a:ea typeface="+mn-ea"/>
                        <a:cs typeface="Times New Roman" panose="02020603050405020304" pitchFamily="18" charset="0"/>
                      </a:endParaRPr>
                    </a:p>
                  </a:txBody>
                  <a:tcPr marL="64910" marR="64910" marT="0" marB="0" anchor="ctr"/>
                </a:tc>
                <a:tc hMerge="1">
                  <a:txBody>
                    <a:bodyPr/>
                    <a:lstStyle/>
                    <a:p>
                      <a:endParaRPr lang="tr-TR"/>
                    </a:p>
                  </a:txBody>
                  <a:tcPr/>
                </a:tc>
                <a:tc gridSpan="2">
                  <a:txBody>
                    <a:bodyPr/>
                    <a:lstStyle/>
                    <a:p>
                      <a:pPr marL="0" algn="ctr" defTabSz="914400" rtl="0" eaLnBrk="1" latinLnBrk="0" hangingPunct="1"/>
                      <a:r>
                        <a:rPr lang="tr-TR" sz="1600" b="1" kern="1200" dirty="0">
                          <a:solidFill>
                            <a:schemeClr val="lt1"/>
                          </a:solidFill>
                          <a:effectLst/>
                          <a:latin typeface="Times New Roman" panose="02020603050405020304" pitchFamily="18" charset="0"/>
                          <a:ea typeface="+mn-ea"/>
                          <a:cs typeface="Times New Roman" panose="02020603050405020304" pitchFamily="18" charset="0"/>
                        </a:rPr>
                        <a:t>Akademik Ofis </a:t>
                      </a:r>
                    </a:p>
                  </a:txBody>
                  <a:tcPr marL="64910" marR="64910" marT="0" marB="0" anchor="ctr">
                    <a:solidFill>
                      <a:srgbClr val="44C1A3"/>
                    </a:solidFill>
                  </a:tcPr>
                </a:tc>
                <a:tc hMerge="1">
                  <a:txBody>
                    <a:bodyPr/>
                    <a:lstStyle/>
                    <a:p>
                      <a:endParaRPr lang="tr-TR"/>
                    </a:p>
                  </a:txBody>
                  <a:tcPr/>
                </a:tc>
                <a:tc gridSpan="2">
                  <a:txBody>
                    <a:bodyPr/>
                    <a:lstStyle/>
                    <a:p>
                      <a:pPr marL="0" algn="ctr" defTabSz="914400" rtl="0" eaLnBrk="1" latinLnBrk="0" hangingPunct="1"/>
                      <a:r>
                        <a:rPr lang="tr-TR" sz="1600" b="1" kern="1200" dirty="0">
                          <a:solidFill>
                            <a:schemeClr val="lt1"/>
                          </a:solidFill>
                          <a:effectLst/>
                          <a:latin typeface="Times New Roman" panose="02020603050405020304" pitchFamily="18" charset="0"/>
                          <a:ea typeface="+mn-ea"/>
                          <a:cs typeface="Times New Roman" panose="02020603050405020304" pitchFamily="18" charset="0"/>
                        </a:rPr>
                        <a:t>İdari Ofis </a:t>
                      </a:r>
                    </a:p>
                  </a:txBody>
                  <a:tcPr marL="64910" marR="64910" marT="0" marB="0" anchor="ctr">
                    <a:solidFill>
                      <a:srgbClr val="44C1A3"/>
                    </a:solidFill>
                  </a:tcPr>
                </a:tc>
                <a:tc hMerge="1">
                  <a:txBody>
                    <a:bodyPr/>
                    <a:lstStyle/>
                    <a:p>
                      <a:endParaRPr lang="tr-TR"/>
                    </a:p>
                  </a:txBody>
                  <a:tcPr/>
                </a:tc>
                <a:tc gridSpan="3">
                  <a:txBody>
                    <a:bodyPr/>
                    <a:lstStyle/>
                    <a:p>
                      <a:pPr marL="0" algn="ctr" defTabSz="914400" rtl="0" eaLnBrk="1" latinLnBrk="0" hangingPunct="1"/>
                      <a:r>
                        <a:rPr lang="tr-TR" sz="1600" b="1" kern="1200" dirty="0">
                          <a:solidFill>
                            <a:schemeClr val="lt1"/>
                          </a:solidFill>
                          <a:effectLst/>
                          <a:latin typeface="Times New Roman" panose="02020603050405020304" pitchFamily="18" charset="0"/>
                          <a:ea typeface="+mn-ea"/>
                          <a:cs typeface="Times New Roman" panose="02020603050405020304" pitchFamily="18" charset="0"/>
                        </a:rPr>
                        <a:t>Toplantı Odası</a:t>
                      </a:r>
                    </a:p>
                  </a:txBody>
                  <a:tcPr marL="64910" marR="64910" marT="0" marB="0" anchor="ctr">
                    <a:solidFill>
                      <a:srgbClr val="44C1A3"/>
                    </a:solidFill>
                  </a:tcPr>
                </a:tc>
                <a:tc hMerge="1">
                  <a:txBody>
                    <a:bodyPr/>
                    <a:lstStyle/>
                    <a:p>
                      <a:endParaRPr lang="tr-TR"/>
                    </a:p>
                  </a:txBody>
                  <a:tcPr/>
                </a:tc>
                <a:tc hMerge="1">
                  <a:txBody>
                    <a:bodyPr/>
                    <a:lstStyle/>
                    <a:p>
                      <a:endParaRPr lang="tr-TR"/>
                    </a:p>
                  </a:txBody>
                  <a:tcPr/>
                </a:tc>
                <a:tc gridSpan="2">
                  <a:txBody>
                    <a:bodyPr/>
                    <a:lstStyle/>
                    <a:p>
                      <a:pPr marL="0" algn="ctr" defTabSz="914400" rtl="0" eaLnBrk="1" latinLnBrk="0" hangingPunct="1"/>
                      <a:r>
                        <a:rPr lang="tr-TR" sz="1600" b="1" kern="1200" dirty="0">
                          <a:solidFill>
                            <a:schemeClr val="lt1"/>
                          </a:solidFill>
                          <a:effectLst/>
                          <a:latin typeface="Times New Roman" panose="02020603050405020304" pitchFamily="18" charset="0"/>
                          <a:ea typeface="+mn-ea"/>
                          <a:cs typeface="Times New Roman" panose="02020603050405020304" pitchFamily="18" charset="0"/>
                        </a:rPr>
                        <a:t>Depo</a:t>
                      </a:r>
                    </a:p>
                  </a:txBody>
                  <a:tcPr marL="64910" marR="64910" marT="0" marB="0" anchor="ctr">
                    <a:solidFill>
                      <a:srgbClr val="44C1A3"/>
                    </a:solidFill>
                  </a:tcPr>
                </a:tc>
                <a:tc hMerge="1">
                  <a:txBody>
                    <a:bodyPr/>
                    <a:lstStyle/>
                    <a:p>
                      <a:endParaRPr lang="tr-TR"/>
                    </a:p>
                  </a:txBody>
                  <a:tcPr/>
                </a:tc>
                <a:tc gridSpan="2">
                  <a:txBody>
                    <a:bodyPr/>
                    <a:lstStyle/>
                    <a:p>
                      <a:pPr marL="0" algn="ctr" defTabSz="914400" rtl="0" eaLnBrk="1" latinLnBrk="0" hangingPunct="1"/>
                      <a:r>
                        <a:rPr lang="tr-TR" sz="1600" b="1" kern="1200" dirty="0">
                          <a:solidFill>
                            <a:schemeClr val="lt1"/>
                          </a:solidFill>
                          <a:effectLst/>
                          <a:latin typeface="Times New Roman" panose="02020603050405020304" pitchFamily="18" charset="0"/>
                          <a:ea typeface="+mn-ea"/>
                          <a:cs typeface="Times New Roman" panose="02020603050405020304" pitchFamily="18" charset="0"/>
                        </a:rPr>
                        <a:t>Arşiv</a:t>
                      </a:r>
                    </a:p>
                  </a:txBody>
                  <a:tcPr marL="64910" marR="64910" marT="0" marB="0" anchor="ctr">
                    <a:solidFill>
                      <a:srgbClr val="44C1A3"/>
                    </a:solidFill>
                  </a:tcPr>
                </a:tc>
                <a:tc hMerge="1">
                  <a:txBody>
                    <a:bodyPr/>
                    <a:lstStyle/>
                    <a:p>
                      <a:endParaRPr lang="tr-TR"/>
                    </a:p>
                  </a:txBody>
                  <a:tcPr/>
                </a:tc>
                <a:extLst>
                  <a:ext uri="{0D108BD9-81ED-4DB2-BD59-A6C34878D82A}">
                    <a16:rowId xmlns:a16="http://schemas.microsoft.com/office/drawing/2014/main" val="1938441698"/>
                  </a:ext>
                </a:extLst>
              </a:tr>
              <a:tr h="750792">
                <a:tc>
                  <a:txBody>
                    <a:bodyPr/>
                    <a:lstStyle/>
                    <a:p>
                      <a:pPr algn="ctr"/>
                      <a:r>
                        <a:rPr lang="tr-TR" sz="1600">
                          <a:effectLst/>
                          <a:latin typeface="Times New Roman" panose="02020603050405020304" pitchFamily="18" charset="0"/>
                          <a:cs typeface="Times New Roman" panose="02020603050405020304" pitchFamily="18" charset="0"/>
                        </a:rPr>
                        <a:t>Sayı</a:t>
                      </a:r>
                      <a:endParaRPr lang="tr-T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0" marR="64910" marT="0" marB="0" anchor="ctr"/>
                </a:tc>
                <a:tc>
                  <a:txBody>
                    <a:bodyPr/>
                    <a:lstStyle/>
                    <a:p>
                      <a:pPr algn="ctr"/>
                      <a:r>
                        <a:rPr lang="tr-TR" sz="1600">
                          <a:effectLst/>
                          <a:latin typeface="Times New Roman" panose="02020603050405020304" pitchFamily="18" charset="0"/>
                          <a:cs typeface="Times New Roman" panose="02020603050405020304" pitchFamily="18" charset="0"/>
                        </a:rPr>
                        <a:t>Alan (m2)</a:t>
                      </a:r>
                      <a:endParaRPr lang="tr-T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0" marR="64910" marT="0" marB="0" anchor="ctr"/>
                </a:tc>
                <a:tc>
                  <a:txBody>
                    <a:bodyPr/>
                    <a:lstStyle/>
                    <a:p>
                      <a:pPr algn="ctr"/>
                      <a:r>
                        <a:rPr lang="tr-TR" sz="1600">
                          <a:effectLst/>
                          <a:latin typeface="Times New Roman" panose="02020603050405020304" pitchFamily="18" charset="0"/>
                          <a:cs typeface="Times New Roman" panose="02020603050405020304" pitchFamily="18" charset="0"/>
                        </a:rPr>
                        <a:t>Sayı</a:t>
                      </a:r>
                      <a:endParaRPr lang="tr-T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0" marR="64910" marT="0" marB="0" anchor="ctr"/>
                </a:tc>
                <a:tc>
                  <a:txBody>
                    <a:bodyPr/>
                    <a:lstStyle/>
                    <a:p>
                      <a:pPr algn="ctr"/>
                      <a:r>
                        <a:rPr lang="tr-TR" sz="1600">
                          <a:effectLst/>
                          <a:latin typeface="Times New Roman" panose="02020603050405020304" pitchFamily="18" charset="0"/>
                          <a:cs typeface="Times New Roman" panose="02020603050405020304" pitchFamily="18" charset="0"/>
                        </a:rPr>
                        <a:t>Alan (m2)</a:t>
                      </a:r>
                      <a:endParaRPr lang="tr-T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0" marR="64910" marT="0" marB="0" anchor="ctr"/>
                </a:tc>
                <a:tc>
                  <a:txBody>
                    <a:bodyPr/>
                    <a:lstStyle/>
                    <a:p>
                      <a:pPr algn="ctr"/>
                      <a:r>
                        <a:rPr lang="tr-TR" sz="1600">
                          <a:effectLst/>
                          <a:latin typeface="Times New Roman" panose="02020603050405020304" pitchFamily="18" charset="0"/>
                          <a:cs typeface="Times New Roman" panose="02020603050405020304" pitchFamily="18" charset="0"/>
                        </a:rPr>
                        <a:t>Sayı</a:t>
                      </a:r>
                      <a:endParaRPr lang="tr-T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0" marR="64910" marT="0" marB="0" anchor="ctr"/>
                </a:tc>
                <a:tc>
                  <a:txBody>
                    <a:bodyPr/>
                    <a:lstStyle/>
                    <a:p>
                      <a:pPr algn="ctr"/>
                      <a:r>
                        <a:rPr lang="tr-TR" sz="1600">
                          <a:effectLst/>
                          <a:latin typeface="Times New Roman" panose="02020603050405020304" pitchFamily="18" charset="0"/>
                          <a:cs typeface="Times New Roman" panose="02020603050405020304" pitchFamily="18" charset="0"/>
                        </a:rPr>
                        <a:t>Alan (m2)</a:t>
                      </a:r>
                      <a:endParaRPr lang="tr-T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0" marR="64910" marT="0" marB="0" anchor="ctr"/>
                </a:tc>
                <a:tc>
                  <a:txBody>
                    <a:bodyPr/>
                    <a:lstStyle/>
                    <a:p>
                      <a:pPr algn="ctr"/>
                      <a:r>
                        <a:rPr lang="tr-TR" sz="1600">
                          <a:effectLst/>
                          <a:latin typeface="Times New Roman" panose="02020603050405020304" pitchFamily="18" charset="0"/>
                          <a:cs typeface="Times New Roman" panose="02020603050405020304" pitchFamily="18" charset="0"/>
                        </a:rPr>
                        <a:t>Sayı</a:t>
                      </a:r>
                      <a:endParaRPr lang="tr-T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0" marR="64910" marT="0" marB="0" anchor="ctr"/>
                </a:tc>
                <a:tc>
                  <a:txBody>
                    <a:bodyPr/>
                    <a:lstStyle/>
                    <a:p>
                      <a:pPr algn="ctr"/>
                      <a:r>
                        <a:rPr lang="tr-TR" sz="1600">
                          <a:effectLst/>
                          <a:latin typeface="Times New Roman" panose="02020603050405020304" pitchFamily="18" charset="0"/>
                          <a:cs typeface="Times New Roman" panose="02020603050405020304" pitchFamily="18" charset="0"/>
                        </a:rPr>
                        <a:t>Alan (m2)</a:t>
                      </a:r>
                      <a:endParaRPr lang="tr-T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0" marR="64910" marT="0" marB="0" anchor="ctr"/>
                </a:tc>
                <a:tc>
                  <a:txBody>
                    <a:bodyPr/>
                    <a:lstStyle/>
                    <a:p>
                      <a:pPr algn="ctr"/>
                      <a:r>
                        <a:rPr lang="tr-TR" sz="1600">
                          <a:effectLst/>
                          <a:latin typeface="Times New Roman" panose="02020603050405020304" pitchFamily="18" charset="0"/>
                          <a:cs typeface="Times New Roman" panose="02020603050405020304" pitchFamily="18" charset="0"/>
                        </a:rPr>
                        <a:t>Kapasite (Kişi)</a:t>
                      </a:r>
                      <a:endParaRPr lang="tr-T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0" marR="64910" marT="0" marB="0" anchor="ctr"/>
                </a:tc>
                <a:tc>
                  <a:txBody>
                    <a:bodyPr/>
                    <a:lstStyle/>
                    <a:p>
                      <a:pPr algn="ctr"/>
                      <a:r>
                        <a:rPr lang="tr-TR" sz="1600">
                          <a:effectLst/>
                          <a:latin typeface="Times New Roman" panose="02020603050405020304" pitchFamily="18" charset="0"/>
                          <a:cs typeface="Times New Roman" panose="02020603050405020304" pitchFamily="18" charset="0"/>
                        </a:rPr>
                        <a:t>Sayı</a:t>
                      </a:r>
                      <a:endParaRPr lang="tr-T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0" marR="64910" marT="0" marB="0" anchor="ctr"/>
                </a:tc>
                <a:tc>
                  <a:txBody>
                    <a:bodyPr/>
                    <a:lstStyle/>
                    <a:p>
                      <a:pPr algn="ctr"/>
                      <a:r>
                        <a:rPr lang="tr-TR" sz="1600">
                          <a:effectLst/>
                          <a:latin typeface="Times New Roman" panose="02020603050405020304" pitchFamily="18" charset="0"/>
                          <a:cs typeface="Times New Roman" panose="02020603050405020304" pitchFamily="18" charset="0"/>
                        </a:rPr>
                        <a:t>Alan (m2)</a:t>
                      </a:r>
                      <a:endParaRPr lang="tr-T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0" marR="64910" marT="0" marB="0" anchor="ctr"/>
                </a:tc>
                <a:tc>
                  <a:txBody>
                    <a:bodyPr/>
                    <a:lstStyle/>
                    <a:p>
                      <a:pPr algn="ctr"/>
                      <a:r>
                        <a:rPr lang="tr-TR" sz="1600">
                          <a:effectLst/>
                          <a:latin typeface="Times New Roman" panose="02020603050405020304" pitchFamily="18" charset="0"/>
                          <a:cs typeface="Times New Roman" panose="02020603050405020304" pitchFamily="18" charset="0"/>
                        </a:rPr>
                        <a:t>Sayı</a:t>
                      </a:r>
                      <a:endParaRPr lang="tr-T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0" marR="64910" marT="0" marB="0" anchor="ctr"/>
                </a:tc>
                <a:tc>
                  <a:txBody>
                    <a:bodyPr/>
                    <a:lstStyle/>
                    <a:p>
                      <a:pPr algn="ctr"/>
                      <a:r>
                        <a:rPr lang="tr-TR" sz="1600">
                          <a:effectLst/>
                          <a:latin typeface="Times New Roman" panose="02020603050405020304" pitchFamily="18" charset="0"/>
                          <a:cs typeface="Times New Roman" panose="02020603050405020304" pitchFamily="18" charset="0"/>
                        </a:rPr>
                        <a:t>Alan (m2)</a:t>
                      </a:r>
                      <a:endParaRPr lang="tr-T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0" marR="64910" marT="0" marB="0" anchor="ctr"/>
                </a:tc>
                <a:extLst>
                  <a:ext uri="{0D108BD9-81ED-4DB2-BD59-A6C34878D82A}">
                    <a16:rowId xmlns:a16="http://schemas.microsoft.com/office/drawing/2014/main" val="3498391331"/>
                  </a:ext>
                </a:extLst>
              </a:tr>
              <a:tr h="766482">
                <a:tc>
                  <a:txBody>
                    <a:bodyPr/>
                    <a:lstStyle/>
                    <a:p>
                      <a:pPr algn="ctr"/>
                      <a:r>
                        <a:rPr lang="tr-TR" sz="1600">
                          <a:effectLst/>
                          <a:latin typeface="Times New Roman" panose="02020603050405020304" pitchFamily="18" charset="0"/>
                          <a:cs typeface="Times New Roman" panose="02020603050405020304" pitchFamily="18" charset="0"/>
                        </a:rPr>
                        <a:t>1</a:t>
                      </a:r>
                      <a:endParaRPr lang="tr-T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0" marR="64910" marT="0" marB="0" anchor="ctr"/>
                </a:tc>
                <a:tc>
                  <a:txBody>
                    <a:bodyPr/>
                    <a:lstStyle/>
                    <a:p>
                      <a:pPr algn="ctr"/>
                      <a:r>
                        <a:rPr lang="tr-TR" sz="1600">
                          <a:effectLst/>
                          <a:latin typeface="Times New Roman" panose="02020603050405020304" pitchFamily="18" charset="0"/>
                          <a:cs typeface="Times New Roman" panose="02020603050405020304" pitchFamily="18" charset="0"/>
                        </a:rPr>
                        <a:t>45,5</a:t>
                      </a:r>
                      <a:endParaRPr lang="tr-T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0" marR="64910" marT="0" marB="0" anchor="ctr"/>
                </a:tc>
                <a:tc>
                  <a:txBody>
                    <a:bodyPr/>
                    <a:lstStyle/>
                    <a:p>
                      <a:pPr algn="ctr"/>
                      <a:r>
                        <a:rPr lang="tr-TR" sz="1600">
                          <a:effectLst/>
                          <a:latin typeface="Times New Roman" panose="02020603050405020304" pitchFamily="18" charset="0"/>
                          <a:cs typeface="Times New Roman" panose="02020603050405020304" pitchFamily="18" charset="0"/>
                        </a:rPr>
                        <a:t> </a:t>
                      </a:r>
                      <a:endParaRPr lang="tr-T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0" marR="64910" marT="0" marB="0" anchor="ctr"/>
                </a:tc>
                <a:tc>
                  <a:txBody>
                    <a:bodyPr/>
                    <a:lstStyle/>
                    <a:p>
                      <a:pPr algn="ctr"/>
                      <a:r>
                        <a:rPr lang="tr-TR" sz="1600">
                          <a:effectLst/>
                          <a:latin typeface="Times New Roman" panose="02020603050405020304" pitchFamily="18" charset="0"/>
                          <a:cs typeface="Times New Roman" panose="02020603050405020304" pitchFamily="18" charset="0"/>
                        </a:rPr>
                        <a:t> </a:t>
                      </a:r>
                      <a:endParaRPr lang="tr-T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0" marR="64910" marT="0" marB="0" anchor="ctr"/>
                </a:tc>
                <a:tc>
                  <a:txBody>
                    <a:bodyPr/>
                    <a:lstStyle/>
                    <a:p>
                      <a:pPr algn="ctr"/>
                      <a:r>
                        <a:rPr lang="tr-TR" sz="1600">
                          <a:effectLst/>
                          <a:latin typeface="Times New Roman" panose="02020603050405020304" pitchFamily="18" charset="0"/>
                          <a:cs typeface="Times New Roman" panose="02020603050405020304" pitchFamily="18" charset="0"/>
                        </a:rPr>
                        <a:t>25</a:t>
                      </a:r>
                      <a:endParaRPr lang="tr-T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0" marR="64910" marT="0" marB="0" anchor="ctr"/>
                </a:tc>
                <a:tc>
                  <a:txBody>
                    <a:bodyPr/>
                    <a:lstStyle/>
                    <a:p>
                      <a:pPr algn="ctr"/>
                      <a:r>
                        <a:rPr lang="tr-TR" sz="1600">
                          <a:effectLst/>
                          <a:latin typeface="Times New Roman" panose="02020603050405020304" pitchFamily="18" charset="0"/>
                          <a:cs typeface="Times New Roman" panose="02020603050405020304" pitchFamily="18" charset="0"/>
                        </a:rPr>
                        <a:t>508,5</a:t>
                      </a:r>
                      <a:endParaRPr lang="tr-T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0" marR="64910" marT="0" marB="0" anchor="ctr"/>
                </a:tc>
                <a:tc>
                  <a:txBody>
                    <a:bodyPr/>
                    <a:lstStyle/>
                    <a:p>
                      <a:pPr algn="ctr"/>
                      <a:r>
                        <a:rPr lang="tr-TR" sz="1600">
                          <a:effectLst/>
                          <a:latin typeface="Times New Roman" panose="02020603050405020304" pitchFamily="18" charset="0"/>
                          <a:cs typeface="Times New Roman" panose="02020603050405020304" pitchFamily="18" charset="0"/>
                        </a:rPr>
                        <a:t> </a:t>
                      </a:r>
                      <a:endParaRPr lang="tr-T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0" marR="64910" marT="0" marB="0" anchor="ctr"/>
                </a:tc>
                <a:tc>
                  <a:txBody>
                    <a:bodyPr/>
                    <a:lstStyle/>
                    <a:p>
                      <a:pPr algn="ctr"/>
                      <a:r>
                        <a:rPr lang="tr-TR" sz="1600">
                          <a:effectLst/>
                          <a:latin typeface="Times New Roman" panose="02020603050405020304" pitchFamily="18" charset="0"/>
                          <a:cs typeface="Times New Roman" panose="02020603050405020304" pitchFamily="18" charset="0"/>
                        </a:rPr>
                        <a:t> </a:t>
                      </a:r>
                      <a:endParaRPr lang="tr-T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0" marR="64910" marT="0" marB="0" anchor="ctr"/>
                </a:tc>
                <a:tc>
                  <a:txBody>
                    <a:bodyPr/>
                    <a:lstStyle/>
                    <a:p>
                      <a:pPr algn="ctr"/>
                      <a:r>
                        <a:rPr lang="tr-TR" sz="1600">
                          <a:effectLst/>
                          <a:latin typeface="Times New Roman" panose="02020603050405020304" pitchFamily="18" charset="0"/>
                          <a:cs typeface="Times New Roman" panose="02020603050405020304" pitchFamily="18" charset="0"/>
                        </a:rPr>
                        <a:t> </a:t>
                      </a:r>
                      <a:endParaRPr lang="tr-T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0" marR="64910" marT="0" marB="0" anchor="ctr"/>
                </a:tc>
                <a:tc>
                  <a:txBody>
                    <a:bodyPr/>
                    <a:lstStyle/>
                    <a:p>
                      <a:pPr algn="ctr"/>
                      <a:r>
                        <a:rPr lang="tr-TR" sz="1600">
                          <a:effectLst/>
                          <a:latin typeface="Times New Roman" panose="02020603050405020304" pitchFamily="18" charset="0"/>
                          <a:cs typeface="Times New Roman" panose="02020603050405020304" pitchFamily="18" charset="0"/>
                        </a:rPr>
                        <a:t>5</a:t>
                      </a:r>
                      <a:endParaRPr lang="tr-T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0" marR="64910" marT="0" marB="0" anchor="ctr"/>
                </a:tc>
                <a:tc>
                  <a:txBody>
                    <a:bodyPr/>
                    <a:lstStyle/>
                    <a:p>
                      <a:pPr algn="ctr"/>
                      <a:r>
                        <a:rPr lang="tr-TR" sz="1600">
                          <a:effectLst/>
                          <a:latin typeface="Times New Roman" panose="02020603050405020304" pitchFamily="18" charset="0"/>
                          <a:cs typeface="Times New Roman" panose="02020603050405020304" pitchFamily="18" charset="0"/>
                        </a:rPr>
                        <a:t>230</a:t>
                      </a:r>
                      <a:endParaRPr lang="tr-T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0" marR="64910" marT="0" marB="0" anchor="ctr"/>
                </a:tc>
                <a:tc>
                  <a:txBody>
                    <a:bodyPr/>
                    <a:lstStyle/>
                    <a:p>
                      <a:pPr algn="ctr"/>
                      <a:r>
                        <a:rPr lang="tr-TR" sz="1600">
                          <a:effectLst/>
                          <a:latin typeface="Times New Roman" panose="02020603050405020304" pitchFamily="18" charset="0"/>
                          <a:cs typeface="Times New Roman" panose="02020603050405020304" pitchFamily="18" charset="0"/>
                        </a:rPr>
                        <a:t>2</a:t>
                      </a:r>
                      <a:endParaRPr lang="tr-TR"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0" marR="64910" marT="0" marB="0" anchor="ctr"/>
                </a:tc>
                <a:tc>
                  <a:txBody>
                    <a:bodyPr/>
                    <a:lstStyle/>
                    <a:p>
                      <a:pPr algn="ctr"/>
                      <a:r>
                        <a:rPr lang="tr-TR" sz="1600" dirty="0">
                          <a:effectLst/>
                          <a:latin typeface="Times New Roman" panose="02020603050405020304" pitchFamily="18" charset="0"/>
                          <a:cs typeface="Times New Roman" panose="02020603050405020304" pitchFamily="18" charset="0"/>
                        </a:rPr>
                        <a:t>85</a:t>
                      </a: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910" marR="64910" marT="0" marB="0" anchor="ctr"/>
                </a:tc>
                <a:extLst>
                  <a:ext uri="{0D108BD9-81ED-4DB2-BD59-A6C34878D82A}">
                    <a16:rowId xmlns:a16="http://schemas.microsoft.com/office/drawing/2014/main" val="443609193"/>
                  </a:ext>
                </a:extLst>
              </a:tr>
            </a:tbl>
          </a:graphicData>
        </a:graphic>
      </p:graphicFrame>
    </p:spTree>
    <p:extLst>
      <p:ext uri="{BB962C8B-B14F-4D97-AF65-F5344CB8AC3E}">
        <p14:creationId xmlns:p14="http://schemas.microsoft.com/office/powerpoint/2010/main" val="229510038"/>
      </p:ext>
    </p:extLst>
  </p:cSld>
  <p:clrMapOvr>
    <a:masterClrMapping/>
  </p:clrMapOvr>
</p:sld>
</file>

<file path=ppt/theme/theme1.xml><?xml version="1.0" encoding="utf-8"?>
<a:theme xmlns:a="http://schemas.openxmlformats.org/drawingml/2006/main" name="Kırpma">
  <a:themeElements>
    <a:clrScheme name="Yeşil Sarı">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Kırpma">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ırpma">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Kırpma</Template>
  <TotalTime>1583</TotalTime>
  <Words>12637</Words>
  <Application>Microsoft Office PowerPoint</Application>
  <PresentationFormat>Geniş ekran</PresentationFormat>
  <Paragraphs>1713</Paragraphs>
  <Slides>77</Slides>
  <Notes>1</Notes>
  <HiddenSlides>0</HiddenSlides>
  <MMClips>0</MMClips>
  <ScaleCrop>false</ScaleCrop>
  <HeadingPairs>
    <vt:vector size="8" baseType="variant">
      <vt:variant>
        <vt:lpstr>Kullanılan Yazı Tipleri</vt:lpstr>
      </vt:variant>
      <vt:variant>
        <vt:i4>11</vt:i4>
      </vt:variant>
      <vt:variant>
        <vt:lpstr>Tema</vt:lpstr>
      </vt:variant>
      <vt:variant>
        <vt:i4>1</vt:i4>
      </vt:variant>
      <vt:variant>
        <vt:lpstr>Eklenmiş OLE Hizmet Programları</vt:lpstr>
      </vt:variant>
      <vt:variant>
        <vt:i4>1</vt:i4>
      </vt:variant>
      <vt:variant>
        <vt:lpstr>Slayt Başlıkları</vt:lpstr>
      </vt:variant>
      <vt:variant>
        <vt:i4>77</vt:i4>
      </vt:variant>
    </vt:vector>
  </HeadingPairs>
  <TitlesOfParts>
    <vt:vector size="90" baseType="lpstr">
      <vt:lpstr>Algerian</vt:lpstr>
      <vt:lpstr>Arial</vt:lpstr>
      <vt:lpstr>Arial Black</vt:lpstr>
      <vt:lpstr>Calibri</vt:lpstr>
      <vt:lpstr>Cambria</vt:lpstr>
      <vt:lpstr>Franklin Gothic Book</vt:lpstr>
      <vt:lpstr>Symbol</vt:lpstr>
      <vt:lpstr>Times New Roman</vt:lpstr>
      <vt:lpstr>Trebuchet MS</vt:lpstr>
      <vt:lpstr>Tw Cen MT</vt:lpstr>
      <vt:lpstr>Wingdings</vt:lpstr>
      <vt:lpstr>Kırpma</vt:lpstr>
      <vt:lpstr>Worksheet</vt:lpstr>
      <vt:lpstr>BİRİM FAALİYET RAPORLARININ  ÜST YÖNETİME SUNUMU</vt:lpstr>
      <vt:lpstr>BAİBÜ YAPI İŞLERİ VE TEKNİK DAİRE BAŞKANLIĞI   2022 Yılı (01 Ocak-31 Aralık 2022)  Faaliyet Rapor Sunumu</vt:lpstr>
      <vt:lpstr>YÖNETİCİ ÖZETİ</vt:lpstr>
      <vt:lpstr>GENEL BİLGİLER </vt:lpstr>
      <vt:lpstr>I-GENEL BİLGİLER B. Yetki, Görev ve Sorumluluklar I. Yetki Ve Görev </vt:lpstr>
      <vt:lpstr>PowerPoint Sunusu</vt:lpstr>
      <vt:lpstr>PowerPoint Sunusu</vt:lpstr>
      <vt:lpstr>II. Sorumluluk </vt:lpstr>
      <vt:lpstr>C. İdareye İlişkin Bilgiler 1- FIZIKSEL YAPI</vt:lpstr>
      <vt:lpstr>BOLU ABANT İZZET BAYSAL ÜNİVERSİTESİ FİZİKİ DURUMU </vt:lpstr>
      <vt:lpstr>2- TEŞKİLAT ŞEMASI</vt:lpstr>
      <vt:lpstr>3- BILGI VE TEKNOLOJIK KAYNAKLAR </vt:lpstr>
      <vt:lpstr>PowerPoint Sunusu</vt:lpstr>
      <vt:lpstr>4- İNSAN KAYNAKLARI </vt:lpstr>
      <vt:lpstr>4.1 İdari Personel (Hizmet Sınıfına Göre Dolu-Boş Kadro Sayısı)</vt:lpstr>
      <vt:lpstr>4.1 İdari Personel (Hizmet Sınıfına Göre Dolu-Boş Kadro Sayısı)</vt:lpstr>
      <vt:lpstr>4-2- İdari Personelin Eğitim Durumu </vt:lpstr>
      <vt:lpstr>4-3- İdari Personelin Yıl İçinde Katıldığı Eğitimler </vt:lpstr>
      <vt:lpstr>4-4- İdari Personelin Hizmet Süresi</vt:lpstr>
      <vt:lpstr>4-5-İdari Personelin Yaş Dağılımı </vt:lpstr>
      <vt:lpstr>5- SUNULAN HIZMETLER</vt:lpstr>
      <vt:lpstr>5- SUNULAN HIZMETLER</vt:lpstr>
      <vt:lpstr>5-1-1- ÇEŞİTLİ ÜNİTELERİN ETÜT PROJESİ</vt:lpstr>
      <vt:lpstr>5-1-2-DERSLİK VE MERKEZİ BİRİMLER (Merkezi Derslik Binası) PROJESİ</vt:lpstr>
      <vt:lpstr>5-1-2-DERSLİK VE MERKEZİ BİRİMLER (Merkezi Derslik Binası) PROJESİ</vt:lpstr>
      <vt:lpstr>5-1-3- KAMPÜS ALTYAPISI PROJESİ</vt:lpstr>
      <vt:lpstr>5-1-3- KAMPÜS ALTYAPISI PROJESİ</vt:lpstr>
      <vt:lpstr>PowerPoint Sunusu</vt:lpstr>
      <vt:lpstr>5-1-4- MUHTELİF İŞLER PROJESİ-EĞİTİM SEKTÖRÜ </vt:lpstr>
      <vt:lpstr>5-1-4- MUHTELİF İŞLER PROJESİ-EĞİTİM SEKTÖRÜ </vt:lpstr>
      <vt:lpstr>5-1-4- MUHTELİF İŞLER PROJESİ-EĞİTİM SEKTÖRÜ </vt:lpstr>
      <vt:lpstr>5-1-4- MUHTELİF İŞLER PROJESİ-EĞİTİM SEKTÖRÜ </vt:lpstr>
      <vt:lpstr>5-1-4- MUHTELİF İŞLER PROJESİ-EĞİTİM SEKTÖRÜ </vt:lpstr>
      <vt:lpstr>5-1-4- MUHTELİF İŞLER PROJESİ-EĞİTİM SEKTÖRÜ </vt:lpstr>
      <vt:lpstr>PowerPoint Sunusu</vt:lpstr>
      <vt:lpstr>5-1-5- MUHTELİF İŞLER PROJESİ-SAĞLIK SEKTÖRÜ</vt:lpstr>
      <vt:lpstr>5-1-5- MUHTELİF İŞLER PROJESİ-SAĞLIK SEKTÖRÜ</vt:lpstr>
      <vt:lpstr>PowerPoint Sunusu</vt:lpstr>
      <vt:lpstr>5-1-6- AÇIK SPOR TESİSLERİ PROJESİ</vt:lpstr>
      <vt:lpstr>5-1-7- GAYRİMENKUL ALIMLARI VE KAMULAŞTIRMA PROJESİ </vt:lpstr>
      <vt:lpstr>SERMAYE GİDERLERİ HARCAMA TABLOSU</vt:lpstr>
      <vt:lpstr>BAĞIŞ YOLU İLE YAPILAN YATIRIMLAR </vt:lpstr>
      <vt:lpstr>MENGEN YENİ KAMPÜS </vt:lpstr>
      <vt:lpstr>İLAHİYAT FAKÜLTESİ EK BİNA  </vt:lpstr>
      <vt:lpstr>5-3- DİĞER HİZMETLER </vt:lpstr>
      <vt:lpstr>Park ve Bahçeler</vt:lpstr>
      <vt:lpstr>Etüd ve Proje İşleri </vt:lpstr>
      <vt:lpstr>Yatırım, Bütçe Planlama ve Raporlama </vt:lpstr>
      <vt:lpstr>Taşınmaz işlemleri  </vt:lpstr>
      <vt:lpstr>Kontrollük (Elektrik)</vt:lpstr>
      <vt:lpstr>Kontrollük (Elektrik)</vt:lpstr>
      <vt:lpstr>Kontrollük (Mekanik) </vt:lpstr>
      <vt:lpstr>MAL VE HİZMET ALIMLARI HARCAMA TABLOSU </vt:lpstr>
      <vt:lpstr>Satın Alma (İhale ve Doğrudan Temin) </vt:lpstr>
      <vt:lpstr>2022 YILI İHALE LİSTESİ</vt:lpstr>
      <vt:lpstr>PowerPoint Sunusu</vt:lpstr>
      <vt:lpstr> </vt:lpstr>
      <vt:lpstr>PowerPoint Sunusu</vt:lpstr>
      <vt:lpstr> </vt:lpstr>
      <vt:lpstr>Yapı İşleri ve Teknik Daire Başkanlığı Ana ve Yardımcı Süreçleri</vt:lpstr>
      <vt:lpstr>Yapı İşleri ve Teknik Daire Başkanlığı Ana ve Yardımcı Süreçleri</vt:lpstr>
      <vt:lpstr>II- AMAÇ ve HEDEFLER A- Birim Amaç ve Hedefleri</vt:lpstr>
      <vt:lpstr>II- AMAÇ ve HEDEFLER B- İDARENİN STRATEJİK PLANINDA YER ALAN AMAÇ VE HEDEFLER </vt:lpstr>
      <vt:lpstr>II- AMAÇ ve HEDEFLER B- İDARENİN STRATEJİK PLANINDA YER ALAN AMAÇ VE HEDEFLER </vt:lpstr>
      <vt:lpstr>II- AMAÇ ve HEDEFLER B- İDARENİN STRATEJİK PLANINDA YER ALAN AMAÇ VE HEDEFLER </vt:lpstr>
      <vt:lpstr>III- FAALİYETLERE İLİŞKİN BİLGİ VE DEĞERLENDİRMELER  A – Mali Bilgiler  1. Bütçe Uygulama Sonuçları</vt:lpstr>
      <vt:lpstr>III- FAALİYETLERE İLİŞKİN BİLGİ VE DEĞERLENDİRMELER  A – Mali Bilgiler  1. Bütçe Uygulama Sonuçları</vt:lpstr>
      <vt:lpstr>III- FAALİYETLERE İLİŞKİN BİLGİ VE DEĞERLENDİRMELER  A – Mali Bilgiler  2- Mali Denetim Sonuçları  </vt:lpstr>
      <vt:lpstr>PowerPoint Sunusu</vt:lpstr>
      <vt:lpstr>Yapı İşleri ve Teknik Daire Başkanlığı SWOT (GZFT) Analizi</vt:lpstr>
      <vt:lpstr>Fırsat ve Tehdide Yaklaşım</vt:lpstr>
      <vt:lpstr>Zayıf Yanlar ve Fırsatlar için Eylem planları</vt:lpstr>
      <vt:lpstr>2021 Eylem Planlarından 2022 yılında tamamlananlar</vt:lpstr>
      <vt:lpstr>PowerPoint Sunusu</vt:lpstr>
      <vt:lpstr>PowerPoint Sunusu</vt:lpstr>
      <vt:lpstr>PowerPoint Sunusu</vt:lpstr>
      <vt:lpstr>V- ÖNERİ VE TEDBİRLER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BİRİM FAALİYET RAPORLARININ  ÜST YÖNETİME SUNUMU</dc:title>
  <dc:creator>Nuray Kızılaslan</dc:creator>
  <cp:lastModifiedBy>Nuray Kızılaslan</cp:lastModifiedBy>
  <cp:revision>149</cp:revision>
  <dcterms:created xsi:type="dcterms:W3CDTF">2023-01-20T08:24:16Z</dcterms:created>
  <dcterms:modified xsi:type="dcterms:W3CDTF">2023-03-10T13:47:18Z</dcterms:modified>
</cp:coreProperties>
</file>