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8.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1.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2.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3.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4.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5.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6.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7.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8.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9.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0.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1" r:id="rId1"/>
    <p:sldMasterId id="2147483990" r:id="rId2"/>
    <p:sldMasterId id="2147484007" r:id="rId3"/>
    <p:sldMasterId id="2147484019" r:id="rId4"/>
    <p:sldMasterId id="2147484031" r:id="rId5"/>
    <p:sldMasterId id="2147484043" r:id="rId6"/>
    <p:sldMasterId id="2147484055" r:id="rId7"/>
    <p:sldMasterId id="2147484067" r:id="rId8"/>
    <p:sldMasterId id="2147484079" r:id="rId9"/>
    <p:sldMasterId id="2147484091" r:id="rId10"/>
    <p:sldMasterId id="2147484103" r:id="rId11"/>
    <p:sldMasterId id="2147484115" r:id="rId12"/>
    <p:sldMasterId id="2147484127" r:id="rId13"/>
    <p:sldMasterId id="2147484139" r:id="rId14"/>
    <p:sldMasterId id="2147484151" r:id="rId15"/>
    <p:sldMasterId id="2147484163" r:id="rId16"/>
    <p:sldMasterId id="2147484175" r:id="rId17"/>
    <p:sldMasterId id="2147484187" r:id="rId18"/>
    <p:sldMasterId id="2147484199" r:id="rId19"/>
    <p:sldMasterId id="2147484211" r:id="rId20"/>
    <p:sldMasterId id="2147484223" r:id="rId21"/>
    <p:sldMasterId id="2147484235" r:id="rId22"/>
    <p:sldMasterId id="2147484247" r:id="rId23"/>
    <p:sldMasterId id="2147484259" r:id="rId24"/>
    <p:sldMasterId id="2147484271" r:id="rId25"/>
    <p:sldMasterId id="2147484283" r:id="rId26"/>
    <p:sldMasterId id="2147484295" r:id="rId27"/>
    <p:sldMasterId id="2147484307" r:id="rId28"/>
    <p:sldMasterId id="2147484319" r:id="rId29"/>
    <p:sldMasterId id="2147484331" r:id="rId30"/>
    <p:sldMasterId id="2147484343" r:id="rId31"/>
  </p:sldMasterIdLst>
  <p:notesMasterIdLst>
    <p:notesMasterId r:id="rId99"/>
  </p:notesMasterIdLst>
  <p:sldIdLst>
    <p:sldId id="256" r:id="rId32"/>
    <p:sldId id="259" r:id="rId33"/>
    <p:sldId id="282" r:id="rId34"/>
    <p:sldId id="307" r:id="rId35"/>
    <p:sldId id="257" r:id="rId36"/>
    <p:sldId id="258" r:id="rId37"/>
    <p:sldId id="288" r:id="rId38"/>
    <p:sldId id="832" r:id="rId39"/>
    <p:sldId id="833" r:id="rId40"/>
    <p:sldId id="834" r:id="rId41"/>
    <p:sldId id="823" r:id="rId42"/>
    <p:sldId id="289" r:id="rId43"/>
    <p:sldId id="292" r:id="rId44"/>
    <p:sldId id="835" r:id="rId45"/>
    <p:sldId id="824" r:id="rId46"/>
    <p:sldId id="844" r:id="rId47"/>
    <p:sldId id="845" r:id="rId48"/>
    <p:sldId id="274" r:id="rId49"/>
    <p:sldId id="294" r:id="rId50"/>
    <p:sldId id="821" r:id="rId51"/>
    <p:sldId id="840" r:id="rId52"/>
    <p:sldId id="841" r:id="rId53"/>
    <p:sldId id="842" r:id="rId54"/>
    <p:sldId id="310" r:id="rId55"/>
    <p:sldId id="838" r:id="rId56"/>
    <p:sldId id="302" r:id="rId57"/>
    <p:sldId id="847" r:id="rId58"/>
    <p:sldId id="849" r:id="rId59"/>
    <p:sldId id="851" r:id="rId60"/>
    <p:sldId id="853" r:id="rId61"/>
    <p:sldId id="854" r:id="rId62"/>
    <p:sldId id="855" r:id="rId63"/>
    <p:sldId id="857" r:id="rId64"/>
    <p:sldId id="858" r:id="rId65"/>
    <p:sldId id="879" r:id="rId66"/>
    <p:sldId id="859" r:id="rId67"/>
    <p:sldId id="860" r:id="rId68"/>
    <p:sldId id="861" r:id="rId69"/>
    <p:sldId id="880" r:id="rId70"/>
    <p:sldId id="863" r:id="rId71"/>
    <p:sldId id="864" r:id="rId72"/>
    <p:sldId id="865" r:id="rId73"/>
    <p:sldId id="866" r:id="rId74"/>
    <p:sldId id="870" r:id="rId75"/>
    <p:sldId id="871" r:id="rId76"/>
    <p:sldId id="872" r:id="rId77"/>
    <p:sldId id="873" r:id="rId78"/>
    <p:sldId id="874" r:id="rId79"/>
    <p:sldId id="875" r:id="rId80"/>
    <p:sldId id="876" r:id="rId81"/>
    <p:sldId id="877" r:id="rId82"/>
    <p:sldId id="867" r:id="rId83"/>
    <p:sldId id="868" r:id="rId84"/>
    <p:sldId id="869" r:id="rId85"/>
    <p:sldId id="303" r:id="rId86"/>
    <p:sldId id="305" r:id="rId87"/>
    <p:sldId id="799" r:id="rId88"/>
    <p:sldId id="839" r:id="rId89"/>
    <p:sldId id="825" r:id="rId90"/>
    <p:sldId id="826" r:id="rId91"/>
    <p:sldId id="827" r:id="rId92"/>
    <p:sldId id="836" r:id="rId93"/>
    <p:sldId id="837" r:id="rId94"/>
    <p:sldId id="829" r:id="rId95"/>
    <p:sldId id="830" r:id="rId96"/>
    <p:sldId id="306" r:id="rId97"/>
    <p:sldId id="275"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B19C"/>
    <a:srgbClr val="D3DFEC"/>
    <a:srgbClr val="EAF0F6"/>
    <a:srgbClr val="DDDFEC"/>
    <a:srgbClr val="CCE6AE"/>
    <a:srgbClr val="9ACD4C"/>
    <a:srgbClr val="347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79657" autoAdjust="0"/>
  </p:normalViewPr>
  <p:slideViewPr>
    <p:cSldViewPr snapToGrid="0">
      <p:cViewPr>
        <p:scale>
          <a:sx n="80" d="100"/>
          <a:sy n="80" d="100"/>
        </p:scale>
        <p:origin x="-2172" y="-354"/>
      </p:cViewPr>
      <p:guideLst>
        <p:guide orient="horz" pos="2160"/>
        <p:guide pos="3840"/>
      </p:guideLst>
    </p:cSldViewPr>
  </p:slideViewPr>
  <p:notesTextViewPr>
    <p:cViewPr>
      <p:scale>
        <a:sx n="3" d="2"/>
        <a:sy n="3" d="2"/>
      </p:scale>
      <p:origin x="0" y="0"/>
    </p:cViewPr>
  </p:notesTextViewPr>
  <p:sorterViewPr>
    <p:cViewPr>
      <p:scale>
        <a:sx n="150" d="100"/>
        <a:sy n="150" d="100"/>
      </p:scale>
      <p:origin x="0" y="-15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slide" Target="slides/slide48.xml"/><Relationship Id="rId87" Type="http://schemas.openxmlformats.org/officeDocument/2006/relationships/slide" Target="slides/slide56.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slide" Target="slides/slide51.xml"/><Relationship Id="rId90" Type="http://schemas.openxmlformats.org/officeDocument/2006/relationships/slide" Target="slides/slide59.xml"/><Relationship Id="rId95" Type="http://schemas.openxmlformats.org/officeDocument/2006/relationships/slide" Target="slides/slide6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23002-A5BD-4C59-AC52-3F14BF005349}" type="doc">
      <dgm:prSet loTypeId="urn:microsoft.com/office/officeart/2005/8/layout/hProcess9" loCatId="process" qsTypeId="urn:microsoft.com/office/officeart/2005/8/quickstyle/simple1" qsCatId="simple" csTypeId="urn:microsoft.com/office/officeart/2005/8/colors/colorful2" csCatId="colorful" phldr="1"/>
      <dgm:spPr/>
    </dgm:pt>
    <dgm:pt modelId="{40F5FB13-2D64-4012-9DF2-AD70A8962E17}">
      <dgm:prSet phldrT="[Metin]" custT="1"/>
      <dgm:spPr>
        <a:solidFill>
          <a:srgbClr val="00B0F0"/>
        </a:solidFill>
      </dgm:spPr>
      <dgm:t>
        <a:bodyPr/>
        <a:lstStyle/>
        <a:p>
          <a:r>
            <a:rPr lang="tr-TR" sz="2400" dirty="0"/>
            <a:t>GİRDİ</a:t>
          </a:r>
        </a:p>
      </dgm:t>
    </dgm:pt>
    <dgm:pt modelId="{76722662-A3EF-4AB7-909C-4020ABCCF30D}" type="parTrans" cxnId="{3D93FEB5-DD43-4D8A-A36A-9E804BDBE181}">
      <dgm:prSet/>
      <dgm:spPr/>
      <dgm:t>
        <a:bodyPr/>
        <a:lstStyle/>
        <a:p>
          <a:endParaRPr lang="tr-TR"/>
        </a:p>
      </dgm:t>
    </dgm:pt>
    <dgm:pt modelId="{4BF94C71-271A-45C6-84C0-C3DDE478DC7A}" type="sibTrans" cxnId="{3D93FEB5-DD43-4D8A-A36A-9E804BDBE181}">
      <dgm:prSet/>
      <dgm:spPr/>
      <dgm:t>
        <a:bodyPr/>
        <a:lstStyle/>
        <a:p>
          <a:endParaRPr lang="tr-TR"/>
        </a:p>
      </dgm:t>
    </dgm:pt>
    <dgm:pt modelId="{85FAEF96-6986-471E-BC71-26AE58F9AA9E}">
      <dgm:prSet phldrT="[Metin]" custT="1"/>
      <dgm:spPr>
        <a:solidFill>
          <a:srgbClr val="FFC000"/>
        </a:solidFill>
      </dgm:spPr>
      <dgm:t>
        <a:bodyPr/>
        <a:lstStyle/>
        <a:p>
          <a:r>
            <a:rPr lang="tr-TR" sz="2400" dirty="0"/>
            <a:t>SÜREÇ</a:t>
          </a:r>
        </a:p>
      </dgm:t>
    </dgm:pt>
    <dgm:pt modelId="{77F0EB5B-97D1-4827-A0D0-B3349D634F46}" type="parTrans" cxnId="{4B15CEA9-2A31-428C-885A-30E3749735FF}">
      <dgm:prSet/>
      <dgm:spPr/>
      <dgm:t>
        <a:bodyPr/>
        <a:lstStyle/>
        <a:p>
          <a:endParaRPr lang="tr-TR"/>
        </a:p>
      </dgm:t>
    </dgm:pt>
    <dgm:pt modelId="{60457581-F111-4813-9252-1BB950E1BE29}" type="sibTrans" cxnId="{4B15CEA9-2A31-428C-885A-30E3749735FF}">
      <dgm:prSet/>
      <dgm:spPr/>
      <dgm:t>
        <a:bodyPr/>
        <a:lstStyle/>
        <a:p>
          <a:endParaRPr lang="tr-TR"/>
        </a:p>
      </dgm:t>
    </dgm:pt>
    <dgm:pt modelId="{2FA7B5DD-8A9E-41BC-92FE-AE02242217F2}">
      <dgm:prSet phldrT="[Metin]" custT="1"/>
      <dgm:spPr>
        <a:solidFill>
          <a:srgbClr val="7030A0"/>
        </a:solidFill>
      </dgm:spPr>
      <dgm:t>
        <a:bodyPr/>
        <a:lstStyle/>
        <a:p>
          <a:r>
            <a:rPr lang="tr-TR" sz="2400" dirty="0"/>
            <a:t>ÇIKTI</a:t>
          </a:r>
        </a:p>
      </dgm:t>
    </dgm:pt>
    <dgm:pt modelId="{221D6745-AA3B-4943-8341-29494F9F480B}" type="parTrans" cxnId="{C82C2708-3F09-4F19-B1DB-2AEC7E7FD9AE}">
      <dgm:prSet/>
      <dgm:spPr/>
      <dgm:t>
        <a:bodyPr/>
        <a:lstStyle/>
        <a:p>
          <a:endParaRPr lang="tr-TR"/>
        </a:p>
      </dgm:t>
    </dgm:pt>
    <dgm:pt modelId="{4ABCEF5F-291C-4FF3-89CC-DE43EB8325C5}" type="sibTrans" cxnId="{C82C2708-3F09-4F19-B1DB-2AEC7E7FD9AE}">
      <dgm:prSet/>
      <dgm:spPr/>
      <dgm:t>
        <a:bodyPr/>
        <a:lstStyle/>
        <a:p>
          <a:endParaRPr lang="tr-TR"/>
        </a:p>
      </dgm:t>
    </dgm:pt>
    <dgm:pt modelId="{7DF0BF91-28F7-4C14-885F-2205A3EE2F53}" type="pres">
      <dgm:prSet presAssocID="{ADD23002-A5BD-4C59-AC52-3F14BF005349}" presName="CompostProcess" presStyleCnt="0">
        <dgm:presLayoutVars>
          <dgm:dir/>
          <dgm:resizeHandles val="exact"/>
        </dgm:presLayoutVars>
      </dgm:prSet>
      <dgm:spPr/>
    </dgm:pt>
    <dgm:pt modelId="{90237C56-F74C-444E-B635-4C02CB3FAE33}" type="pres">
      <dgm:prSet presAssocID="{ADD23002-A5BD-4C59-AC52-3F14BF005349}" presName="arrow" presStyleLbl="bgShp" presStyleIdx="0" presStyleCnt="1" custScaleX="599"/>
      <dgm:spPr/>
    </dgm:pt>
    <dgm:pt modelId="{D06E909F-3CDA-4DA1-874A-493DDB6949D1}" type="pres">
      <dgm:prSet presAssocID="{ADD23002-A5BD-4C59-AC52-3F14BF005349}" presName="linearProcess" presStyleCnt="0"/>
      <dgm:spPr/>
    </dgm:pt>
    <dgm:pt modelId="{FA915649-0D4E-4163-8AEC-61CA16A352D3}" type="pres">
      <dgm:prSet presAssocID="{40F5FB13-2D64-4012-9DF2-AD70A8962E17}" presName="textNode" presStyleLbl="node1" presStyleIdx="0" presStyleCnt="3" custScaleX="62250" custScaleY="67708" custLinFactX="-34967" custLinFactNeighborX="-100000" custLinFactNeighborY="-8832">
        <dgm:presLayoutVars>
          <dgm:bulletEnabled val="1"/>
        </dgm:presLayoutVars>
      </dgm:prSet>
      <dgm:spPr/>
      <dgm:t>
        <a:bodyPr/>
        <a:lstStyle/>
        <a:p>
          <a:endParaRPr lang="tr-TR"/>
        </a:p>
      </dgm:t>
    </dgm:pt>
    <dgm:pt modelId="{F19F6BB2-E209-46E0-BA7C-52778C7E7E95}" type="pres">
      <dgm:prSet presAssocID="{4BF94C71-271A-45C6-84C0-C3DDE478DC7A}" presName="sibTrans" presStyleCnt="0"/>
      <dgm:spPr/>
    </dgm:pt>
    <dgm:pt modelId="{A268C20D-7B53-42DA-9D9B-205AA5CB04EF}" type="pres">
      <dgm:prSet presAssocID="{85FAEF96-6986-471E-BC71-26AE58F9AA9E}" presName="textNode" presStyleLbl="node1" presStyleIdx="1" presStyleCnt="3" custScaleX="61120" custScaleY="71518" custLinFactX="-11846" custLinFactNeighborX="-100000" custLinFactNeighborY="-8832">
        <dgm:presLayoutVars>
          <dgm:bulletEnabled val="1"/>
        </dgm:presLayoutVars>
      </dgm:prSet>
      <dgm:spPr/>
      <dgm:t>
        <a:bodyPr/>
        <a:lstStyle/>
        <a:p>
          <a:endParaRPr lang="tr-TR"/>
        </a:p>
      </dgm:t>
    </dgm:pt>
    <dgm:pt modelId="{A3A8BDD5-EBCE-47DE-9806-B93C2B1A4CAC}" type="pres">
      <dgm:prSet presAssocID="{60457581-F111-4813-9252-1BB950E1BE29}" presName="sibTrans" presStyleCnt="0"/>
      <dgm:spPr/>
    </dgm:pt>
    <dgm:pt modelId="{9F72161F-5876-458E-B8A7-900661DC2894}" type="pres">
      <dgm:prSet presAssocID="{2FA7B5DD-8A9E-41BC-92FE-AE02242217F2}" presName="textNode" presStyleLbl="node1" presStyleIdx="2" presStyleCnt="3" custScaleX="55577" custScaleY="58838" custLinFactNeighborX="-9711" custLinFactNeighborY="-5663">
        <dgm:presLayoutVars>
          <dgm:bulletEnabled val="1"/>
        </dgm:presLayoutVars>
      </dgm:prSet>
      <dgm:spPr/>
      <dgm:t>
        <a:bodyPr/>
        <a:lstStyle/>
        <a:p>
          <a:endParaRPr lang="tr-TR"/>
        </a:p>
      </dgm:t>
    </dgm:pt>
  </dgm:ptLst>
  <dgm:cxnLst>
    <dgm:cxn modelId="{4B15CEA9-2A31-428C-885A-30E3749735FF}" srcId="{ADD23002-A5BD-4C59-AC52-3F14BF005349}" destId="{85FAEF96-6986-471E-BC71-26AE58F9AA9E}" srcOrd="1" destOrd="0" parTransId="{77F0EB5B-97D1-4827-A0D0-B3349D634F46}" sibTransId="{60457581-F111-4813-9252-1BB950E1BE29}"/>
    <dgm:cxn modelId="{3D93FEB5-DD43-4D8A-A36A-9E804BDBE181}" srcId="{ADD23002-A5BD-4C59-AC52-3F14BF005349}" destId="{40F5FB13-2D64-4012-9DF2-AD70A8962E17}" srcOrd="0" destOrd="0" parTransId="{76722662-A3EF-4AB7-909C-4020ABCCF30D}" sibTransId="{4BF94C71-271A-45C6-84C0-C3DDE478DC7A}"/>
    <dgm:cxn modelId="{C82C2708-3F09-4F19-B1DB-2AEC7E7FD9AE}" srcId="{ADD23002-A5BD-4C59-AC52-3F14BF005349}" destId="{2FA7B5DD-8A9E-41BC-92FE-AE02242217F2}" srcOrd="2" destOrd="0" parTransId="{221D6745-AA3B-4943-8341-29494F9F480B}" sibTransId="{4ABCEF5F-291C-4FF3-89CC-DE43EB8325C5}"/>
    <dgm:cxn modelId="{35333CF7-DD6D-471D-83B7-1A550970673C}" type="presOf" srcId="{2FA7B5DD-8A9E-41BC-92FE-AE02242217F2}" destId="{9F72161F-5876-458E-B8A7-900661DC2894}" srcOrd="0" destOrd="0" presId="urn:microsoft.com/office/officeart/2005/8/layout/hProcess9"/>
    <dgm:cxn modelId="{9D503D74-5F9E-4B1F-BD33-F49194C2254B}" type="presOf" srcId="{85FAEF96-6986-471E-BC71-26AE58F9AA9E}" destId="{A268C20D-7B53-42DA-9D9B-205AA5CB04EF}" srcOrd="0" destOrd="0" presId="urn:microsoft.com/office/officeart/2005/8/layout/hProcess9"/>
    <dgm:cxn modelId="{8E9421AC-8C3C-46C2-AE4A-3BDDF02127FD}" type="presOf" srcId="{40F5FB13-2D64-4012-9DF2-AD70A8962E17}" destId="{FA915649-0D4E-4163-8AEC-61CA16A352D3}" srcOrd="0" destOrd="0" presId="urn:microsoft.com/office/officeart/2005/8/layout/hProcess9"/>
    <dgm:cxn modelId="{5D2A6863-EE41-4F38-9280-7C49792C928B}" type="presOf" srcId="{ADD23002-A5BD-4C59-AC52-3F14BF005349}" destId="{7DF0BF91-28F7-4C14-885F-2205A3EE2F53}" srcOrd="0" destOrd="0" presId="urn:microsoft.com/office/officeart/2005/8/layout/hProcess9"/>
    <dgm:cxn modelId="{A821CE67-4399-4D45-9196-6277F05A1EC1}" type="presParOf" srcId="{7DF0BF91-28F7-4C14-885F-2205A3EE2F53}" destId="{90237C56-F74C-444E-B635-4C02CB3FAE33}" srcOrd="0" destOrd="0" presId="urn:microsoft.com/office/officeart/2005/8/layout/hProcess9"/>
    <dgm:cxn modelId="{DFE280FA-CD6F-4067-A9EF-0EC0504AC149}" type="presParOf" srcId="{7DF0BF91-28F7-4C14-885F-2205A3EE2F53}" destId="{D06E909F-3CDA-4DA1-874A-493DDB6949D1}" srcOrd="1" destOrd="0" presId="urn:microsoft.com/office/officeart/2005/8/layout/hProcess9"/>
    <dgm:cxn modelId="{7A381F68-0EF2-4196-9D3A-FAE1C717BBF9}" type="presParOf" srcId="{D06E909F-3CDA-4DA1-874A-493DDB6949D1}" destId="{FA915649-0D4E-4163-8AEC-61CA16A352D3}" srcOrd="0" destOrd="0" presId="urn:microsoft.com/office/officeart/2005/8/layout/hProcess9"/>
    <dgm:cxn modelId="{101A7A1F-CC52-4AA1-AAE5-38AC4B37C52B}" type="presParOf" srcId="{D06E909F-3CDA-4DA1-874A-493DDB6949D1}" destId="{F19F6BB2-E209-46E0-BA7C-52778C7E7E95}" srcOrd="1" destOrd="0" presId="urn:microsoft.com/office/officeart/2005/8/layout/hProcess9"/>
    <dgm:cxn modelId="{1B9FB6BB-8265-45C8-983D-03B0AB458D65}" type="presParOf" srcId="{D06E909F-3CDA-4DA1-874A-493DDB6949D1}" destId="{A268C20D-7B53-42DA-9D9B-205AA5CB04EF}" srcOrd="2" destOrd="0" presId="urn:microsoft.com/office/officeart/2005/8/layout/hProcess9"/>
    <dgm:cxn modelId="{67FC3220-0D90-4061-A1A9-D7AC86B6E098}" type="presParOf" srcId="{D06E909F-3CDA-4DA1-874A-493DDB6949D1}" destId="{A3A8BDD5-EBCE-47DE-9806-B93C2B1A4CAC}" srcOrd="3" destOrd="0" presId="urn:microsoft.com/office/officeart/2005/8/layout/hProcess9"/>
    <dgm:cxn modelId="{3472AE69-95D4-4234-A184-A74084252808}" type="presParOf" srcId="{D06E909F-3CDA-4DA1-874A-493DDB6949D1}" destId="{9F72161F-5876-458E-B8A7-900661DC2894}"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23002-A5BD-4C59-AC52-3F14BF005349}" type="doc">
      <dgm:prSet loTypeId="urn:microsoft.com/office/officeart/2005/8/layout/hProcess9" loCatId="process" qsTypeId="urn:microsoft.com/office/officeart/2005/8/quickstyle/simple1" qsCatId="simple" csTypeId="urn:microsoft.com/office/officeart/2005/8/colors/colorful2" csCatId="colorful" phldr="1"/>
      <dgm:spPr/>
    </dgm:pt>
    <dgm:pt modelId="{40F5FB13-2D64-4012-9DF2-AD70A8962E17}">
      <dgm:prSet phldrT="[Metin]" custT="1"/>
      <dgm:spPr>
        <a:solidFill>
          <a:srgbClr val="00B0F0"/>
        </a:solidFill>
      </dgm:spPr>
      <dgm:t>
        <a:bodyPr/>
        <a:lstStyle/>
        <a:p>
          <a:r>
            <a:rPr lang="tr-TR" sz="3200" dirty="0"/>
            <a:t>GİRDİ</a:t>
          </a:r>
        </a:p>
      </dgm:t>
    </dgm:pt>
    <dgm:pt modelId="{76722662-A3EF-4AB7-909C-4020ABCCF30D}" type="parTrans" cxnId="{3D93FEB5-DD43-4D8A-A36A-9E804BDBE181}">
      <dgm:prSet/>
      <dgm:spPr/>
      <dgm:t>
        <a:bodyPr/>
        <a:lstStyle/>
        <a:p>
          <a:endParaRPr lang="tr-TR"/>
        </a:p>
      </dgm:t>
    </dgm:pt>
    <dgm:pt modelId="{4BF94C71-271A-45C6-84C0-C3DDE478DC7A}" type="sibTrans" cxnId="{3D93FEB5-DD43-4D8A-A36A-9E804BDBE181}">
      <dgm:prSet/>
      <dgm:spPr/>
      <dgm:t>
        <a:bodyPr/>
        <a:lstStyle/>
        <a:p>
          <a:endParaRPr lang="tr-TR"/>
        </a:p>
      </dgm:t>
    </dgm:pt>
    <dgm:pt modelId="{7DF0BF91-28F7-4C14-885F-2205A3EE2F53}" type="pres">
      <dgm:prSet presAssocID="{ADD23002-A5BD-4C59-AC52-3F14BF005349}" presName="CompostProcess" presStyleCnt="0">
        <dgm:presLayoutVars>
          <dgm:dir/>
          <dgm:resizeHandles val="exact"/>
        </dgm:presLayoutVars>
      </dgm:prSet>
      <dgm:spPr/>
    </dgm:pt>
    <dgm:pt modelId="{90237C56-F74C-444E-B635-4C02CB3FAE33}" type="pres">
      <dgm:prSet presAssocID="{ADD23002-A5BD-4C59-AC52-3F14BF005349}" presName="arrow" presStyleLbl="bgShp" presStyleIdx="0" presStyleCnt="1" custScaleX="51159" custScaleY="100000" custLinFactNeighborX="55018"/>
      <dgm:spPr>
        <a:prstGeom prst="stripedRightArrow">
          <a:avLst/>
        </a:prstGeom>
        <a:blipFill rotWithShape="0">
          <a:blip xmlns:r="http://schemas.openxmlformats.org/officeDocument/2006/relationships" r:embed="rId1"/>
          <a:stretch>
            <a:fillRect/>
          </a:stretch>
        </a:blipFill>
      </dgm:spPr>
      <dgm:t>
        <a:bodyPr/>
        <a:lstStyle/>
        <a:p>
          <a:endParaRPr lang="tr-TR"/>
        </a:p>
      </dgm:t>
    </dgm:pt>
    <dgm:pt modelId="{D06E909F-3CDA-4DA1-874A-493DDB6949D1}" type="pres">
      <dgm:prSet presAssocID="{ADD23002-A5BD-4C59-AC52-3F14BF005349}" presName="linearProcess" presStyleCnt="0"/>
      <dgm:spPr/>
    </dgm:pt>
    <dgm:pt modelId="{FA915649-0D4E-4163-8AEC-61CA16A352D3}" type="pres">
      <dgm:prSet presAssocID="{40F5FB13-2D64-4012-9DF2-AD70A8962E17}" presName="textNode" presStyleLbl="node1" presStyleIdx="0" presStyleCnt="1" custScaleX="62250" custScaleY="160739" custLinFactX="-15185" custLinFactNeighborX="-100000" custLinFactNeighborY="2220">
        <dgm:presLayoutVars>
          <dgm:bulletEnabled val="1"/>
        </dgm:presLayoutVars>
      </dgm:prSet>
      <dgm:spPr/>
      <dgm:t>
        <a:bodyPr/>
        <a:lstStyle/>
        <a:p>
          <a:endParaRPr lang="tr-TR"/>
        </a:p>
      </dgm:t>
    </dgm:pt>
  </dgm:ptLst>
  <dgm:cxnLst>
    <dgm:cxn modelId="{3D93FEB5-DD43-4D8A-A36A-9E804BDBE181}" srcId="{ADD23002-A5BD-4C59-AC52-3F14BF005349}" destId="{40F5FB13-2D64-4012-9DF2-AD70A8962E17}" srcOrd="0" destOrd="0" parTransId="{76722662-A3EF-4AB7-909C-4020ABCCF30D}" sibTransId="{4BF94C71-271A-45C6-84C0-C3DDE478DC7A}"/>
    <dgm:cxn modelId="{C70292DB-2485-4B04-AD46-C61C1FA0DEB6}" type="presOf" srcId="{40F5FB13-2D64-4012-9DF2-AD70A8962E17}" destId="{FA915649-0D4E-4163-8AEC-61CA16A352D3}" srcOrd="0" destOrd="0" presId="urn:microsoft.com/office/officeart/2005/8/layout/hProcess9"/>
    <dgm:cxn modelId="{D7C38AC8-5C9A-4C31-8E76-3B5EEA7C3466}" type="presOf" srcId="{ADD23002-A5BD-4C59-AC52-3F14BF005349}" destId="{7DF0BF91-28F7-4C14-885F-2205A3EE2F53}" srcOrd="0" destOrd="0" presId="urn:microsoft.com/office/officeart/2005/8/layout/hProcess9"/>
    <dgm:cxn modelId="{B9F1CC03-B0CB-4C51-A4A9-AA149B161C2F}" type="presParOf" srcId="{7DF0BF91-28F7-4C14-885F-2205A3EE2F53}" destId="{90237C56-F74C-444E-B635-4C02CB3FAE33}" srcOrd="0" destOrd="0" presId="urn:microsoft.com/office/officeart/2005/8/layout/hProcess9"/>
    <dgm:cxn modelId="{7F3EB033-2603-4DB7-8CED-CDEC6FF78EB2}" type="presParOf" srcId="{7DF0BF91-28F7-4C14-885F-2205A3EE2F53}" destId="{D06E909F-3CDA-4DA1-874A-493DDB6949D1}" srcOrd="1" destOrd="0" presId="urn:microsoft.com/office/officeart/2005/8/layout/hProcess9"/>
    <dgm:cxn modelId="{CE82232D-073B-479F-8968-EC844B399BCB}" type="presParOf" srcId="{D06E909F-3CDA-4DA1-874A-493DDB6949D1}" destId="{FA915649-0D4E-4163-8AEC-61CA16A352D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CDD4F-5940-46DF-8326-A69BE7BAC46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tr-TR"/>
        </a:p>
      </dgm:t>
    </dgm:pt>
    <dgm:pt modelId="{A6ABB52F-5507-4F3D-96AF-E3B59D450333}">
      <dgm:prSet phldrT="[Metin]"/>
      <dgm:spPr/>
      <dgm:t>
        <a:bodyPr/>
        <a:lstStyle/>
        <a:p>
          <a:r>
            <a:rPr lang="tr-TR" dirty="0"/>
            <a:t>Hemen Uygula</a:t>
          </a:r>
        </a:p>
      </dgm:t>
    </dgm:pt>
    <dgm:pt modelId="{39A9C67A-404C-4222-AFFC-D2580BE8EA0C}" type="parTrans" cxnId="{5E9E1DD9-8AE4-4670-B498-13B14C21D147}">
      <dgm:prSet/>
      <dgm:spPr/>
      <dgm:t>
        <a:bodyPr/>
        <a:lstStyle/>
        <a:p>
          <a:endParaRPr lang="tr-TR"/>
        </a:p>
      </dgm:t>
    </dgm:pt>
    <dgm:pt modelId="{2733AF40-F967-46C2-8776-1FE7C73DD2C0}" type="sibTrans" cxnId="{5E9E1DD9-8AE4-4670-B498-13B14C21D147}">
      <dgm:prSet/>
      <dgm:spPr/>
      <dgm:t>
        <a:bodyPr/>
        <a:lstStyle/>
        <a:p>
          <a:endParaRPr lang="tr-TR"/>
        </a:p>
      </dgm:t>
    </dgm:pt>
    <dgm:pt modelId="{950586BD-0FCF-4EF4-BCAE-CE361CA0ED71}">
      <dgm:prSet phldrT="[Metin]"/>
      <dgm:spPr>
        <a:solidFill>
          <a:schemeClr val="bg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a:solidFill>
                <a:schemeClr val="tx1"/>
              </a:solidFill>
            </a:rPr>
            <a:t>Zayıflığı gider ve uygula (öncelikli)</a:t>
          </a:r>
        </a:p>
        <a:p>
          <a:endParaRPr lang="tr-TR" dirty="0">
            <a:solidFill>
              <a:schemeClr val="tx1"/>
            </a:solidFill>
          </a:endParaRPr>
        </a:p>
      </dgm:t>
    </dgm:pt>
    <dgm:pt modelId="{F79580FD-C2D0-4027-ADDD-C464D2C6617B}" type="parTrans" cxnId="{96D26879-7C0C-4226-B9A5-2CEC4AFBFE12}">
      <dgm:prSet/>
      <dgm:spPr/>
      <dgm:t>
        <a:bodyPr/>
        <a:lstStyle/>
        <a:p>
          <a:endParaRPr lang="tr-TR"/>
        </a:p>
      </dgm:t>
    </dgm:pt>
    <dgm:pt modelId="{5A6CB5E4-371C-4D48-9469-5144E20C523B}" type="sibTrans" cxnId="{96D26879-7C0C-4226-B9A5-2CEC4AFBFE12}">
      <dgm:prSet/>
      <dgm:spPr/>
      <dgm:t>
        <a:bodyPr/>
        <a:lstStyle/>
        <a:p>
          <a:endParaRPr lang="tr-TR"/>
        </a:p>
      </dgm:t>
    </dgm:pt>
    <dgm:pt modelId="{05F79D92-E325-4CD3-94A2-089BF9707B21}">
      <dgm:prSet phldrT="[Metin]"/>
      <dgm:spPr>
        <a:solidFill>
          <a:schemeClr val="bg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a:solidFill>
                <a:schemeClr val="tx1"/>
              </a:solidFill>
            </a:rPr>
            <a:t>Takip Et</a:t>
          </a:r>
        </a:p>
      </dgm:t>
    </dgm:pt>
    <dgm:pt modelId="{0931372A-EDE7-470B-B871-FBA1A4F431E5}" type="parTrans" cxnId="{EA43E243-1C39-469F-8BE9-91D19BE185B8}">
      <dgm:prSet/>
      <dgm:spPr/>
      <dgm:t>
        <a:bodyPr/>
        <a:lstStyle/>
        <a:p>
          <a:endParaRPr lang="tr-TR"/>
        </a:p>
      </dgm:t>
    </dgm:pt>
    <dgm:pt modelId="{A7E15DB9-219B-45C9-B298-845118FA49B5}" type="sibTrans" cxnId="{EA43E243-1C39-469F-8BE9-91D19BE185B8}">
      <dgm:prSet/>
      <dgm:spPr/>
      <dgm:t>
        <a:bodyPr/>
        <a:lstStyle/>
        <a:p>
          <a:endParaRPr lang="tr-TR"/>
        </a:p>
      </dgm:t>
    </dgm:pt>
    <dgm:pt modelId="{325A02BA-9F9C-4E36-817C-A2901680360B}">
      <dgm:prSet phldrT="[Metin]"/>
      <dgm:spPr>
        <a:solidFill>
          <a:srgbClr val="FF0000"/>
        </a:solidFill>
      </dgm:spPr>
      <dgm:t>
        <a:bodyPr/>
        <a:lstStyle/>
        <a:p>
          <a:r>
            <a:rPr lang="tr-TR" dirty="0"/>
            <a:t>Takip et, Risk Yönetimi uygula</a:t>
          </a:r>
        </a:p>
      </dgm:t>
    </dgm:pt>
    <dgm:pt modelId="{DD16A558-32CB-47B7-B427-9101F9B32C74}" type="parTrans" cxnId="{364CDAF4-DCA8-473D-A1B5-A0B087D951DF}">
      <dgm:prSet/>
      <dgm:spPr/>
      <dgm:t>
        <a:bodyPr/>
        <a:lstStyle/>
        <a:p>
          <a:endParaRPr lang="tr-TR"/>
        </a:p>
      </dgm:t>
    </dgm:pt>
    <dgm:pt modelId="{83E4A850-1435-4D34-B252-12F90FC58BD8}" type="sibTrans" cxnId="{364CDAF4-DCA8-473D-A1B5-A0B087D951DF}">
      <dgm:prSet/>
      <dgm:spPr/>
      <dgm:t>
        <a:bodyPr/>
        <a:lstStyle/>
        <a:p>
          <a:endParaRPr lang="tr-TR"/>
        </a:p>
      </dgm:t>
    </dgm:pt>
    <dgm:pt modelId="{6EA34B11-CF59-4447-939A-3487FF821E63}" type="pres">
      <dgm:prSet presAssocID="{4A3CDD4F-5940-46DF-8326-A69BE7BAC465}" presName="matrix" presStyleCnt="0">
        <dgm:presLayoutVars>
          <dgm:chMax val="1"/>
          <dgm:dir/>
          <dgm:resizeHandles val="exact"/>
        </dgm:presLayoutVars>
      </dgm:prSet>
      <dgm:spPr/>
      <dgm:t>
        <a:bodyPr/>
        <a:lstStyle/>
        <a:p>
          <a:endParaRPr lang="tr-TR"/>
        </a:p>
      </dgm:t>
    </dgm:pt>
    <dgm:pt modelId="{04AC2433-4AB9-42BE-AB06-368995798FFF}" type="pres">
      <dgm:prSet presAssocID="{4A3CDD4F-5940-46DF-8326-A69BE7BAC465}" presName="diamond" presStyleLbl="bgShp" presStyleIdx="0" presStyleCnt="1" custScaleX="138900"/>
      <dgm:spPr/>
    </dgm:pt>
    <dgm:pt modelId="{AB096D29-F80B-4EE7-A862-4E4A6CD0E571}" type="pres">
      <dgm:prSet presAssocID="{4A3CDD4F-5940-46DF-8326-A69BE7BAC465}" presName="quad1" presStyleLbl="node1" presStyleIdx="0" presStyleCnt="4" custScaleX="135139" custScaleY="87202" custLinFactNeighborX="-8094" custLinFactNeighborY="9931">
        <dgm:presLayoutVars>
          <dgm:chMax val="0"/>
          <dgm:chPref val="0"/>
          <dgm:bulletEnabled val="1"/>
        </dgm:presLayoutVars>
      </dgm:prSet>
      <dgm:spPr/>
      <dgm:t>
        <a:bodyPr/>
        <a:lstStyle/>
        <a:p>
          <a:endParaRPr lang="tr-TR"/>
        </a:p>
      </dgm:t>
    </dgm:pt>
    <dgm:pt modelId="{23F5DEAC-772F-4DF8-B7A5-86EC7A757BFE}" type="pres">
      <dgm:prSet presAssocID="{4A3CDD4F-5940-46DF-8326-A69BE7BAC465}" presName="quad2" presStyleLbl="node1" presStyleIdx="1" presStyleCnt="4" custScaleX="148165" custScaleY="82781" custLinFactX="-17368" custLinFactY="7064" custLinFactNeighborX="-100000" custLinFactNeighborY="100000">
        <dgm:presLayoutVars>
          <dgm:chMax val="0"/>
          <dgm:chPref val="0"/>
          <dgm:bulletEnabled val="1"/>
        </dgm:presLayoutVars>
      </dgm:prSet>
      <dgm:spPr/>
      <dgm:t>
        <a:bodyPr/>
        <a:lstStyle/>
        <a:p>
          <a:endParaRPr lang="tr-TR"/>
        </a:p>
      </dgm:t>
    </dgm:pt>
    <dgm:pt modelId="{CE426780-EC02-4126-813D-629FB4B9D38E}" type="pres">
      <dgm:prSet presAssocID="{4A3CDD4F-5940-46DF-8326-A69BE7BAC465}" presName="quad3" presStyleLbl="node1" presStyleIdx="2" presStyleCnt="4" custScaleX="151328" custScaleY="85944" custLinFactX="41652" custLinFactNeighborX="100000" custLinFactNeighborY="-96180">
        <dgm:presLayoutVars>
          <dgm:chMax val="0"/>
          <dgm:chPref val="0"/>
          <dgm:bulletEnabled val="1"/>
        </dgm:presLayoutVars>
      </dgm:prSet>
      <dgm:spPr/>
      <dgm:t>
        <a:bodyPr/>
        <a:lstStyle/>
        <a:p>
          <a:endParaRPr lang="tr-TR"/>
        </a:p>
      </dgm:t>
    </dgm:pt>
    <dgm:pt modelId="{73C13BF1-5003-47D3-A57B-0F6FC8017E73}" type="pres">
      <dgm:prSet presAssocID="{4A3CDD4F-5940-46DF-8326-A69BE7BAC465}" presName="quad4" presStyleLbl="node1" presStyleIdx="3" presStyleCnt="4" custScaleX="143234" custScaleY="84037" custLinFactNeighborX="33960" custLinFactNeighborY="-4048">
        <dgm:presLayoutVars>
          <dgm:chMax val="0"/>
          <dgm:chPref val="0"/>
          <dgm:bulletEnabled val="1"/>
        </dgm:presLayoutVars>
      </dgm:prSet>
      <dgm:spPr/>
      <dgm:t>
        <a:bodyPr/>
        <a:lstStyle/>
        <a:p>
          <a:endParaRPr lang="tr-TR"/>
        </a:p>
      </dgm:t>
    </dgm:pt>
  </dgm:ptLst>
  <dgm:cxnLst>
    <dgm:cxn modelId="{528A59AA-CCCB-45D3-BDF5-FEAF687A889F}" type="presOf" srcId="{325A02BA-9F9C-4E36-817C-A2901680360B}" destId="{73C13BF1-5003-47D3-A57B-0F6FC8017E73}" srcOrd="0" destOrd="0" presId="urn:microsoft.com/office/officeart/2005/8/layout/matrix3"/>
    <dgm:cxn modelId="{EA43E243-1C39-469F-8BE9-91D19BE185B8}" srcId="{4A3CDD4F-5940-46DF-8326-A69BE7BAC465}" destId="{05F79D92-E325-4CD3-94A2-089BF9707B21}" srcOrd="2" destOrd="0" parTransId="{0931372A-EDE7-470B-B871-FBA1A4F431E5}" sibTransId="{A7E15DB9-219B-45C9-B298-845118FA49B5}"/>
    <dgm:cxn modelId="{5E9E1DD9-8AE4-4670-B498-13B14C21D147}" srcId="{4A3CDD4F-5940-46DF-8326-A69BE7BAC465}" destId="{A6ABB52F-5507-4F3D-96AF-E3B59D450333}" srcOrd="0" destOrd="0" parTransId="{39A9C67A-404C-4222-AFFC-D2580BE8EA0C}" sibTransId="{2733AF40-F967-46C2-8776-1FE7C73DD2C0}"/>
    <dgm:cxn modelId="{B6C652BD-AB16-4993-A872-70AB6A412D34}" type="presOf" srcId="{950586BD-0FCF-4EF4-BCAE-CE361CA0ED71}" destId="{23F5DEAC-772F-4DF8-B7A5-86EC7A757BFE}" srcOrd="0" destOrd="0" presId="urn:microsoft.com/office/officeart/2005/8/layout/matrix3"/>
    <dgm:cxn modelId="{364CDAF4-DCA8-473D-A1B5-A0B087D951DF}" srcId="{4A3CDD4F-5940-46DF-8326-A69BE7BAC465}" destId="{325A02BA-9F9C-4E36-817C-A2901680360B}" srcOrd="3" destOrd="0" parTransId="{DD16A558-32CB-47B7-B427-9101F9B32C74}" sibTransId="{83E4A850-1435-4D34-B252-12F90FC58BD8}"/>
    <dgm:cxn modelId="{96D26879-7C0C-4226-B9A5-2CEC4AFBFE12}" srcId="{4A3CDD4F-5940-46DF-8326-A69BE7BAC465}" destId="{950586BD-0FCF-4EF4-BCAE-CE361CA0ED71}" srcOrd="1" destOrd="0" parTransId="{F79580FD-C2D0-4027-ADDD-C464D2C6617B}" sibTransId="{5A6CB5E4-371C-4D48-9469-5144E20C523B}"/>
    <dgm:cxn modelId="{89678135-29BC-4F3B-B9EA-2F3C89F527DE}" type="presOf" srcId="{4A3CDD4F-5940-46DF-8326-A69BE7BAC465}" destId="{6EA34B11-CF59-4447-939A-3487FF821E63}" srcOrd="0" destOrd="0" presId="urn:microsoft.com/office/officeart/2005/8/layout/matrix3"/>
    <dgm:cxn modelId="{3F9555C3-1F16-4056-97E6-62B807120E30}" type="presOf" srcId="{05F79D92-E325-4CD3-94A2-089BF9707B21}" destId="{CE426780-EC02-4126-813D-629FB4B9D38E}" srcOrd="0" destOrd="0" presId="urn:microsoft.com/office/officeart/2005/8/layout/matrix3"/>
    <dgm:cxn modelId="{D24344B1-0DE8-4B66-8D26-806F23CC3452}" type="presOf" srcId="{A6ABB52F-5507-4F3D-96AF-E3B59D450333}" destId="{AB096D29-F80B-4EE7-A862-4E4A6CD0E571}" srcOrd="0" destOrd="0" presId="urn:microsoft.com/office/officeart/2005/8/layout/matrix3"/>
    <dgm:cxn modelId="{D8878E22-69E7-4ECD-BEA3-D069B310C37B}" type="presParOf" srcId="{6EA34B11-CF59-4447-939A-3487FF821E63}" destId="{04AC2433-4AB9-42BE-AB06-368995798FFF}" srcOrd="0" destOrd="0" presId="urn:microsoft.com/office/officeart/2005/8/layout/matrix3"/>
    <dgm:cxn modelId="{1FC17A9B-A264-4405-85E8-29FF9BF5C1AB}" type="presParOf" srcId="{6EA34B11-CF59-4447-939A-3487FF821E63}" destId="{AB096D29-F80B-4EE7-A862-4E4A6CD0E571}" srcOrd="1" destOrd="0" presId="urn:microsoft.com/office/officeart/2005/8/layout/matrix3"/>
    <dgm:cxn modelId="{957E0A5C-8BE4-4179-AD8F-CDA1F7EE83CC}" type="presParOf" srcId="{6EA34B11-CF59-4447-939A-3487FF821E63}" destId="{23F5DEAC-772F-4DF8-B7A5-86EC7A757BFE}" srcOrd="2" destOrd="0" presId="urn:microsoft.com/office/officeart/2005/8/layout/matrix3"/>
    <dgm:cxn modelId="{AAF23B3B-98C2-4213-83D0-C8E619160C45}" type="presParOf" srcId="{6EA34B11-CF59-4447-939A-3487FF821E63}" destId="{CE426780-EC02-4126-813D-629FB4B9D38E}" srcOrd="3" destOrd="0" presId="urn:microsoft.com/office/officeart/2005/8/layout/matrix3"/>
    <dgm:cxn modelId="{0B073936-D49C-4FB7-8A30-C92DF9BE1672}" type="presParOf" srcId="{6EA34B11-CF59-4447-939A-3487FF821E63}" destId="{73C13BF1-5003-47D3-A57B-0F6FC8017E7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37C56-F74C-444E-B635-4C02CB3FAE33}">
      <dsp:nvSpPr>
        <dsp:cNvPr id="0" name=""/>
        <dsp:cNvSpPr/>
      </dsp:nvSpPr>
      <dsp:spPr>
        <a:xfrm>
          <a:off x="628882" y="0"/>
          <a:ext cx="173" cy="145048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15649-0D4E-4163-8AEC-61CA16A352D3}">
      <dsp:nvSpPr>
        <dsp:cNvPr id="0" name=""/>
        <dsp:cNvSpPr/>
      </dsp:nvSpPr>
      <dsp:spPr>
        <a:xfrm>
          <a:off x="33325" y="477579"/>
          <a:ext cx="1217746" cy="392836"/>
        </a:xfrm>
        <a:prstGeom prst="roundRect">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GİRDİ</a:t>
          </a:r>
        </a:p>
      </dsp:txBody>
      <dsp:txXfrm>
        <a:off x="52502" y="496756"/>
        <a:ext cx="1179392" cy="354482"/>
      </dsp:txXfrm>
    </dsp:sp>
    <dsp:sp modelId="{A268C20D-7B53-42DA-9D9B-205AA5CB04EF}">
      <dsp:nvSpPr>
        <dsp:cNvPr id="0" name=""/>
        <dsp:cNvSpPr/>
      </dsp:nvSpPr>
      <dsp:spPr>
        <a:xfrm>
          <a:off x="1988477" y="466526"/>
          <a:ext cx="1195641" cy="414941"/>
        </a:xfrm>
        <a:prstGeom prst="roundRect">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SÜREÇ</a:t>
          </a:r>
        </a:p>
      </dsp:txBody>
      <dsp:txXfrm>
        <a:off x="2008733" y="486782"/>
        <a:ext cx="1155129" cy="374429"/>
      </dsp:txXfrm>
    </dsp:sp>
    <dsp:sp modelId="{9F72161F-5876-458E-B8A7-900661DC2894}">
      <dsp:nvSpPr>
        <dsp:cNvPr id="0" name=""/>
        <dsp:cNvSpPr/>
      </dsp:nvSpPr>
      <dsp:spPr>
        <a:xfrm>
          <a:off x="3958381" y="521697"/>
          <a:ext cx="1087207" cy="341373"/>
        </a:xfrm>
        <a:prstGeom prst="roundRect">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ÇIKTI</a:t>
          </a:r>
        </a:p>
      </dsp:txBody>
      <dsp:txXfrm>
        <a:off x="3975045" y="538361"/>
        <a:ext cx="1053879" cy="308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37C56-F74C-444E-B635-4C02CB3FAE33}">
      <dsp:nvSpPr>
        <dsp:cNvPr id="0" name=""/>
        <dsp:cNvSpPr/>
      </dsp:nvSpPr>
      <dsp:spPr>
        <a:xfrm>
          <a:off x="4874632" y="0"/>
          <a:ext cx="2034000" cy="1150705"/>
        </a:xfrm>
        <a:prstGeom prst="striped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FA915649-0D4E-4163-8AEC-61CA16A352D3}">
      <dsp:nvSpPr>
        <dsp:cNvPr id="0" name=""/>
        <dsp:cNvSpPr/>
      </dsp:nvSpPr>
      <dsp:spPr>
        <a:xfrm>
          <a:off x="1588923" y="215644"/>
          <a:ext cx="1707452" cy="739852"/>
        </a:xfrm>
        <a:prstGeom prst="roundRect">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a:t>GİRDİ</a:t>
          </a:r>
        </a:p>
      </dsp:txBody>
      <dsp:txXfrm>
        <a:off x="1625040" y="251761"/>
        <a:ext cx="1635218" cy="667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C2433-4AB9-42BE-AB06-368995798FFF}">
      <dsp:nvSpPr>
        <dsp:cNvPr id="0" name=""/>
        <dsp:cNvSpPr/>
      </dsp:nvSpPr>
      <dsp:spPr>
        <a:xfrm>
          <a:off x="971518" y="0"/>
          <a:ext cx="6286562" cy="45259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96D29-F80B-4EE7-A862-4E4A6CD0E571}">
      <dsp:nvSpPr>
        <dsp:cNvPr id="0" name=""/>
        <dsp:cNvSpPr/>
      </dsp:nvSpPr>
      <dsp:spPr>
        <a:xfrm>
          <a:off x="1828791" y="718211"/>
          <a:ext cx="2385373" cy="153922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a:t>Hemen Uygula</a:t>
          </a:r>
        </a:p>
      </dsp:txBody>
      <dsp:txXfrm>
        <a:off x="1903930" y="793350"/>
        <a:ext cx="2235095" cy="1388946"/>
      </dsp:txXfrm>
    </dsp:sp>
    <dsp:sp modelId="{23F5DEAC-772F-4DF8-B7A5-86EC7A757BFE}">
      <dsp:nvSpPr>
        <dsp:cNvPr id="0" name=""/>
        <dsp:cNvSpPr/>
      </dsp:nvSpPr>
      <dsp:spPr>
        <a:xfrm>
          <a:off x="1685910" y="2471749"/>
          <a:ext cx="2615298" cy="1461188"/>
        </a:xfrm>
        <a:prstGeom prst="roundRect">
          <a:avLst/>
        </a:prstGeom>
        <a:solidFill>
          <a:schemeClr val="bg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200" kern="1200" dirty="0">
              <a:solidFill>
                <a:schemeClr val="tx1"/>
              </a:solidFill>
            </a:rPr>
            <a:t>Zayıflığı gider ve uygula (öncelikli)</a:t>
          </a:r>
        </a:p>
        <a:p>
          <a:pPr lvl="0" algn="ctr">
            <a:spcBef>
              <a:spcPct val="0"/>
            </a:spcBef>
          </a:pPr>
          <a:endParaRPr lang="tr-TR" sz="2200" kern="1200" dirty="0">
            <a:solidFill>
              <a:schemeClr val="tx1"/>
            </a:solidFill>
          </a:endParaRPr>
        </a:p>
      </dsp:txBody>
      <dsp:txXfrm>
        <a:off x="1757239" y="2543078"/>
        <a:ext cx="2472640" cy="1318530"/>
      </dsp:txXfrm>
    </dsp:sp>
    <dsp:sp modelId="{CE426780-EC02-4126-813D-629FB4B9D38E}">
      <dsp:nvSpPr>
        <dsp:cNvPr id="0" name=""/>
        <dsp:cNvSpPr/>
      </dsp:nvSpPr>
      <dsp:spPr>
        <a:xfrm>
          <a:off x="4329118" y="757226"/>
          <a:ext cx="2671129" cy="1517019"/>
        </a:xfrm>
        <a:prstGeom prst="roundRect">
          <a:avLst/>
        </a:prstGeom>
        <a:solidFill>
          <a:schemeClr val="bg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200" kern="1200" dirty="0">
              <a:solidFill>
                <a:schemeClr val="tx1"/>
              </a:solidFill>
            </a:rPr>
            <a:t>Takip Et</a:t>
          </a:r>
        </a:p>
      </dsp:txBody>
      <dsp:txXfrm>
        <a:off x="4403173" y="831281"/>
        <a:ext cx="2523019" cy="1368909"/>
      </dsp:txXfrm>
    </dsp:sp>
    <dsp:sp modelId="{73C13BF1-5003-47D3-A57B-0F6FC8017E73}">
      <dsp:nvSpPr>
        <dsp:cNvPr id="0" name=""/>
        <dsp:cNvSpPr/>
      </dsp:nvSpPr>
      <dsp:spPr>
        <a:xfrm>
          <a:off x="4400558" y="2400302"/>
          <a:ext cx="2528259" cy="1483358"/>
        </a:xfrm>
        <a:prstGeom prst="roundRect">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a:t>Takip et, Risk Yönetimi uygula</a:t>
          </a:r>
        </a:p>
      </dsp:txBody>
      <dsp:txXfrm>
        <a:off x="4472970" y="2472714"/>
        <a:ext cx="2383435" cy="13385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55A28-4755-48ED-A107-0D978FA0B49C}" type="datetimeFigureOut">
              <a:rPr lang="tr-TR" smtClean="0"/>
              <a:t>20.04.2021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4592-1F3F-45CE-9AB7-2C53ED782896}" type="slidenum">
              <a:rPr lang="tr-TR" smtClean="0"/>
              <a:t>‹#›</a:t>
            </a:fld>
            <a:endParaRPr lang="tr-TR"/>
          </a:p>
        </p:txBody>
      </p:sp>
    </p:spTree>
    <p:extLst>
      <p:ext uri="{BB962C8B-B14F-4D97-AF65-F5344CB8AC3E}">
        <p14:creationId xmlns:p14="http://schemas.microsoft.com/office/powerpoint/2010/main" val="214483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1</a:t>
            </a:fld>
            <a:endParaRPr lang="tr-TR"/>
          </a:p>
        </p:txBody>
      </p:sp>
    </p:spTree>
    <p:extLst>
      <p:ext uri="{BB962C8B-B14F-4D97-AF65-F5344CB8AC3E}">
        <p14:creationId xmlns:p14="http://schemas.microsoft.com/office/powerpoint/2010/main" val="76713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13</a:t>
            </a:fld>
            <a:endParaRPr lang="tr-TR"/>
          </a:p>
        </p:txBody>
      </p:sp>
    </p:spTree>
    <p:extLst>
      <p:ext uri="{BB962C8B-B14F-4D97-AF65-F5344CB8AC3E}">
        <p14:creationId xmlns:p14="http://schemas.microsoft.com/office/powerpoint/2010/main" val="162127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Elektronik alt yapı ve bilgisayar programlarının envanteri</a:t>
            </a:r>
          </a:p>
        </p:txBody>
      </p:sp>
      <p:sp>
        <p:nvSpPr>
          <p:cNvPr id="4" name="Slayt Numarası Yer Tutucusu 3"/>
          <p:cNvSpPr>
            <a:spLocks noGrp="1"/>
          </p:cNvSpPr>
          <p:nvPr>
            <p:ph type="sldNum" sz="quarter" idx="5"/>
          </p:nvPr>
        </p:nvSpPr>
        <p:spPr/>
        <p:txBody>
          <a:bodyPr/>
          <a:lstStyle/>
          <a:p>
            <a:fld id="{AF534592-1F3F-45CE-9AB7-2C53ED782896}" type="slidenum">
              <a:rPr lang="tr-TR" smtClean="0"/>
              <a:t>14</a:t>
            </a:fld>
            <a:endParaRPr lang="tr-TR"/>
          </a:p>
        </p:txBody>
      </p:sp>
    </p:spTree>
    <p:extLst>
      <p:ext uri="{BB962C8B-B14F-4D97-AF65-F5344CB8AC3E}">
        <p14:creationId xmlns:p14="http://schemas.microsoft.com/office/powerpoint/2010/main" val="1621275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Akademik ve idari personelin birimlere göre dağılımı, her program ya da bölümdeki öğrenci dağılımları</a:t>
            </a:r>
          </a:p>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15</a:t>
            </a:fld>
            <a:endParaRPr lang="tr-TR"/>
          </a:p>
        </p:txBody>
      </p:sp>
    </p:spTree>
    <p:extLst>
      <p:ext uri="{BB962C8B-B14F-4D97-AF65-F5344CB8AC3E}">
        <p14:creationId xmlns:p14="http://schemas.microsoft.com/office/powerpoint/2010/main" val="611297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Biriminizde verilen ya da biriminiz personelinin aldığı hizmet içi eğitimler, personelin katıldığı yurt dışı faaliyetler, hakemli dergilerde yapılan yayınlar</a:t>
            </a:r>
          </a:p>
        </p:txBody>
      </p:sp>
      <p:sp>
        <p:nvSpPr>
          <p:cNvPr id="4" name="Slayt Numarası Yer Tutucusu 3"/>
          <p:cNvSpPr>
            <a:spLocks noGrp="1"/>
          </p:cNvSpPr>
          <p:nvPr>
            <p:ph type="sldNum" sz="quarter" idx="5"/>
          </p:nvPr>
        </p:nvSpPr>
        <p:spPr/>
        <p:txBody>
          <a:bodyPr/>
          <a:lstStyle/>
          <a:p>
            <a:fld id="{AF534592-1F3F-45CE-9AB7-2C53ED782896}" type="slidenum">
              <a:rPr lang="tr-TR" smtClean="0"/>
              <a:t>18</a:t>
            </a:fld>
            <a:endParaRPr lang="tr-TR"/>
          </a:p>
        </p:txBody>
      </p:sp>
    </p:spTree>
    <p:extLst>
      <p:ext uri="{BB962C8B-B14F-4D97-AF65-F5344CB8AC3E}">
        <p14:creationId xmlns:p14="http://schemas.microsoft.com/office/powerpoint/2010/main" val="3917144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 tarafından yürütülen ana ve yardımcı süreçler hakkında bilgiyi bundan </a:t>
            </a:r>
            <a:r>
              <a:rPr lang="tr-TR" dirty="0" err="1"/>
              <a:t>sonrakşi</a:t>
            </a:r>
            <a:r>
              <a:rPr lang="tr-TR" dirty="0"/>
              <a:t> slayt açıklamalarına göre sununuz.</a:t>
            </a:r>
          </a:p>
        </p:txBody>
      </p:sp>
      <p:sp>
        <p:nvSpPr>
          <p:cNvPr id="4" name="Slayt Numarası Yer Tutucusu 3"/>
          <p:cNvSpPr>
            <a:spLocks noGrp="1"/>
          </p:cNvSpPr>
          <p:nvPr>
            <p:ph type="sldNum" sz="quarter" idx="5"/>
          </p:nvPr>
        </p:nvSpPr>
        <p:spPr/>
        <p:txBody>
          <a:bodyPr/>
          <a:lstStyle/>
          <a:p>
            <a:fld id="{AF534592-1F3F-45CE-9AB7-2C53ED782896}" type="slidenum">
              <a:rPr lang="tr-TR" smtClean="0"/>
              <a:t>19</a:t>
            </a:fld>
            <a:endParaRPr lang="tr-TR"/>
          </a:p>
        </p:txBody>
      </p:sp>
    </p:spTree>
    <p:extLst>
      <p:ext uri="{BB962C8B-B14F-4D97-AF65-F5344CB8AC3E}">
        <p14:creationId xmlns:p14="http://schemas.microsoft.com/office/powerpoint/2010/main" val="152640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F3DE7-1BD3-4820-BB98-A56B17F7FDC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67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 bazlı gider tablosu</a:t>
            </a:r>
          </a:p>
        </p:txBody>
      </p:sp>
      <p:sp>
        <p:nvSpPr>
          <p:cNvPr id="4" name="Slayt Numarası Yer Tutucusu 3"/>
          <p:cNvSpPr>
            <a:spLocks noGrp="1"/>
          </p:cNvSpPr>
          <p:nvPr>
            <p:ph type="sldNum" sz="quarter" idx="5"/>
          </p:nvPr>
        </p:nvSpPr>
        <p:spPr/>
        <p:txBody>
          <a:bodyPr/>
          <a:lstStyle/>
          <a:p>
            <a:fld id="{AF534592-1F3F-45CE-9AB7-2C53ED782896}" type="slidenum">
              <a:rPr lang="tr-TR" smtClean="0"/>
              <a:t>26</a:t>
            </a:fld>
            <a:endParaRPr lang="tr-TR"/>
          </a:p>
        </p:txBody>
      </p:sp>
    </p:spTree>
    <p:extLst>
      <p:ext uri="{BB962C8B-B14F-4D97-AF65-F5344CB8AC3E}">
        <p14:creationId xmlns:p14="http://schemas.microsoft.com/office/powerpoint/2010/main" val="332881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55</a:t>
            </a:fld>
            <a:endParaRPr lang="tr-TR"/>
          </a:p>
        </p:txBody>
      </p:sp>
    </p:spTree>
    <p:extLst>
      <p:ext uri="{BB962C8B-B14F-4D97-AF65-F5344CB8AC3E}">
        <p14:creationId xmlns:p14="http://schemas.microsoft.com/office/powerpoint/2010/main" val="3127306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56</a:t>
            </a:fld>
            <a:endParaRPr lang="tr-TR"/>
          </a:p>
        </p:txBody>
      </p:sp>
    </p:spTree>
    <p:extLst>
      <p:ext uri="{BB962C8B-B14F-4D97-AF65-F5344CB8AC3E}">
        <p14:creationId xmlns:p14="http://schemas.microsoft.com/office/powerpoint/2010/main" val="375393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57</a:t>
            </a:fld>
            <a:endParaRPr lang="tr-TR"/>
          </a:p>
        </p:txBody>
      </p:sp>
    </p:spTree>
    <p:extLst>
      <p:ext uri="{BB962C8B-B14F-4D97-AF65-F5344CB8AC3E}">
        <p14:creationId xmlns:p14="http://schemas.microsoft.com/office/powerpoint/2010/main" val="360083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800" dirty="0">
              <a:latin typeface="Arabic Typesetting" panose="020B0604020202020204" pitchFamily="66" charset="-78"/>
              <a:cs typeface="Arabic Typesetting" panose="020B0604020202020204" pitchFamily="66" charset="-78"/>
            </a:endParaRPr>
          </a:p>
        </p:txBody>
      </p:sp>
      <p:sp>
        <p:nvSpPr>
          <p:cNvPr id="4" name="Slayt Numarası Yer Tutucusu 3"/>
          <p:cNvSpPr>
            <a:spLocks noGrp="1"/>
          </p:cNvSpPr>
          <p:nvPr>
            <p:ph type="sldNum" sz="quarter" idx="5"/>
          </p:nvPr>
        </p:nvSpPr>
        <p:spPr/>
        <p:txBody>
          <a:bodyPr/>
          <a:lstStyle/>
          <a:p>
            <a:fld id="{AF534592-1F3F-45CE-9AB7-2C53ED782896}" type="slidenum">
              <a:rPr lang="tr-TR" smtClean="0"/>
              <a:t>5</a:t>
            </a:fld>
            <a:endParaRPr lang="tr-TR"/>
          </a:p>
        </p:txBody>
      </p:sp>
    </p:spTree>
    <p:extLst>
      <p:ext uri="{BB962C8B-B14F-4D97-AF65-F5344CB8AC3E}">
        <p14:creationId xmlns:p14="http://schemas.microsoft.com/office/powerpoint/2010/main" val="247074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Yukarıdaki açıklamalara göre GFZT analizinizi yapınız.</a:t>
            </a:r>
          </a:p>
        </p:txBody>
      </p:sp>
      <p:sp>
        <p:nvSpPr>
          <p:cNvPr id="4" name="Slayt Numarası Yer Tutucusu 3"/>
          <p:cNvSpPr>
            <a:spLocks noGrp="1"/>
          </p:cNvSpPr>
          <p:nvPr>
            <p:ph type="sldNum" sz="quarter" idx="5"/>
          </p:nvPr>
        </p:nvSpPr>
        <p:spPr/>
        <p:txBody>
          <a:bodyPr/>
          <a:lstStyle/>
          <a:p>
            <a:fld id="{AF534592-1F3F-45CE-9AB7-2C53ED782896}" type="slidenum">
              <a:rPr lang="tr-TR" smtClean="0"/>
              <a:t>58</a:t>
            </a:fld>
            <a:endParaRPr lang="tr-TR"/>
          </a:p>
        </p:txBody>
      </p:sp>
    </p:spTree>
    <p:extLst>
      <p:ext uri="{BB962C8B-B14F-4D97-AF65-F5344CB8AC3E}">
        <p14:creationId xmlns:p14="http://schemas.microsoft.com/office/powerpoint/2010/main" val="426913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GFZT analizinde, biriminiz için saptadığınız zayıf yanlar ve fırsatlar için eylem planlarınız nelerdir? Yaptığınız faaliyetlere olumsuz etkilerini azaltmak için alacağınız tedbirler nelerdir? Açıklayınız</a:t>
            </a:r>
          </a:p>
          <a:p>
            <a:r>
              <a:rPr lang="tr-TR" dirty="0" smtClean="0"/>
              <a:t>Deprem: İlgili sürece</a:t>
            </a:r>
            <a:r>
              <a:rPr lang="tr-TR" baseline="0" dirty="0" smtClean="0"/>
              <a:t> ilişkin bütçeleme süreçlerini sağlamak üzere Strateji Bütçe Başkanlığına gerekçeli rapor ile başvurulmuştur. </a:t>
            </a:r>
          </a:p>
          <a:p>
            <a:r>
              <a:rPr lang="tr-TR" baseline="0" dirty="0" smtClean="0"/>
              <a:t>Covid-19 </a:t>
            </a:r>
            <a:r>
              <a:rPr lang="tr-TR" baseline="0" dirty="0" err="1" smtClean="0"/>
              <a:t>pandemisi</a:t>
            </a:r>
            <a:r>
              <a:rPr lang="tr-TR" baseline="0" dirty="0" smtClean="0"/>
              <a:t> nedeniyle yerleşkelerimizde hızlıca bakım-onarım tadilat sürecine girişilmek istenmektedir. Ödenek taleplerimiz Strateji Bütçe Başkanlığına iletilmiştir.  </a:t>
            </a:r>
          </a:p>
          <a:p>
            <a:r>
              <a:rPr lang="tr-TR" baseline="0" dirty="0" smtClean="0"/>
              <a:t>Personel taleplerimiz Strateji Bütçe Başkanlığına iletilmiştir.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t>Sürdürülebilir ve yenilenebilir enerjiye ilişkin kurumlarca proje faaliyetlerinde öncelik konu olarak belirlenmesi: personelimizce dış ve yurt içi kaynaklı proje faaliyetleri hız kazanmıştı. Personelimizin bu konuda istekli olmasını fırsata çevirmekteyiz. </a:t>
            </a:r>
            <a:endParaRPr lang="tr-TR" sz="1200" dirty="0" smtClean="0"/>
          </a:p>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59</a:t>
            </a:fld>
            <a:endParaRPr lang="tr-TR"/>
          </a:p>
        </p:txBody>
      </p:sp>
    </p:spTree>
    <p:extLst>
      <p:ext uri="{BB962C8B-B14F-4D97-AF65-F5344CB8AC3E}">
        <p14:creationId xmlns:p14="http://schemas.microsoft.com/office/powerpoint/2010/main" val="3335546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60</a:t>
            </a:fld>
            <a:endParaRPr lang="tr-TR"/>
          </a:p>
        </p:txBody>
      </p:sp>
    </p:spTree>
    <p:extLst>
      <p:ext uri="{BB962C8B-B14F-4D97-AF65-F5344CB8AC3E}">
        <p14:creationId xmlns:p14="http://schemas.microsoft.com/office/powerpoint/2010/main" val="3834798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61</a:t>
            </a:fld>
            <a:endParaRPr lang="tr-TR"/>
          </a:p>
        </p:txBody>
      </p:sp>
    </p:spTree>
    <p:extLst>
      <p:ext uri="{BB962C8B-B14F-4D97-AF65-F5344CB8AC3E}">
        <p14:creationId xmlns:p14="http://schemas.microsoft.com/office/powerpoint/2010/main" val="3871731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62</a:t>
            </a:fld>
            <a:endParaRPr lang="tr-TR"/>
          </a:p>
        </p:txBody>
      </p:sp>
    </p:spTree>
    <p:extLst>
      <p:ext uri="{BB962C8B-B14F-4D97-AF65-F5344CB8AC3E}">
        <p14:creationId xmlns:p14="http://schemas.microsoft.com/office/powerpoint/2010/main" val="3871731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63</a:t>
            </a:fld>
            <a:endParaRPr lang="tr-TR"/>
          </a:p>
        </p:txBody>
      </p:sp>
    </p:spTree>
    <p:extLst>
      <p:ext uri="{BB962C8B-B14F-4D97-AF65-F5344CB8AC3E}">
        <p14:creationId xmlns:p14="http://schemas.microsoft.com/office/powerpoint/2010/main" val="3871731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66</a:t>
            </a:fld>
            <a:endParaRPr lang="tr-TR"/>
          </a:p>
        </p:txBody>
      </p:sp>
    </p:spTree>
    <p:extLst>
      <p:ext uri="{BB962C8B-B14F-4D97-AF65-F5344CB8AC3E}">
        <p14:creationId xmlns:p14="http://schemas.microsoft.com/office/powerpoint/2010/main" val="159130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000" dirty="0"/>
              <a:t>	</a:t>
            </a:r>
            <a:br>
              <a:rPr lang="tr-TR" sz="1000" dirty="0"/>
            </a:br>
            <a:endParaRPr lang="tr-TR" sz="1000" dirty="0"/>
          </a:p>
        </p:txBody>
      </p:sp>
      <p:sp>
        <p:nvSpPr>
          <p:cNvPr id="4" name="Slayt Numarası Yer Tutucusu 3"/>
          <p:cNvSpPr>
            <a:spLocks noGrp="1"/>
          </p:cNvSpPr>
          <p:nvPr>
            <p:ph type="sldNum" sz="quarter" idx="5"/>
          </p:nvPr>
        </p:nvSpPr>
        <p:spPr/>
        <p:txBody>
          <a:bodyPr/>
          <a:lstStyle/>
          <a:p>
            <a:fld id="{AF534592-1F3F-45CE-9AB7-2C53ED782896}" type="slidenum">
              <a:rPr lang="tr-TR" smtClean="0"/>
              <a:t>6</a:t>
            </a:fld>
            <a:endParaRPr lang="tr-TR"/>
          </a:p>
        </p:txBody>
      </p:sp>
    </p:spTree>
    <p:extLst>
      <p:ext uri="{BB962C8B-B14F-4D97-AF65-F5344CB8AC3E}">
        <p14:creationId xmlns:p14="http://schemas.microsoft.com/office/powerpoint/2010/main" val="19762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7</a:t>
            </a:fld>
            <a:endParaRPr lang="tr-TR"/>
          </a:p>
        </p:txBody>
      </p:sp>
    </p:spTree>
    <p:extLst>
      <p:ext uri="{BB962C8B-B14F-4D97-AF65-F5344CB8AC3E}">
        <p14:creationId xmlns:p14="http://schemas.microsoft.com/office/powerpoint/2010/main" val="120795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8</a:t>
            </a:fld>
            <a:endParaRPr lang="tr-TR"/>
          </a:p>
        </p:txBody>
      </p:sp>
    </p:spTree>
    <p:extLst>
      <p:ext uri="{BB962C8B-B14F-4D97-AF65-F5344CB8AC3E}">
        <p14:creationId xmlns:p14="http://schemas.microsoft.com/office/powerpoint/2010/main" val="120795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9</a:t>
            </a:fld>
            <a:endParaRPr lang="tr-TR"/>
          </a:p>
        </p:txBody>
      </p:sp>
    </p:spTree>
    <p:extLst>
      <p:ext uri="{BB962C8B-B14F-4D97-AF65-F5344CB8AC3E}">
        <p14:creationId xmlns:p14="http://schemas.microsoft.com/office/powerpoint/2010/main" val="1207959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10</a:t>
            </a:fld>
            <a:endParaRPr lang="tr-TR"/>
          </a:p>
        </p:txBody>
      </p:sp>
    </p:spTree>
    <p:extLst>
      <p:ext uri="{BB962C8B-B14F-4D97-AF65-F5344CB8AC3E}">
        <p14:creationId xmlns:p14="http://schemas.microsoft.com/office/powerpoint/2010/main" val="120795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11</a:t>
            </a:fld>
            <a:endParaRPr lang="tr-TR"/>
          </a:p>
        </p:txBody>
      </p:sp>
    </p:spTree>
    <p:extLst>
      <p:ext uri="{BB962C8B-B14F-4D97-AF65-F5344CB8AC3E}">
        <p14:creationId xmlns:p14="http://schemas.microsoft.com/office/powerpoint/2010/main" val="78419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12</a:t>
            </a:fld>
            <a:endParaRPr lang="tr-TR"/>
          </a:p>
        </p:txBody>
      </p:sp>
    </p:spTree>
    <p:extLst>
      <p:ext uri="{BB962C8B-B14F-4D97-AF65-F5344CB8AC3E}">
        <p14:creationId xmlns:p14="http://schemas.microsoft.com/office/powerpoint/2010/main" val="421623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60316E8C-D5DB-435A-B7D2-00EBC127752E}" type="datetimeFigureOut">
              <a:rPr lang="tr-TR" smtClean="0"/>
              <a:pPr/>
              <a:t>20.04.2021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84E7B6E-6B8D-4CCD-8856-5FFDE1BB2358}"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474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FF585C1E-091E-4AA6-B579-80A01EE98201}" type="datetimeFigureOut">
              <a:rPr lang="tr-TR" smtClean="0"/>
              <a:t>20.04.2021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28857631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6961798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675843407"/>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3254027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49151115"/>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1461301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8964109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9017135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0820058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525557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02437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F585C1E-091E-4AA6-B579-80A01EE98201}"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18767789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3416168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755507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771157099"/>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6672742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384145473"/>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0486471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0444604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0090535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370270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24245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F585C1E-091E-4AA6-B579-80A01EE98201}"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090851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9034365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7833309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8931908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4244658654"/>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9511771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789065343"/>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4797327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8092449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79629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32587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F585C1E-091E-4AA6-B579-80A01EE98201}"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299872160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1224795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5361034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5217579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5915582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766416239"/>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7128725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772651054"/>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2824864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6944778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72336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F585C1E-091E-4AA6-B579-80A01EE98201}"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2515232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2079828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5487840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0378820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2988502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5626546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135185174"/>
      </p:ext>
    </p:extLst>
  </p:cSld>
  <p:clrMapOvr>
    <a:overrideClrMapping bg1="dk1" tx1="lt1" bg2="dk2" tx2="lt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6171671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719704818"/>
      </p:ext>
    </p:extLst>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6366101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239266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F585C1E-091E-4AA6-B579-80A01EE98201}"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29576828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2618990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7353900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947137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8119459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2559751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4567655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90075404"/>
      </p:ext>
    </p:extLst>
  </p:cSld>
  <p:clrMapOvr>
    <a:overrideClrMapping bg1="dk1" tx1="lt1" bg2="dk2" tx2="lt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0830638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635198836"/>
      </p:ext>
    </p:extLst>
  </p:cSld>
  <p:clrMapOvr>
    <a:overrideClrMapping bg1="dk1" tx1="lt1" bg2="dk2" tx2="lt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343407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0316E8C-D5DB-435A-B7D2-00EBC127752E}" type="datetimeFigureOut">
              <a:rPr lang="tr-TR" smtClean="0"/>
              <a:pPr/>
              <a:t>20.04.2021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84E7B6E-6B8D-4CCD-8856-5FFDE1BB2358}" type="slidenum">
              <a:rPr lang="tr-TR" smtClean="0"/>
              <a:pPr/>
              <a:t>‹#›</a:t>
            </a:fld>
            <a:endParaRPr lang="tr-TR"/>
          </a:p>
        </p:txBody>
      </p:sp>
    </p:spTree>
    <p:extLst>
      <p:ext uri="{BB962C8B-B14F-4D97-AF65-F5344CB8AC3E}">
        <p14:creationId xmlns:p14="http://schemas.microsoft.com/office/powerpoint/2010/main" val="14329917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58008135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1035433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0381012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7800979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8896955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751560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58440254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501401258"/>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5099985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62811619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0316E8C-D5DB-435A-B7D2-00EBC127752E}" type="datetimeFigureOut">
              <a:rPr lang="tr-TR" smtClean="0"/>
              <a:pPr/>
              <a:t>20.04.2021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84E7B6E-6B8D-4CCD-8856-5FFDE1BB2358}" type="slidenum">
              <a:rPr lang="tr-TR" smtClean="0"/>
              <a:pPr/>
              <a:t>‹#›</a:t>
            </a:fld>
            <a:endParaRPr lang="tr-TR"/>
          </a:p>
        </p:txBody>
      </p:sp>
    </p:spTree>
    <p:extLst>
      <p:ext uri="{BB962C8B-B14F-4D97-AF65-F5344CB8AC3E}">
        <p14:creationId xmlns:p14="http://schemas.microsoft.com/office/powerpoint/2010/main" val="33276572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73019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7612566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4148743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75221662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6808209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25660727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9682207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1159029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372437776"/>
      </p:ext>
    </p:extLst>
  </p:cSld>
  <p:clrMapOvr>
    <a:overrideClrMapping bg1="dk1" tx1="lt1" bg2="dk2" tx2="lt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903973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577887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188067177"/>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8894862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8661402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9066849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8102726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16094278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231158395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000013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041813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75711717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F585C1E-091E-4AA6-B579-80A01EE98201}"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1238972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9016690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286933192"/>
      </p:ext>
    </p:extLst>
  </p:cSld>
  <p:clrMapOvr>
    <a:overrideClrMapping bg1="dk1" tx1="lt1" bg2="dk2" tx2="lt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86180958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78905189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2718507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21562289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62353499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2450917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27571020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29529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0316E8C-D5DB-435A-B7D2-00EBC127752E}" type="datetimeFigureOut">
              <a:rPr lang="tr-TR" smtClean="0"/>
              <a:pPr/>
              <a:t>20.04.2021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84E7B6E-6B8D-4CCD-8856-5FFDE1BB2358}" type="slidenum">
              <a:rPr lang="tr-TR" smtClean="0"/>
              <a:pPr/>
              <a:t>‹#›</a:t>
            </a:fld>
            <a:endParaRPr lang="tr-TR"/>
          </a:p>
        </p:txBody>
      </p:sp>
    </p:spTree>
    <p:extLst>
      <p:ext uri="{BB962C8B-B14F-4D97-AF65-F5344CB8AC3E}">
        <p14:creationId xmlns:p14="http://schemas.microsoft.com/office/powerpoint/2010/main" val="184632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F585C1E-091E-4AA6-B579-80A01EE98201}"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217189082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439962904"/>
      </p:ext>
    </p:extLst>
  </p:cSld>
  <p:clrMapOvr>
    <a:overrideClrMapping bg1="dk1" tx1="lt1" bg2="dk2" tx2="lt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8555945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308715947"/>
      </p:ext>
    </p:extLst>
  </p:cSld>
  <p:clrMapOvr>
    <a:overrideClrMapping bg1="dk1" tx1="lt1" bg2="dk2" tx2="lt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87032671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4256583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865330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64329490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0345571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260521432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433167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F585C1E-091E-4AA6-B579-80A01EE98201}"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311774031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97263291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57112906"/>
      </p:ext>
    </p:extLst>
  </p:cSld>
  <p:clrMapOvr>
    <a:overrideClrMapping bg1="dk1" tx1="lt1" bg2="dk2" tx2="lt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24753504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810071318"/>
      </p:ext>
    </p:extLst>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37306674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9822434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53892115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15620017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08773752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89172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F585C1E-091E-4AA6-B579-80A01EE98201}" type="datetimeFigureOut">
              <a:rPr lang="tr-TR" smtClean="0"/>
              <a:t>20.04.2021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208150343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7406744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34459111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429202247"/>
      </p:ext>
    </p:extLst>
  </p:cSld>
  <p:clrMapOvr>
    <a:overrideClrMapping bg1="dk1" tx1="lt1" bg2="dk2" tx2="lt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30366726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944848319"/>
      </p:ext>
    </p:extLst>
  </p:cSld>
  <p:clrMapOvr>
    <a:overrideClrMapping bg1="dk1" tx1="lt1" bg2="dk2" tx2="lt2" accent1="accent1" accent2="accent2" accent3="accent3" accent4="accent4" accent5="accent5" accent6="accent6" hlink="hlink" folHlink="folHlink"/>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0802338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29760973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65315566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5022302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77804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F585C1E-091E-4AA6-B579-80A01EE98201}" type="datetimeFigureOut">
              <a:rPr lang="tr-TR" smtClean="0"/>
              <a:t>20.04.2021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115986865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42412615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1606436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72049731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169493448"/>
      </p:ext>
    </p:extLst>
  </p:cSld>
  <p:clrMapOvr>
    <a:overrideClrMapping bg1="dk1" tx1="lt1" bg2="dk2" tx2="lt2" accent1="accent1" accent2="accent2" accent3="accent3" accent4="accent4" accent5="accent5" accent6="accent6" hlink="hlink" folHlink="folHlink"/>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7994281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532573415"/>
      </p:ext>
    </p:extLst>
  </p:cSld>
  <p:clrMapOvr>
    <a:overrideClrMapping bg1="dk1" tx1="lt1" bg2="dk2" tx2="lt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81961673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8737054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94216662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896094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F585C1E-091E-4AA6-B579-80A01EE98201}" type="datetimeFigureOut">
              <a:rPr lang="tr-TR" smtClean="0"/>
              <a:t>20.04.2021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205950553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23057510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219996015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84586216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75523580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297775229"/>
      </p:ext>
    </p:extLst>
  </p:cSld>
  <p:clrMapOvr>
    <a:overrideClrMapping bg1="dk1" tx1="lt1" bg2="dk2" tx2="lt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75262379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185359670"/>
      </p:ext>
    </p:extLst>
  </p:cSld>
  <p:clrMapOvr>
    <a:overrideClrMapping bg1="dk1" tx1="lt1" bg2="dk2" tx2="lt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99260771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28075773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38946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85C1E-091E-4AA6-B579-80A01EE98201}" type="datetimeFigureOut">
              <a:rPr lang="tr-TR" smtClean="0"/>
              <a:t>20.04.2021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362327076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0108016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07485531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45882321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93917355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87848225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275415027"/>
      </p:ext>
    </p:extLst>
  </p:cSld>
  <p:clrMapOvr>
    <a:overrideClrMapping bg1="dk1" tx1="lt1" bg2="dk2" tx2="lt2" accent1="accent1" accent2="accent2" accent3="accent3" accent4="accent4" accent5="accent5" accent6="accent6" hlink="hlink" folHlink="folHlink"/>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20651160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231104771"/>
      </p:ext>
    </p:extLst>
  </p:cSld>
  <p:clrMapOvr>
    <a:overrideClrMapping bg1="dk1" tx1="lt1" bg2="dk2" tx2="lt2" accent1="accent1" accent2="accent2" accent3="accent3" accent4="accent4" accent5="accent5" accent6="accent6" hlink="hlink" folHlink="folHlink"/>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5120764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909187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F585C1E-091E-4AA6-B579-80A01EE98201}" type="datetimeFigureOut">
              <a:rPr lang="tr-TR" smtClean="0"/>
              <a:t>20.04.2021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30963356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39675054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7552434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59174799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02989655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77477161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04420343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218363928"/>
      </p:ext>
    </p:extLst>
  </p:cSld>
  <p:clrMapOvr>
    <a:overrideClrMapping bg1="dk1" tx1="lt1" bg2="dk2" tx2="lt2" accent1="accent1" accent2="accent2" accent3="accent3" accent4="accent4" accent5="accent5" accent6="accent6" hlink="hlink" folHlink="folHlink"/>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96147049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23117079"/>
      </p:ext>
    </p:extLst>
  </p:cSld>
  <p:clrMapOvr>
    <a:overrideClrMapping bg1="dk1" tx1="lt1" bg2="dk2" tx2="lt2" accent1="accent1" accent2="accent2" accent3="accent3" accent4="accent4" accent5="accent5" accent6="accent6" hlink="hlink" folHlink="folHlink"/>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212161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F585C1E-091E-4AA6-B579-80A01EE98201}" type="datetimeFigureOut">
              <a:rPr lang="tr-TR" smtClean="0"/>
              <a:t>20.04.2021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175988088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53887601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91008482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08991588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7983036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274798092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57664834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1167972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585625314"/>
      </p:ext>
    </p:extLst>
  </p:cSld>
  <p:clrMapOvr>
    <a:overrideClrMapping bg1="dk1" tx1="lt1" bg2="dk2" tx2="lt2" accent1="accent1" accent2="accent2" accent3="accent3" accent4="accent4" accent5="accent5" accent6="accent6" hlink="hlink" folHlink="folHlink"/>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78272905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79615246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F585C1E-091E-4AA6-B579-80A01EE98201}"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261959661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40640515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39306999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60011502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27896143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32867832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59012599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64692783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8314832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913821663"/>
      </p:ext>
    </p:extLst>
  </p:cSld>
  <p:clrMapOvr>
    <a:overrideClrMapping bg1="dk1" tx1="lt1" bg2="dk2" tx2="lt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670176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F585C1E-091E-4AA6-B579-80A01EE98201}"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A7E3C2-1537-4D17-AB18-B40D6592C216}"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840694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405680414"/>
      </p:ext>
    </p:extLst>
  </p:cSld>
  <p:clrMapOvr>
    <a:overrideClrMapping bg1="dk1" tx1="lt1" bg2="dk2" tx2="lt2" accent1="accent1" accent2="accent2" accent3="accent3" accent4="accent4" accent5="accent5" accent6="accent6" hlink="hlink" folHlink="folHlink"/>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23008194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88883000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81832437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89952764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14165385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24346647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98587148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38049862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84902605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0316E8C-D5DB-435A-B7D2-00EBC127752E}" type="datetimeFigureOut">
              <a:rPr lang="tr-TR" smtClean="0"/>
              <a:pPr/>
              <a:t>20.04.2021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84E7B6E-6B8D-4CCD-8856-5FFDE1BB2358}" type="slidenum">
              <a:rPr lang="tr-TR" smtClean="0"/>
              <a:pPr/>
              <a:t>‹#›</a:t>
            </a:fld>
            <a:endParaRPr lang="tr-TR"/>
          </a:p>
        </p:txBody>
      </p:sp>
    </p:spTree>
    <p:extLst>
      <p:ext uri="{BB962C8B-B14F-4D97-AF65-F5344CB8AC3E}">
        <p14:creationId xmlns:p14="http://schemas.microsoft.com/office/powerpoint/2010/main" val="1978632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F585C1E-091E-4AA6-B579-80A01EE98201}" type="datetimeFigureOut">
              <a:rPr lang="tr-TR" smtClean="0"/>
              <a:t>20.04.2021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252992294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707033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162317855"/>
      </p:ext>
    </p:extLst>
  </p:cSld>
  <p:clrMapOvr>
    <a:overrideClrMapping bg1="dk1" tx1="lt1" bg2="dk2" tx2="lt2" accent1="accent1" accent2="accent2" accent3="accent3" accent4="accent4" accent5="accent5" accent6="accent6" hlink="hlink" folHlink="folHlink"/>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97404546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1458411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31143379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27157874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9015598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27660154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12697721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751789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F585C1E-091E-4AA6-B579-80A01EE98201}" type="datetimeFigureOut">
              <a:rPr lang="tr-TR" smtClean="0"/>
              <a:t>20.04.2021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A7E3C2-1537-4D17-AB18-B40D6592C216}"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590646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145352435"/>
      </p:ext>
    </p:extLst>
  </p:cSld>
  <p:clrMapOvr>
    <a:overrideClrMapping bg1="dk1" tx1="lt1" bg2="dk2" tx2="lt2" accent1="accent1" accent2="accent2" accent3="accent3" accent4="accent4" accent5="accent5" accent6="accent6" hlink="hlink" folHlink="folHlink"/>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84934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79894119"/>
      </p:ext>
    </p:extLst>
  </p:cSld>
  <p:clrMapOvr>
    <a:overrideClrMapping bg1="dk1" tx1="lt1" bg2="dk2" tx2="lt2" accent1="accent1" accent2="accent2" accent3="accent3" accent4="accent4" accent5="accent5" accent6="accent6" hlink="hlink" folHlink="folHlink"/>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28322928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26709544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26147345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65737776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9155104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427464534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72627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F585C1E-091E-4AA6-B579-80A01EE98201}" type="datetimeFigureOut">
              <a:rPr lang="tr-TR" smtClean="0"/>
              <a:t>20.04.2021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146219629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99957183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085427582"/>
      </p:ext>
    </p:extLst>
  </p:cSld>
  <p:clrMapOvr>
    <a:overrideClrMapping bg1="dk1" tx1="lt1" bg2="dk2" tx2="lt2" accent1="accent1" accent2="accent2" accent3="accent3" accent4="accent4" accent5="accent5" accent6="accent6" hlink="hlink" folHlink="folHlink"/>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47230799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050529369"/>
      </p:ext>
    </p:extLst>
  </p:cSld>
  <p:clrMapOvr>
    <a:overrideClrMapping bg1="dk1" tx1="lt1" bg2="dk2" tx2="lt2" accent1="accent1" accent2="accent2" accent3="accent3" accent4="accent4" accent5="accent5" accent6="accent6" hlink="hlink" folHlink="folHlink"/>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71277666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47258865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17786745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71114039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37910049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913386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F585C1E-091E-4AA6-B579-80A01EE98201}"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250725222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9246260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06853206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500961378"/>
      </p:ext>
    </p:extLst>
  </p:cSld>
  <p:clrMapOvr>
    <a:overrideClrMapping bg1="dk1" tx1="lt1" bg2="dk2" tx2="lt2" accent1="accent1" accent2="accent2" accent3="accent3" accent4="accent4" accent5="accent5" accent6="accent6" hlink="hlink" folHlink="folHlink"/>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86096416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843005742"/>
      </p:ext>
    </p:extLst>
  </p:cSld>
  <p:clrMapOvr>
    <a:overrideClrMapping bg1="dk1" tx1="lt1" bg2="dk2" tx2="lt2" accent1="accent1" accent2="accent2" accent3="accent3" accent4="accent4" accent5="accent5" accent6="accent6" hlink="hlink" folHlink="folHlink"/>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31850848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24118426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27138104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13322248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145088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F585C1E-091E-4AA6-B579-80A01EE98201}" type="datetimeFigureOut">
              <a:rPr lang="tr-TR" smtClean="0"/>
              <a:t>20.04.2021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260274745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52638243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79470989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68032442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550929580"/>
      </p:ext>
    </p:extLst>
  </p:cSld>
  <p:clrMapOvr>
    <a:overrideClrMapping bg1="dk1" tx1="lt1" bg2="dk2" tx2="lt2" accent1="accent1" accent2="accent2" accent3="accent3" accent4="accent4" accent5="accent5" accent6="accent6" hlink="hlink" folHlink="folHlink"/>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84341836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171299959"/>
      </p:ext>
    </p:extLst>
  </p:cSld>
  <p:clrMapOvr>
    <a:overrideClrMapping bg1="dk1" tx1="lt1" bg2="dk2" tx2="lt2" accent1="accent1" accent2="accent2" accent3="accent3" accent4="accent4" accent5="accent5" accent6="accent6" hlink="hlink" folHlink="folHlink"/>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80192152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73489971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34326093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106417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160655498"/>
      </p:ext>
    </p:extLst>
  </p:cSld>
  <p:clrMapOvr>
    <a:overrideClrMapping bg1="dk1" tx1="lt1" bg2="dk2" tx2="lt2" accent1="accent1" accent2="accent2" accent3="accent3" accent4="accent4" accent5="accent5" accent6="accent6" hlink="hlink" folHlink="folHlink"/>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6830669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62285101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7312609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826949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062687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21826003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766770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08255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0316E8C-D5DB-435A-B7D2-00EBC127752E}" type="datetimeFigureOut">
              <a:rPr lang="tr-TR" smtClean="0"/>
              <a:pPr/>
              <a:t>20.04.2021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84E7B6E-6B8D-4CCD-8856-5FFDE1BB2358}" type="slidenum">
              <a:rPr lang="tr-TR" smtClean="0"/>
              <a:pPr/>
              <a:t>‹#›</a:t>
            </a:fld>
            <a:endParaRPr lang="tr-TR"/>
          </a:p>
        </p:txBody>
      </p:sp>
    </p:spTree>
    <p:extLst>
      <p:ext uri="{BB962C8B-B14F-4D97-AF65-F5344CB8AC3E}">
        <p14:creationId xmlns:p14="http://schemas.microsoft.com/office/powerpoint/2010/main" val="1299895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926631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155758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411116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26738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9526200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06197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70924000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516049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52774691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75947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0316E8C-D5DB-435A-B7D2-00EBC127752E}" type="datetimeFigureOut">
              <a:rPr lang="tr-TR" smtClean="0"/>
              <a:pPr/>
              <a:t>20.04.2021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84E7B6E-6B8D-4CCD-8856-5FFDE1BB2358}" type="slidenum">
              <a:rPr lang="tr-TR" smtClean="0"/>
              <a:pPr/>
              <a:t>‹#›</a:t>
            </a:fld>
            <a:endParaRPr lang="tr-TR"/>
          </a:p>
        </p:txBody>
      </p:sp>
    </p:spTree>
    <p:extLst>
      <p:ext uri="{BB962C8B-B14F-4D97-AF65-F5344CB8AC3E}">
        <p14:creationId xmlns:p14="http://schemas.microsoft.com/office/powerpoint/2010/main" val="2204073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067080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75537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5790632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0810150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895959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8304877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932622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6323075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004543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62987566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0316E8C-D5DB-435A-B7D2-00EBC127752E}" type="datetimeFigureOut">
              <a:rPr lang="tr-TR" smtClean="0"/>
              <a:pPr/>
              <a:t>20.04.2021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84E7B6E-6B8D-4CCD-8856-5FFDE1BB2358}" type="slidenum">
              <a:rPr lang="tr-TR" smtClean="0"/>
              <a:pPr/>
              <a:t>‹#›</a:t>
            </a:fld>
            <a:endParaRPr lang="tr-TR"/>
          </a:p>
        </p:txBody>
      </p:sp>
    </p:spTree>
    <p:extLst>
      <p:ext uri="{BB962C8B-B14F-4D97-AF65-F5344CB8AC3E}">
        <p14:creationId xmlns:p14="http://schemas.microsoft.com/office/powerpoint/2010/main" val="1486185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9077987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423713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0516008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80583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2726975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7861299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091899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985246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4283871912"/>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85155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16E8C-D5DB-435A-B7D2-00EBC127752E}" type="datetimeFigureOut">
              <a:rPr lang="tr-TR" smtClean="0"/>
              <a:pPr/>
              <a:t>20.04.2021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84E7B6E-6B8D-4CCD-8856-5FFDE1BB2358}" type="slidenum">
              <a:rPr lang="tr-TR" smtClean="0"/>
              <a:pPr/>
              <a:t>‹#›</a:t>
            </a:fld>
            <a:endParaRPr lang="tr-TR"/>
          </a:p>
        </p:txBody>
      </p:sp>
    </p:spTree>
    <p:extLst>
      <p:ext uri="{BB962C8B-B14F-4D97-AF65-F5344CB8AC3E}">
        <p14:creationId xmlns:p14="http://schemas.microsoft.com/office/powerpoint/2010/main" val="20203147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379053469"/>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5221600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048526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2288614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4627681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901520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26435128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563648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5227123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1326508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0316E8C-D5DB-435A-B7D2-00EBC127752E}" type="datetimeFigureOut">
              <a:rPr lang="tr-TR" smtClean="0"/>
              <a:pPr/>
              <a:t>20.04.2021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84E7B6E-6B8D-4CCD-8856-5FFDE1BB2358}" type="slidenum">
              <a:rPr lang="tr-TR" smtClean="0"/>
              <a:pPr/>
              <a:t>‹#›</a:t>
            </a:fld>
            <a:endParaRPr lang="tr-TR"/>
          </a:p>
        </p:txBody>
      </p:sp>
    </p:spTree>
    <p:extLst>
      <p:ext uri="{BB962C8B-B14F-4D97-AF65-F5344CB8AC3E}">
        <p14:creationId xmlns:p14="http://schemas.microsoft.com/office/powerpoint/2010/main" val="8131202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4179324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2141479950"/>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4661281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789797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4763008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214810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4956474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0848595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8931938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99180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0316E8C-D5DB-435A-B7D2-00EBC127752E}" type="datetimeFigureOut">
              <a:rPr lang="tr-TR" smtClean="0"/>
              <a:pPr/>
              <a:t>20.04.2021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84E7B6E-6B8D-4CCD-8856-5FFDE1BB2358}" type="slidenum">
              <a:rPr lang="tr-TR" smtClean="0"/>
              <a:pPr/>
              <a:t>‹#›</a:t>
            </a:fld>
            <a:endParaRPr lang="tr-TR"/>
          </a:p>
        </p:txBody>
      </p:sp>
    </p:spTree>
    <p:extLst>
      <p:ext uri="{BB962C8B-B14F-4D97-AF65-F5344CB8AC3E}">
        <p14:creationId xmlns:p14="http://schemas.microsoft.com/office/powerpoint/2010/main" val="35398141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pPr defTabSz="914400"/>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712923223"/>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0642522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20.04.2021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Tree>
    <p:extLst>
      <p:ext uri="{BB962C8B-B14F-4D97-AF65-F5344CB8AC3E}">
        <p14:creationId xmlns:p14="http://schemas.microsoft.com/office/powerpoint/2010/main" val="1922723466"/>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1085053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0802155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0085435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474233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6830781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5248462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468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2.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4.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5.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6.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7.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8.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19.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0.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1.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1.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2.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3.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4.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5.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6.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6.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7.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7.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theme" Target="../theme/theme28.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8.xml"/><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29.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9.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theme" Target="../theme/theme30.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0.xml"/><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theme" Target="../theme/theme31.xml"/><Relationship Id="rId2" Type="http://schemas.openxmlformats.org/officeDocument/2006/relationships/slideLayout" Target="../slideLayouts/slideLayout344.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F585C1E-091E-4AA6-B579-80A01EE98201}" type="datetimeFigureOut">
              <a:rPr lang="tr-TR" smtClean="0"/>
              <a:t>20.04.2021</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4A7E3C2-1537-4D17-AB18-B40D6592C216}" type="slidenum">
              <a:rPr lang="tr-TR" smtClean="0"/>
              <a:t>‹#›</a:t>
            </a:fld>
            <a:endParaRPr lang="tr-TR"/>
          </a:p>
        </p:txBody>
      </p:sp>
    </p:spTree>
    <p:extLst>
      <p:ext uri="{BB962C8B-B14F-4D97-AF65-F5344CB8AC3E}">
        <p14:creationId xmlns:p14="http://schemas.microsoft.com/office/powerpoint/2010/main" val="3395258251"/>
      </p:ext>
    </p:extLst>
  </p:cSld>
  <p:clrMap bg1="dk1" tx1="lt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65309312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947246344"/>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485856192"/>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049127250"/>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580090988"/>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852261617"/>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04251989"/>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53499933"/>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696008814"/>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182628827"/>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F585C1E-091E-4AA6-B579-80A01EE98201}" type="datetimeFigureOut">
              <a:rPr lang="tr-TR" smtClean="0"/>
              <a:t>20.04.2021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4A7E3C2-1537-4D17-AB18-B40D6592C216}" type="slidenum">
              <a:rPr lang="tr-TR" smtClean="0"/>
              <a:t>‹#›</a:t>
            </a:fld>
            <a:endParaRPr lang="tr-TR"/>
          </a:p>
        </p:txBody>
      </p:sp>
    </p:spTree>
    <p:extLst>
      <p:ext uri="{BB962C8B-B14F-4D97-AF65-F5344CB8AC3E}">
        <p14:creationId xmlns:p14="http://schemas.microsoft.com/office/powerpoint/2010/main" val="693661197"/>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869517191"/>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639155932"/>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4284686253"/>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417963980"/>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068892886"/>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213736361"/>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4108212240"/>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595796316"/>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4131393905"/>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622129752"/>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16241589"/>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531456082"/>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891520148"/>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276239410"/>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812392379"/>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811635908"/>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287373026"/>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4238484900"/>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A23720DD-5B6D-40BF-8493-A6B52D484E6B}" type="datetimeFigureOut">
              <a:rPr lang="tr-TR" smtClean="0">
                <a:solidFill>
                  <a:srgbClr val="04617B">
                    <a:shade val="90000"/>
                  </a:srgbClr>
                </a:solidFill>
              </a:rPr>
              <a:pPr defTabSz="914400"/>
              <a:t>20.04.2021</a:t>
            </a:fld>
            <a:endParaRPr lang="tr-TR">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tr-TR">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488589168"/>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file:///F:\yap&#305;%20i&#351;leri%20g&#246;rev%20da&#287;&#305;l&#305;m&#305;\HASSAS%20G&#214;REVLER%20L&#304;STES&#304;%20YAPI%20&#304;&#350;LER&#304;%20VE%20TEKN&#304;K%20DA&#304;RE%20BA&#350;KANLI&#286;I.docx"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hyperlink" Target="file:///F:\yap&#305;%20i&#351;leri%20g&#246;rev%20da&#287;&#305;l&#305;m&#305;\ET&#220;T%20PROJE%20VE%20PLANLAMA%20&#350;UBE%20M&#220;D&#220;RL&#220;&#286;&#220;\daire%20ba&#351;kan&#305;.rtf" TargetMode="External"/><Relationship Id="rId4" Type="http://schemas.openxmlformats.org/officeDocument/2006/relationships/hyperlink" Target="file:///F:\yap&#305;%20i&#351;leri%20g&#246;rev%20da&#287;&#305;l&#305;m&#305;\YAPI%20&#304;&#350;LER&#304;%20VE%20TEKN&#304;K%20DA&#304;RE%20BA&#350;KANLI&#286;I%20H&#304;MZET%20ENVANTER&#304;.xl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2.xml"/><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8.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9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3.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8.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9.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Belgesi1.docx"/><Relationship Id="rId2" Type="http://schemas.openxmlformats.org/officeDocument/2006/relationships/slideLayout" Target="../slideLayouts/slideLayout234.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55.xml.rels><?xml version="1.0" encoding="UTF-8" standalone="yes"?>
<Relationships xmlns="http://schemas.openxmlformats.org/package/2006/relationships"><Relationship Id="rId3" Type="http://schemas.openxmlformats.org/officeDocument/2006/relationships/hyperlink" Target="SAYI&#350;TAY/Say&#305;&#351;tay%202020/SAYI&#350;TAY%202020-ARALIK/3.Ekler/YAPI%20&#304;&#350;LER&#304;%20SAYI&#350;TAY%2022.01.2021.doc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BFDAE4C-7A5C-4E5C-9189-8BD34CED3206}"/>
              </a:ext>
            </a:extLst>
          </p:cNvPr>
          <p:cNvSpPr>
            <a:spLocks noGrp="1"/>
          </p:cNvSpPr>
          <p:nvPr>
            <p:ph type="ctrTitle"/>
          </p:nvPr>
        </p:nvSpPr>
        <p:spPr>
          <a:xfrm>
            <a:off x="1876424" y="572466"/>
            <a:ext cx="8791575" cy="5060238"/>
          </a:xfrm>
        </p:spPr>
        <p:txBody>
          <a:bodyPr>
            <a:normAutofit/>
          </a:bodyPr>
          <a:lstStyle/>
          <a:p>
            <a:pPr algn="ctr"/>
            <a:r>
              <a:rPr lang="tr-TR" sz="4000" b="1" dirty="0">
                <a:solidFill>
                  <a:schemeClr val="bg2"/>
                </a:solidFill>
              </a:rPr>
              <a:t/>
            </a:r>
            <a:br>
              <a:rPr lang="tr-TR" sz="4000" b="1" dirty="0">
                <a:solidFill>
                  <a:schemeClr val="bg2"/>
                </a:solidFill>
              </a:rPr>
            </a:br>
            <a:r>
              <a:rPr lang="tr-TR" sz="4000" b="1" dirty="0" smtClean="0">
                <a:solidFill>
                  <a:schemeClr val="bg2"/>
                </a:solidFill>
              </a:rPr>
              <a:t>BİRİM </a:t>
            </a:r>
            <a:r>
              <a:rPr lang="tr-TR" sz="4000" b="1" dirty="0">
                <a:solidFill>
                  <a:schemeClr val="bg2"/>
                </a:solidFill>
              </a:rPr>
              <a:t>FAALİYET RAPORLARININ ÜST YÖNETİME </a:t>
            </a:r>
            <a:r>
              <a:rPr lang="tr-TR" sz="4000" b="1" dirty="0" smtClean="0">
                <a:solidFill>
                  <a:schemeClr val="bg2"/>
                </a:solidFill>
              </a:rPr>
              <a:t>SUNUMU</a:t>
            </a:r>
            <a:br>
              <a:rPr lang="tr-TR" sz="4000" b="1" dirty="0" smtClean="0">
                <a:solidFill>
                  <a:schemeClr val="bg2"/>
                </a:solidFill>
              </a:rPr>
            </a:br>
            <a:r>
              <a:rPr lang="tr-TR" sz="4000" b="1" dirty="0">
                <a:solidFill>
                  <a:schemeClr val="bg2"/>
                </a:solidFill>
              </a:rPr>
              <a:t/>
            </a:r>
            <a:br>
              <a:rPr lang="tr-TR" sz="4000" b="1" dirty="0">
                <a:solidFill>
                  <a:schemeClr val="bg2"/>
                </a:solidFill>
              </a:rPr>
            </a:br>
            <a:r>
              <a:rPr lang="tr-TR" sz="2700" b="1" dirty="0">
                <a:latin typeface="Arial Black" pitchFamily="34" charset="0"/>
              </a:rPr>
              <a:t>YAPI İŞLERİ VE TEKNİK DAİRE BAŞKANLIĞI </a:t>
            </a:r>
            <a:r>
              <a:rPr lang="tr-TR" sz="4000" b="1" dirty="0">
                <a:latin typeface="Arial Black" pitchFamily="34" charset="0"/>
              </a:rPr>
              <a:t/>
            </a:r>
            <a:br>
              <a:rPr lang="tr-TR" sz="4000" b="1" dirty="0">
                <a:latin typeface="Arial Black" pitchFamily="34" charset="0"/>
              </a:rPr>
            </a:br>
            <a:endParaRPr lang="tr-TR" sz="4000" b="1" dirty="0">
              <a:solidFill>
                <a:schemeClr val="bg2"/>
              </a:solidFill>
            </a:endParaRPr>
          </a:p>
        </p:txBody>
      </p:sp>
      <p:pic>
        <p:nvPicPr>
          <p:cNvPr id="4" name="Resim 3">
            <a:extLst>
              <a:ext uri="{FF2B5EF4-FFF2-40B4-BE49-F238E27FC236}">
                <a16:creationId xmlns="" xmlns:a16="http://schemas.microsoft.com/office/drawing/2014/main" id="{54D3DAA4-4C28-4CEF-937E-7F8D9C7B03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9061" y="208913"/>
            <a:ext cx="2313591" cy="22747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631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 xmlns:a16="http://schemas.microsoft.com/office/drawing/2014/main" id="{22531E13-9641-4E6A-9EA0-8CEF61494377}"/>
              </a:ext>
            </a:extLst>
          </p:cNvPr>
          <p:cNvSpPr txBox="1">
            <a:spLocks noGrp="1"/>
          </p:cNvSpPr>
          <p:nvPr>
            <p:ph type="title"/>
          </p:nvPr>
        </p:nvSpPr>
        <p:spPr>
          <a:xfrm>
            <a:off x="1508165" y="122711"/>
            <a:ext cx="9013373" cy="4990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I- GENEL BİLGİLER </a:t>
            </a:r>
          </a:p>
        </p:txBody>
      </p:sp>
      <p:sp>
        <p:nvSpPr>
          <p:cNvPr id="8" name="Metin Yer Tutucusu 7">
            <a:extLst>
              <a:ext uri="{FF2B5EF4-FFF2-40B4-BE49-F238E27FC236}">
                <a16:creationId xmlns="" xmlns:a16="http://schemas.microsoft.com/office/drawing/2014/main" id="{A6E78BEB-1A2D-4B0B-8473-DE4CC3B9A13B}"/>
              </a:ext>
            </a:extLst>
          </p:cNvPr>
          <p:cNvSpPr>
            <a:spLocks noGrp="1"/>
          </p:cNvSpPr>
          <p:nvPr>
            <p:ph type="body" idx="1"/>
          </p:nvPr>
        </p:nvSpPr>
        <p:spPr>
          <a:xfrm>
            <a:off x="1520042" y="1721923"/>
            <a:ext cx="9144533" cy="3836396"/>
          </a:xfrm>
          <a:solidFill>
            <a:schemeClr val="tx1"/>
          </a:solidFill>
        </p:spPr>
        <p:txBody>
          <a:bodyPr>
            <a:noAutofit/>
          </a:bodyPr>
          <a:lstStyle/>
          <a:p>
            <a:pPr algn="just"/>
            <a:r>
              <a:rPr lang="en-GB" sz="2800" b="1" dirty="0" err="1" smtClean="0">
                <a:solidFill>
                  <a:schemeClr val="bg1"/>
                </a:solidFill>
                <a:latin typeface="Times New Roman" pitchFamily="18" charset="0"/>
                <a:cs typeface="Times New Roman" pitchFamily="18" charset="0"/>
              </a:rPr>
              <a:t>Sorumluluk</a:t>
            </a:r>
            <a:endParaRPr lang="tr-TR" sz="2800" b="1" dirty="0">
              <a:solidFill>
                <a:schemeClr val="bg1"/>
              </a:solidFill>
              <a:latin typeface="Times New Roman" pitchFamily="18" charset="0"/>
              <a:cs typeface="Times New Roman" pitchFamily="18" charset="0"/>
            </a:endParaRPr>
          </a:p>
          <a:p>
            <a:pPr algn="just"/>
            <a:r>
              <a:rPr lang="en-GB" cap="none" dirty="0" err="1" smtClean="0">
                <a:solidFill>
                  <a:schemeClr val="bg1"/>
                </a:solidFill>
                <a:latin typeface="Times New Roman" pitchFamily="18" charset="0"/>
                <a:cs typeface="Times New Roman" pitchFamily="18" charset="0"/>
              </a:rPr>
              <a:t>Harcama</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yetkilileri</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harcama</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talimatlarının</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bütçe</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yetki</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ve</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esaslarına</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kanun</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tüzük</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ve</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yönetmelikler</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ile</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diğer</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mevzuatlara</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uygun</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olmasından</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ödeneklerin</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etkili</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ekonomik</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ve</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verimli</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kullanılmasından</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ve</a:t>
            </a:r>
            <a:r>
              <a:rPr lang="en-GB" cap="none" dirty="0" smtClean="0">
                <a:solidFill>
                  <a:schemeClr val="bg1"/>
                </a:solidFill>
                <a:latin typeface="Times New Roman" pitchFamily="18" charset="0"/>
                <a:cs typeface="Times New Roman" pitchFamily="18" charset="0"/>
              </a:rPr>
              <a:t> 5018 </a:t>
            </a:r>
            <a:r>
              <a:rPr lang="en-GB" cap="none" dirty="0" err="1" smtClean="0">
                <a:solidFill>
                  <a:schemeClr val="bg1"/>
                </a:solidFill>
                <a:latin typeface="Times New Roman" pitchFamily="18" charset="0"/>
                <a:cs typeface="Times New Roman" pitchFamily="18" charset="0"/>
              </a:rPr>
              <a:t>sayılı</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kamu</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mali</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yönetimi</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ve</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kontrol</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kanununu</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çerçevesinde</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yapmakla</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mükellef</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oldukları</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hususlarından</a:t>
            </a:r>
            <a:r>
              <a:rPr lang="en-GB" cap="none" dirty="0" smtClean="0">
                <a:solidFill>
                  <a:schemeClr val="bg1"/>
                </a:solidFill>
                <a:latin typeface="Times New Roman" pitchFamily="18" charset="0"/>
                <a:cs typeface="Times New Roman" pitchFamily="18" charset="0"/>
              </a:rPr>
              <a:t> </a:t>
            </a:r>
            <a:r>
              <a:rPr lang="en-GB" cap="none" dirty="0" err="1" smtClean="0">
                <a:solidFill>
                  <a:schemeClr val="bg1"/>
                </a:solidFill>
                <a:latin typeface="Times New Roman" pitchFamily="18" charset="0"/>
                <a:cs typeface="Times New Roman" pitchFamily="18" charset="0"/>
              </a:rPr>
              <a:t>sorumludurlar</a:t>
            </a:r>
            <a:r>
              <a:rPr lang="en-GB" cap="none" dirty="0" smtClean="0">
                <a:solidFill>
                  <a:schemeClr val="bg1"/>
                </a:solidFill>
                <a:latin typeface="Times New Roman" pitchFamily="18" charset="0"/>
                <a:cs typeface="Times New Roman" pitchFamily="18" charset="0"/>
              </a:rPr>
              <a:t>.</a:t>
            </a:r>
            <a:endParaRPr lang="tr-TR" cap="none" dirty="0" smtClean="0">
              <a:solidFill>
                <a:schemeClr val="bg1"/>
              </a:solidFill>
              <a:latin typeface="Times New Roman" pitchFamily="18" charset="0"/>
              <a:cs typeface="Times New Roman" pitchFamily="18" charset="0"/>
            </a:endParaRPr>
          </a:p>
          <a:p>
            <a:pPr lvl="0" algn="just"/>
            <a:endParaRPr lang="tr-TR" sz="2800" dirty="0">
              <a:solidFill>
                <a:schemeClr val="bg1"/>
              </a:solidFill>
              <a:latin typeface="Times New Roman" pitchFamily="18" charset="0"/>
              <a:cs typeface="Times New Roman" pitchFamily="18" charset="0"/>
            </a:endParaRPr>
          </a:p>
        </p:txBody>
      </p:sp>
      <p:sp>
        <p:nvSpPr>
          <p:cNvPr id="11" name="Başlık 1">
            <a:extLst>
              <a:ext uri="{FF2B5EF4-FFF2-40B4-BE49-F238E27FC236}">
                <a16:creationId xmlns="" xmlns:a16="http://schemas.microsoft.com/office/drawing/2014/main" id="{42172567-A367-4690-A846-60249C5DF777}"/>
              </a:ext>
            </a:extLst>
          </p:cNvPr>
          <p:cNvSpPr txBox="1">
            <a:spLocks/>
          </p:cNvSpPr>
          <p:nvPr/>
        </p:nvSpPr>
        <p:spPr>
          <a:xfrm>
            <a:off x="1520042" y="682146"/>
            <a:ext cx="9013372" cy="4990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B</a:t>
            </a:r>
            <a:r>
              <a:rPr kumimoji="0" lang="tr-TR" sz="2000" b="1" i="0" u="none" strike="noStrike" kern="1200" cap="none" spc="0" normalizeH="0" baseline="0" noProof="0" dirty="0">
                <a:ln>
                  <a:noFill/>
                </a:ln>
                <a:solidFill>
                  <a:srgbClr val="FF0000"/>
                </a:solidFill>
                <a:effectLst/>
                <a:uLnTx/>
                <a:uFillTx/>
                <a:latin typeface="Tw Cen MT"/>
                <a:ea typeface="+mn-ea"/>
                <a:cs typeface="+mn-cs"/>
              </a:rPr>
              <a:t>- Yetki, Görev ve Sorumluluklar</a:t>
            </a:r>
          </a:p>
        </p:txBody>
      </p:sp>
    </p:spTree>
    <p:extLst>
      <p:ext uri="{BB962C8B-B14F-4D97-AF65-F5344CB8AC3E}">
        <p14:creationId xmlns:p14="http://schemas.microsoft.com/office/powerpoint/2010/main" val="504217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00B97EC-BAA7-4050-A738-C269EBB210B3}"/>
              </a:ext>
            </a:extLst>
          </p:cNvPr>
          <p:cNvSpPr>
            <a:spLocks noGrp="1"/>
          </p:cNvSpPr>
          <p:nvPr>
            <p:ph type="title"/>
          </p:nvPr>
        </p:nvSpPr>
        <p:spPr>
          <a:xfrm>
            <a:off x="1654139" y="624110"/>
            <a:ext cx="9850473" cy="896465"/>
          </a:xfrm>
        </p:spPr>
        <p:txBody>
          <a:bodyPr>
            <a:normAutofit/>
          </a:bodyPr>
          <a:lstStyle/>
          <a:p>
            <a:r>
              <a:rPr lang="tr-TR" dirty="0">
                <a:latin typeface="Times New Roman" panose="02020603050405020304" pitchFamily="18" charset="0"/>
                <a:cs typeface="Times New Roman" panose="02020603050405020304" pitchFamily="18" charset="0"/>
              </a:rPr>
              <a:t>Görev Tanımları</a:t>
            </a:r>
          </a:p>
        </p:txBody>
      </p:sp>
      <p:sp>
        <p:nvSpPr>
          <p:cNvPr id="3" name="İçerik Yer Tutucusu 2">
            <a:extLst>
              <a:ext uri="{FF2B5EF4-FFF2-40B4-BE49-F238E27FC236}">
                <a16:creationId xmlns="" xmlns:a16="http://schemas.microsoft.com/office/drawing/2014/main" id="{5FB97FF2-AA2E-4D6E-8317-AB6FB7C4708E}"/>
              </a:ext>
            </a:extLst>
          </p:cNvPr>
          <p:cNvSpPr>
            <a:spLocks noGrp="1"/>
          </p:cNvSpPr>
          <p:nvPr>
            <p:ph idx="1"/>
          </p:nvPr>
        </p:nvSpPr>
        <p:spPr>
          <a:xfrm>
            <a:off x="914400" y="1306286"/>
            <a:ext cx="10711543" cy="5272643"/>
          </a:xfrm>
        </p:spPr>
        <p:txBody>
          <a:bodyPr>
            <a:noAutofit/>
          </a:bodyPr>
          <a:lstStyle/>
          <a:p>
            <a:pPr algn="just"/>
            <a:r>
              <a:rPr lang="tr-TR" dirty="0">
                <a:latin typeface="Times New Roman" panose="02020603050405020304" pitchFamily="18" charset="0"/>
                <a:cs typeface="Times New Roman" panose="02020603050405020304" pitchFamily="18" charset="0"/>
              </a:rPr>
              <a:t>İç kontrol faaliyetlerinin Üniversite bazında geliştirilmesini sağlamak ve bu yönde yapılacak iyileştirmeleri koordine etmek üzere üst yönetimin bilgisi dâhilinde Daire Başkalığımız İç Kontrol İzleme ve Yönlendirme Kurulu üyesi Daire Başkanı Bülent BALOĞLU ve Kamu İç Kontrol Standartlarına Uyum Eylem Planı Hazırlama Grubu üyesi ise Şube Müdürü Leyla </a:t>
            </a:r>
            <a:r>
              <a:rPr lang="tr-TR" dirty="0" err="1" smtClean="0">
                <a:latin typeface="Times New Roman" panose="02020603050405020304" pitchFamily="18" charset="0"/>
                <a:cs typeface="Times New Roman" panose="02020603050405020304" pitchFamily="18" charset="0"/>
              </a:rPr>
              <a:t>SELİMOĞLU’nun</a:t>
            </a:r>
            <a:r>
              <a:rPr lang="tr-TR" dirty="0" smtClean="0">
                <a:latin typeface="Times New Roman" panose="02020603050405020304" pitchFamily="18" charset="0"/>
                <a:cs typeface="Times New Roman" panose="02020603050405020304" pitchFamily="18" charset="0"/>
              </a:rPr>
              <a:t> katıldığı toplantılar dahilinde, </a:t>
            </a:r>
            <a:r>
              <a:rPr lang="tr-TR" dirty="0">
                <a:latin typeface="Times New Roman" panose="02020603050405020304" pitchFamily="18" charset="0"/>
                <a:cs typeface="Times New Roman" panose="02020603050405020304" pitchFamily="18" charset="0"/>
              </a:rPr>
              <a:t>2020 yılı itibariyle iç kontrol süreçlerine tekrar başlanmış ve eğitim/görev dağılımı/ ilişiksizlik belgesi, hassas görev tanımları çıkartılarak 2021 mali yılında belirtilen eksikliklerin giderilmesi üzerine yoğun çalışmalar yapılmıştır. </a:t>
            </a:r>
          </a:p>
          <a:p>
            <a:pPr algn="just"/>
            <a:r>
              <a:rPr lang="tr-TR" dirty="0" smtClean="0">
                <a:latin typeface="Times New Roman" panose="02020603050405020304" pitchFamily="18" charset="0"/>
                <a:cs typeface="Times New Roman" panose="02020603050405020304" pitchFamily="18" charset="0"/>
              </a:rPr>
              <a:t>Daire Başkanlığımız görev tanımları görevi devir almadan önce ilgililere tebliğ edilmiştir. Ancak geçmiş yıllara ilişkin görev dağılımlarının revize edilmesine ihtiyaç duyulmuş ve İç Kontrol Standartları Uyum Eylem Planı doğrultusunda  2021 mali ılı itibariyle tekrar hazırlanmıştır. İlgili çalışmada hizmet envanterleri, hassas görev tanımları ve iş akış şemaları da çıkartılmıştır. İç Kontrol Faaliyetleri kapsamında standart form olarak hazırlanacağı Personel Daire Başkanlığı tarafından  bildirildiğinden personele ilan edilememiştir. Hassas görev formaları ile Başkanlığımız süreçlerine ilişkin önem arz eden süreçler ve risk grupları belirlenmiştir. </a:t>
            </a:r>
          </a:p>
          <a:p>
            <a:pPr algn="just"/>
            <a:r>
              <a:rPr lang="tr-TR" dirty="0" smtClean="0">
                <a:latin typeface="Times New Roman" panose="02020603050405020304" pitchFamily="18" charset="0"/>
                <a:cs typeface="Times New Roman" panose="02020603050405020304" pitchFamily="18" charset="0"/>
              </a:rPr>
              <a:t>Hassas Görev Formaları: </a:t>
            </a:r>
            <a:r>
              <a:rPr lang="tr-TR" dirty="0" smtClean="0">
                <a:latin typeface="Times New Roman" panose="02020603050405020304" pitchFamily="18" charset="0"/>
                <a:cs typeface="Times New Roman" panose="02020603050405020304" pitchFamily="18" charset="0"/>
                <a:hlinkClick r:id="rId3" action="ppaction://hlinkfile"/>
              </a:rPr>
              <a:t>F:\yapı işleri görev dağılımı\HASSAS GÖREVLER LİSTESİ YAPI İŞLERİ VE TEKNİK DAİRE BAŞKANLIĞI.docx</a:t>
            </a:r>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Hizmet Envanterleri: </a:t>
            </a:r>
            <a:r>
              <a:rPr lang="tr-TR" dirty="0" smtClean="0">
                <a:latin typeface="Times New Roman" panose="02020603050405020304" pitchFamily="18" charset="0"/>
                <a:cs typeface="Times New Roman" panose="02020603050405020304" pitchFamily="18" charset="0"/>
                <a:hlinkClick r:id="rId4" action="ppaction://hlinkfile"/>
              </a:rPr>
              <a:t>F:\yapı işleri görev dağılımı\YAPI İŞLERİ VE TEKNİK DAİRE BAŞKANLIĞI HİMZET ENVANTERİ.xls</a:t>
            </a:r>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Görev Dağılımları: </a:t>
            </a:r>
            <a:r>
              <a:rPr lang="tr-TR" dirty="0" smtClean="0">
                <a:latin typeface="Times New Roman" panose="02020603050405020304" pitchFamily="18" charset="0"/>
                <a:cs typeface="Times New Roman" panose="02020603050405020304" pitchFamily="18" charset="0"/>
                <a:hlinkClick r:id="rId5" action="ppaction://hlinkfile"/>
              </a:rPr>
              <a:t>F:\yapı işleri görev dağılımı\ETÜT PROJE VE PLANLAMA ŞUBE MÜDÜRLÜĞÜ\daire başkanı.rtf</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810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 xmlns:a16="http://schemas.microsoft.com/office/drawing/2014/main" id="{22531E13-9641-4E6A-9EA0-8CEF61494377}"/>
              </a:ext>
            </a:extLst>
          </p:cNvPr>
          <p:cNvSpPr txBox="1">
            <a:spLocks noGrp="1"/>
          </p:cNvSpPr>
          <p:nvPr>
            <p:ph type="title"/>
          </p:nvPr>
        </p:nvSpPr>
        <p:spPr>
          <a:xfrm>
            <a:off x="1859623" y="1888180"/>
            <a:ext cx="9195504" cy="439383"/>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FF0000"/>
                </a:solidFill>
                <a:latin typeface="+mj-lt"/>
                <a:ea typeface="+mj-ea"/>
                <a:cs typeface="+mj-cs"/>
              </a:rPr>
              <a:t>I- GENEL BİLGİLER </a:t>
            </a:r>
          </a:p>
        </p:txBody>
      </p:sp>
      <p:sp>
        <p:nvSpPr>
          <p:cNvPr id="11" name="Başlık 1">
            <a:extLst>
              <a:ext uri="{FF2B5EF4-FFF2-40B4-BE49-F238E27FC236}">
                <a16:creationId xmlns="" xmlns:a16="http://schemas.microsoft.com/office/drawing/2014/main" id="{42172567-A367-4690-A846-60249C5DF777}"/>
              </a:ext>
            </a:extLst>
          </p:cNvPr>
          <p:cNvSpPr txBox="1">
            <a:spLocks/>
          </p:cNvSpPr>
          <p:nvPr/>
        </p:nvSpPr>
        <p:spPr>
          <a:xfrm>
            <a:off x="1851906" y="693337"/>
            <a:ext cx="9195503" cy="502418"/>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C- </a:t>
            </a:r>
            <a:r>
              <a:rPr kumimoji="0" lang="tr-TR" sz="2000" b="1" i="0" u="none" strike="noStrike" kern="1200" cap="none" spc="0" normalizeH="0" baseline="0" noProof="0" dirty="0">
                <a:ln>
                  <a:noFill/>
                </a:ln>
                <a:solidFill>
                  <a:srgbClr val="FF0000"/>
                </a:solidFill>
                <a:effectLst/>
                <a:uLnTx/>
                <a:uFillTx/>
                <a:latin typeface="Tw Cen MT"/>
                <a:ea typeface="+mn-ea"/>
                <a:cs typeface="+mn-cs"/>
              </a:rPr>
              <a:t>İdareye İlişkin Bilgiler</a:t>
            </a:r>
          </a:p>
        </p:txBody>
      </p:sp>
      <p:sp>
        <p:nvSpPr>
          <p:cNvPr id="12" name="Başlık 1">
            <a:extLst>
              <a:ext uri="{FF2B5EF4-FFF2-40B4-BE49-F238E27FC236}">
                <a16:creationId xmlns="" xmlns:a16="http://schemas.microsoft.com/office/drawing/2014/main" id="{CD07FAF1-71C5-4060-9CDF-424DB120E6FF}"/>
              </a:ext>
            </a:extLst>
          </p:cNvPr>
          <p:cNvSpPr txBox="1">
            <a:spLocks/>
          </p:cNvSpPr>
          <p:nvPr/>
        </p:nvSpPr>
        <p:spPr>
          <a:xfrm>
            <a:off x="1859623" y="1381008"/>
            <a:ext cx="9187786" cy="414539"/>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1- </a:t>
            </a:r>
            <a:r>
              <a:rPr kumimoji="0" lang="tr-TR" sz="2000" b="1" i="0" u="none" strike="noStrike" kern="1200" cap="none" spc="0" normalizeH="0" baseline="0" noProof="0" dirty="0">
                <a:ln>
                  <a:noFill/>
                </a:ln>
                <a:solidFill>
                  <a:srgbClr val="FF0000"/>
                </a:solidFill>
                <a:effectLst/>
                <a:uLnTx/>
                <a:uFillTx/>
                <a:latin typeface="Tw Cen MT"/>
                <a:ea typeface="+mn-ea"/>
                <a:cs typeface="+mn-cs"/>
              </a:rPr>
              <a:t>Fiziksel Yapı</a:t>
            </a:r>
          </a:p>
        </p:txBody>
      </p:sp>
      <p:graphicFrame>
        <p:nvGraphicFramePr>
          <p:cNvPr id="20" name="Tablo 19">
            <a:extLst>
              <a:ext uri="{FF2B5EF4-FFF2-40B4-BE49-F238E27FC236}">
                <a16:creationId xmlns="" xmlns:a16="http://schemas.microsoft.com/office/drawing/2014/main" id="{AEBDECB3-2B45-4EB5-93AD-29874B644924}"/>
              </a:ext>
            </a:extLst>
          </p:cNvPr>
          <p:cNvGraphicFramePr>
            <a:graphicFrameLocks noGrp="1"/>
          </p:cNvGraphicFramePr>
          <p:nvPr>
            <p:extLst>
              <p:ext uri="{D42A27DB-BD31-4B8C-83A1-F6EECF244321}">
                <p14:modId xmlns:p14="http://schemas.microsoft.com/office/powerpoint/2010/main" val="866720558"/>
              </p:ext>
            </p:extLst>
          </p:nvPr>
        </p:nvGraphicFramePr>
        <p:xfrm>
          <a:off x="1859623" y="2684923"/>
          <a:ext cx="9195507" cy="3515129"/>
        </p:xfrm>
        <a:graphic>
          <a:graphicData uri="http://schemas.openxmlformats.org/drawingml/2006/table">
            <a:tbl>
              <a:tblPr firstRow="1" firstCol="1" bandRow="1">
                <a:tableStyleId>{08FB837D-C827-4EFA-A057-4D05807E0F7C}</a:tableStyleId>
              </a:tblPr>
              <a:tblGrid>
                <a:gridCol w="604327">
                  <a:extLst>
                    <a:ext uri="{9D8B030D-6E8A-4147-A177-3AD203B41FA5}">
                      <a16:colId xmlns="" xmlns:a16="http://schemas.microsoft.com/office/drawing/2014/main" val="2347109890"/>
                    </a:ext>
                  </a:extLst>
                </a:gridCol>
                <a:gridCol w="740848">
                  <a:extLst>
                    <a:ext uri="{9D8B030D-6E8A-4147-A177-3AD203B41FA5}">
                      <a16:colId xmlns="" xmlns:a16="http://schemas.microsoft.com/office/drawing/2014/main" val="311007979"/>
                    </a:ext>
                  </a:extLst>
                </a:gridCol>
                <a:gridCol w="542843">
                  <a:extLst>
                    <a:ext uri="{9D8B030D-6E8A-4147-A177-3AD203B41FA5}">
                      <a16:colId xmlns="" xmlns:a16="http://schemas.microsoft.com/office/drawing/2014/main" val="2208343728"/>
                    </a:ext>
                  </a:extLst>
                </a:gridCol>
                <a:gridCol w="887835">
                  <a:extLst>
                    <a:ext uri="{9D8B030D-6E8A-4147-A177-3AD203B41FA5}">
                      <a16:colId xmlns="" xmlns:a16="http://schemas.microsoft.com/office/drawing/2014/main" val="2589845897"/>
                    </a:ext>
                  </a:extLst>
                </a:gridCol>
                <a:gridCol w="635167">
                  <a:extLst>
                    <a:ext uri="{9D8B030D-6E8A-4147-A177-3AD203B41FA5}">
                      <a16:colId xmlns="" xmlns:a16="http://schemas.microsoft.com/office/drawing/2014/main" val="4032450419"/>
                    </a:ext>
                  </a:extLst>
                </a:gridCol>
                <a:gridCol w="710008">
                  <a:extLst>
                    <a:ext uri="{9D8B030D-6E8A-4147-A177-3AD203B41FA5}">
                      <a16:colId xmlns="" xmlns:a16="http://schemas.microsoft.com/office/drawing/2014/main" val="777289682"/>
                    </a:ext>
                  </a:extLst>
                </a:gridCol>
                <a:gridCol w="718100">
                  <a:extLst>
                    <a:ext uri="{9D8B030D-6E8A-4147-A177-3AD203B41FA5}">
                      <a16:colId xmlns="" xmlns:a16="http://schemas.microsoft.com/office/drawing/2014/main" val="3287723409"/>
                    </a:ext>
                  </a:extLst>
                </a:gridCol>
                <a:gridCol w="626080">
                  <a:extLst>
                    <a:ext uri="{9D8B030D-6E8A-4147-A177-3AD203B41FA5}">
                      <a16:colId xmlns="" xmlns:a16="http://schemas.microsoft.com/office/drawing/2014/main" val="1672455059"/>
                    </a:ext>
                  </a:extLst>
                </a:gridCol>
                <a:gridCol w="1039949">
                  <a:extLst>
                    <a:ext uri="{9D8B030D-6E8A-4147-A177-3AD203B41FA5}">
                      <a16:colId xmlns="" xmlns:a16="http://schemas.microsoft.com/office/drawing/2014/main" val="559082413"/>
                    </a:ext>
                  </a:extLst>
                </a:gridCol>
                <a:gridCol w="614833">
                  <a:extLst>
                    <a:ext uri="{9D8B030D-6E8A-4147-A177-3AD203B41FA5}">
                      <a16:colId xmlns="" xmlns:a16="http://schemas.microsoft.com/office/drawing/2014/main" val="1782673778"/>
                    </a:ext>
                  </a:extLst>
                </a:gridCol>
                <a:gridCol w="730342">
                  <a:extLst>
                    <a:ext uri="{9D8B030D-6E8A-4147-A177-3AD203B41FA5}">
                      <a16:colId xmlns="" xmlns:a16="http://schemas.microsoft.com/office/drawing/2014/main" val="3175986751"/>
                    </a:ext>
                  </a:extLst>
                </a:gridCol>
                <a:gridCol w="615573">
                  <a:extLst>
                    <a:ext uri="{9D8B030D-6E8A-4147-A177-3AD203B41FA5}">
                      <a16:colId xmlns="" xmlns:a16="http://schemas.microsoft.com/office/drawing/2014/main" val="3575791186"/>
                    </a:ext>
                  </a:extLst>
                </a:gridCol>
                <a:gridCol w="729602">
                  <a:extLst>
                    <a:ext uri="{9D8B030D-6E8A-4147-A177-3AD203B41FA5}">
                      <a16:colId xmlns="" xmlns:a16="http://schemas.microsoft.com/office/drawing/2014/main" val="497616820"/>
                    </a:ext>
                  </a:extLst>
                </a:gridCol>
              </a:tblGrid>
              <a:tr h="605706">
                <a:tc gridSpan="13">
                  <a:txBody>
                    <a:bodyPr/>
                    <a:lstStyle/>
                    <a:p>
                      <a:pPr algn="ctr">
                        <a:lnSpc>
                          <a:spcPct val="115000"/>
                        </a:lnSpc>
                        <a:spcAft>
                          <a:spcPts val="1000"/>
                        </a:spcAft>
                      </a:pPr>
                      <a:r>
                        <a:rPr lang="tr-TR" dirty="0">
                          <a:latin typeface="Times New Roman" pitchFamily="18" charset="0"/>
                          <a:cs typeface="Times New Roman" pitchFamily="18" charset="0"/>
                        </a:rPr>
                        <a:t>Hizmet </a:t>
                      </a:r>
                      <a:r>
                        <a:rPr lang="tr-TR" dirty="0" smtClean="0">
                          <a:latin typeface="Times New Roman" pitchFamily="18" charset="0"/>
                          <a:cs typeface="Times New Roman" pitchFamily="18" charset="0"/>
                        </a:rPr>
                        <a:t>Alanları</a:t>
                      </a:r>
                    </a:p>
                    <a:p>
                      <a:pPr algn="ctr">
                        <a:lnSpc>
                          <a:spcPct val="115000"/>
                        </a:lnSpc>
                        <a:spcAft>
                          <a:spcPts val="1000"/>
                        </a:spcAft>
                      </a:pPr>
                      <a:endParaRPr lang="tr-TR" dirty="0">
                        <a:latin typeface="Times New Roman" pitchFamily="18" charset="0"/>
                        <a:cs typeface="Times New Roman" pitchFamily="18" charset="0"/>
                      </a:endParaRPr>
                    </a:p>
                  </a:txBody>
                  <a:tcPr marL="44450" marR="44450" marT="0"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3606722687"/>
                  </a:ext>
                </a:extLst>
              </a:tr>
              <a:tr h="803996">
                <a:tc gridSpan="2">
                  <a:txBody>
                    <a:bodyPr/>
                    <a:lstStyle/>
                    <a:p>
                      <a:pPr algn="ctr">
                        <a:lnSpc>
                          <a:spcPct val="115000"/>
                        </a:lnSpc>
                        <a:spcAft>
                          <a:spcPts val="1000"/>
                        </a:spcAft>
                      </a:pPr>
                      <a:r>
                        <a:rPr lang="tr-TR" dirty="0">
                          <a:latin typeface="Times New Roman" pitchFamily="18" charset="0"/>
                          <a:cs typeface="Times New Roman" pitchFamily="18" charset="0"/>
                        </a:rPr>
                        <a:t>Makam Odası</a:t>
                      </a:r>
                    </a:p>
                  </a:txBody>
                  <a:tcPr marL="44450" marR="44450" marT="0" marB="0" anchor="ctr"/>
                </a:tc>
                <a:tc hMerge="1">
                  <a:txBody>
                    <a:bodyPr/>
                    <a:lstStyle/>
                    <a:p>
                      <a:endParaRPr lang="tr-TR"/>
                    </a:p>
                  </a:txBody>
                  <a:tcPr/>
                </a:tc>
                <a:tc gridSpan="2">
                  <a:txBody>
                    <a:bodyPr/>
                    <a:lstStyle/>
                    <a:p>
                      <a:pPr algn="ctr">
                        <a:lnSpc>
                          <a:spcPct val="115000"/>
                        </a:lnSpc>
                        <a:spcAft>
                          <a:spcPts val="1000"/>
                        </a:spcAft>
                      </a:pPr>
                      <a:r>
                        <a:rPr lang="tr-TR" b="1" dirty="0">
                          <a:latin typeface="Times New Roman" pitchFamily="18" charset="0"/>
                          <a:cs typeface="Times New Roman" pitchFamily="18" charset="0"/>
                        </a:rPr>
                        <a:t>Akademik Ofis </a:t>
                      </a:r>
                    </a:p>
                  </a:txBody>
                  <a:tcPr marL="44450" marR="44450" marT="0" marB="0" anchor="ctr"/>
                </a:tc>
                <a:tc hMerge="1">
                  <a:txBody>
                    <a:bodyPr/>
                    <a:lstStyle/>
                    <a:p>
                      <a:endParaRPr lang="tr-TR"/>
                    </a:p>
                  </a:txBody>
                  <a:tcPr/>
                </a:tc>
                <a:tc gridSpan="2">
                  <a:txBody>
                    <a:bodyPr/>
                    <a:lstStyle/>
                    <a:p>
                      <a:pPr algn="ctr">
                        <a:lnSpc>
                          <a:spcPct val="115000"/>
                        </a:lnSpc>
                        <a:spcAft>
                          <a:spcPts val="1000"/>
                        </a:spcAft>
                      </a:pPr>
                      <a:r>
                        <a:rPr lang="tr-TR" b="1" dirty="0">
                          <a:latin typeface="Times New Roman" pitchFamily="18" charset="0"/>
                          <a:cs typeface="Times New Roman" pitchFamily="18" charset="0"/>
                        </a:rPr>
                        <a:t>İdari Ofis </a:t>
                      </a:r>
                    </a:p>
                  </a:txBody>
                  <a:tcPr marL="44450" marR="44450" marT="0" marB="0" anchor="ctr"/>
                </a:tc>
                <a:tc hMerge="1">
                  <a:txBody>
                    <a:bodyPr/>
                    <a:lstStyle/>
                    <a:p>
                      <a:endParaRPr lang="tr-TR"/>
                    </a:p>
                  </a:txBody>
                  <a:tcPr/>
                </a:tc>
                <a:tc gridSpan="3">
                  <a:txBody>
                    <a:bodyPr/>
                    <a:lstStyle/>
                    <a:p>
                      <a:pPr algn="ctr">
                        <a:lnSpc>
                          <a:spcPct val="115000"/>
                        </a:lnSpc>
                        <a:spcAft>
                          <a:spcPts val="1000"/>
                        </a:spcAft>
                      </a:pPr>
                      <a:r>
                        <a:rPr lang="tr-TR" b="1" dirty="0">
                          <a:latin typeface="Times New Roman" pitchFamily="18" charset="0"/>
                          <a:cs typeface="Times New Roman" pitchFamily="18" charset="0"/>
                        </a:rPr>
                        <a:t>Toplantı Odası</a:t>
                      </a:r>
                    </a:p>
                  </a:txBody>
                  <a:tcPr marL="44450" marR="44450" marT="0" marB="0" anchor="ctr"/>
                </a:tc>
                <a:tc hMerge="1">
                  <a:txBody>
                    <a:bodyPr/>
                    <a:lstStyle/>
                    <a:p>
                      <a:endParaRPr lang="tr-TR"/>
                    </a:p>
                  </a:txBody>
                  <a:tcPr/>
                </a:tc>
                <a:tc hMerge="1">
                  <a:txBody>
                    <a:bodyPr/>
                    <a:lstStyle/>
                    <a:p>
                      <a:endParaRPr lang="tr-TR"/>
                    </a:p>
                  </a:txBody>
                  <a:tcPr/>
                </a:tc>
                <a:tc gridSpan="2">
                  <a:txBody>
                    <a:bodyPr/>
                    <a:lstStyle/>
                    <a:p>
                      <a:pPr algn="ctr">
                        <a:lnSpc>
                          <a:spcPct val="115000"/>
                        </a:lnSpc>
                        <a:spcAft>
                          <a:spcPts val="1000"/>
                        </a:spcAft>
                      </a:pPr>
                      <a:r>
                        <a:rPr lang="tr-TR" b="1" dirty="0">
                          <a:latin typeface="Times New Roman" pitchFamily="18" charset="0"/>
                          <a:cs typeface="Times New Roman" pitchFamily="18" charset="0"/>
                        </a:rPr>
                        <a:t>Depo</a:t>
                      </a:r>
                    </a:p>
                  </a:txBody>
                  <a:tcPr marL="44450" marR="44450" marT="0" marB="0" anchor="ctr"/>
                </a:tc>
                <a:tc hMerge="1">
                  <a:txBody>
                    <a:bodyPr/>
                    <a:lstStyle/>
                    <a:p>
                      <a:endParaRPr lang="tr-TR"/>
                    </a:p>
                  </a:txBody>
                  <a:tcPr/>
                </a:tc>
                <a:tc gridSpan="2">
                  <a:txBody>
                    <a:bodyPr/>
                    <a:lstStyle/>
                    <a:p>
                      <a:pPr algn="ctr">
                        <a:lnSpc>
                          <a:spcPct val="115000"/>
                        </a:lnSpc>
                        <a:spcAft>
                          <a:spcPts val="1000"/>
                        </a:spcAft>
                      </a:pPr>
                      <a:r>
                        <a:rPr lang="tr-TR" b="1" dirty="0">
                          <a:latin typeface="Times New Roman" pitchFamily="18" charset="0"/>
                          <a:cs typeface="Times New Roman" pitchFamily="18" charset="0"/>
                        </a:rPr>
                        <a:t>Arşiv</a:t>
                      </a:r>
                    </a:p>
                  </a:txBody>
                  <a:tcPr marL="44450" marR="44450" marT="0" marB="0" anchor="ctr"/>
                </a:tc>
                <a:tc hMerge="1">
                  <a:txBody>
                    <a:bodyPr/>
                    <a:lstStyle/>
                    <a:p>
                      <a:endParaRPr lang="tr-TR"/>
                    </a:p>
                  </a:txBody>
                  <a:tcPr/>
                </a:tc>
                <a:extLst>
                  <a:ext uri="{0D108BD9-81ED-4DB2-BD59-A6C34878D82A}">
                    <a16:rowId xmlns="" xmlns:a16="http://schemas.microsoft.com/office/drawing/2014/main" val="672991526"/>
                  </a:ext>
                </a:extLst>
              </a:tr>
              <a:tr h="803996">
                <a:tc>
                  <a:txBody>
                    <a:bodyPr/>
                    <a:lstStyle/>
                    <a:p>
                      <a:pPr algn="ctr">
                        <a:lnSpc>
                          <a:spcPct val="115000"/>
                        </a:lnSpc>
                        <a:spcAft>
                          <a:spcPts val="1000"/>
                        </a:spcAft>
                      </a:pPr>
                      <a:r>
                        <a:rPr lang="tr-TR" b="0" dirty="0">
                          <a:latin typeface="Times New Roman" pitchFamily="18" charset="0"/>
                          <a:cs typeface="Times New Roman" pitchFamily="18" charset="0"/>
                        </a:rPr>
                        <a:t>Sayı</a:t>
                      </a:r>
                    </a:p>
                  </a:txBody>
                  <a:tcPr marL="44450" marR="44450" marT="0" marB="0" anchor="ctr"/>
                </a:tc>
                <a:tc>
                  <a:txBody>
                    <a:bodyPr/>
                    <a:lstStyle/>
                    <a:p>
                      <a:pPr algn="ctr">
                        <a:lnSpc>
                          <a:spcPct val="115000"/>
                        </a:lnSpc>
                        <a:spcAft>
                          <a:spcPts val="1000"/>
                        </a:spcAft>
                      </a:pPr>
                      <a:r>
                        <a:rPr lang="tr-TR">
                          <a:latin typeface="Times New Roman" pitchFamily="18" charset="0"/>
                          <a:cs typeface="Times New Roman" pitchFamily="18" charset="0"/>
                        </a:rPr>
                        <a:t>Alan (m2)</a:t>
                      </a:r>
                    </a:p>
                  </a:txBody>
                  <a:tcPr marL="44450" marR="44450" marT="0" marB="0" anchor="ctr"/>
                </a:tc>
                <a:tc>
                  <a:txBody>
                    <a:bodyPr/>
                    <a:lstStyle/>
                    <a:p>
                      <a:pPr algn="ctr">
                        <a:lnSpc>
                          <a:spcPct val="115000"/>
                        </a:lnSpc>
                        <a:spcAft>
                          <a:spcPts val="1000"/>
                        </a:spcAft>
                      </a:pPr>
                      <a:r>
                        <a:rPr lang="tr-TR">
                          <a:latin typeface="Times New Roman" pitchFamily="18" charset="0"/>
                          <a:cs typeface="Times New Roman" pitchFamily="18" charset="0"/>
                        </a:rPr>
                        <a:t>Sayı</a:t>
                      </a:r>
                    </a:p>
                  </a:txBody>
                  <a:tcPr marL="44450" marR="44450" marT="0" marB="0" anchor="ctr"/>
                </a:tc>
                <a:tc>
                  <a:txBody>
                    <a:bodyPr/>
                    <a:lstStyle/>
                    <a:p>
                      <a:pPr algn="ctr">
                        <a:lnSpc>
                          <a:spcPct val="115000"/>
                        </a:lnSpc>
                        <a:spcAft>
                          <a:spcPts val="1000"/>
                        </a:spcAft>
                      </a:pPr>
                      <a:r>
                        <a:rPr lang="tr-TR" dirty="0">
                          <a:latin typeface="Times New Roman" pitchFamily="18" charset="0"/>
                          <a:cs typeface="Times New Roman" pitchFamily="18" charset="0"/>
                        </a:rPr>
                        <a:t>Alan (m2)</a:t>
                      </a:r>
                    </a:p>
                  </a:txBody>
                  <a:tcPr marL="44450" marR="44450" marT="0" marB="0" anchor="ctr"/>
                </a:tc>
                <a:tc>
                  <a:txBody>
                    <a:bodyPr/>
                    <a:lstStyle/>
                    <a:p>
                      <a:pPr algn="ctr">
                        <a:lnSpc>
                          <a:spcPct val="115000"/>
                        </a:lnSpc>
                        <a:spcAft>
                          <a:spcPts val="1000"/>
                        </a:spcAft>
                      </a:pPr>
                      <a:r>
                        <a:rPr lang="tr-TR" dirty="0">
                          <a:latin typeface="Times New Roman" pitchFamily="18" charset="0"/>
                          <a:cs typeface="Times New Roman" pitchFamily="18" charset="0"/>
                        </a:rPr>
                        <a:t>Sayı</a:t>
                      </a:r>
                    </a:p>
                  </a:txBody>
                  <a:tcPr marL="44450" marR="44450" marT="0" marB="0" anchor="ctr"/>
                </a:tc>
                <a:tc>
                  <a:txBody>
                    <a:bodyPr/>
                    <a:lstStyle/>
                    <a:p>
                      <a:pPr algn="ctr">
                        <a:lnSpc>
                          <a:spcPct val="115000"/>
                        </a:lnSpc>
                        <a:spcAft>
                          <a:spcPts val="1000"/>
                        </a:spcAft>
                      </a:pPr>
                      <a:r>
                        <a:rPr lang="tr-TR" dirty="0">
                          <a:latin typeface="Times New Roman" pitchFamily="18" charset="0"/>
                          <a:cs typeface="Times New Roman" pitchFamily="18" charset="0"/>
                        </a:rPr>
                        <a:t>Alan (m2)</a:t>
                      </a:r>
                    </a:p>
                  </a:txBody>
                  <a:tcPr marL="44450" marR="44450" marT="0" marB="0" anchor="ctr"/>
                </a:tc>
                <a:tc>
                  <a:txBody>
                    <a:bodyPr/>
                    <a:lstStyle/>
                    <a:p>
                      <a:pPr algn="ctr">
                        <a:lnSpc>
                          <a:spcPct val="115000"/>
                        </a:lnSpc>
                        <a:spcAft>
                          <a:spcPts val="1000"/>
                        </a:spcAft>
                      </a:pPr>
                      <a:r>
                        <a:rPr lang="tr-TR" dirty="0">
                          <a:latin typeface="Times New Roman" pitchFamily="18" charset="0"/>
                          <a:cs typeface="Times New Roman" pitchFamily="18" charset="0"/>
                        </a:rPr>
                        <a:t>Sayı</a:t>
                      </a:r>
                    </a:p>
                  </a:txBody>
                  <a:tcPr marL="44450" marR="44450" marT="0" marB="0" anchor="ctr"/>
                </a:tc>
                <a:tc>
                  <a:txBody>
                    <a:bodyPr/>
                    <a:lstStyle/>
                    <a:p>
                      <a:pPr algn="ctr">
                        <a:lnSpc>
                          <a:spcPct val="115000"/>
                        </a:lnSpc>
                        <a:spcAft>
                          <a:spcPts val="1000"/>
                        </a:spcAft>
                      </a:pPr>
                      <a:r>
                        <a:rPr lang="tr-TR" dirty="0">
                          <a:latin typeface="Times New Roman" pitchFamily="18" charset="0"/>
                          <a:cs typeface="Times New Roman" pitchFamily="18" charset="0"/>
                        </a:rPr>
                        <a:t>Alan (m2)</a:t>
                      </a:r>
                    </a:p>
                  </a:txBody>
                  <a:tcPr marL="44450" marR="44450" marT="0" marB="0" anchor="ctr"/>
                </a:tc>
                <a:tc>
                  <a:txBody>
                    <a:bodyPr/>
                    <a:lstStyle/>
                    <a:p>
                      <a:pPr algn="ctr">
                        <a:lnSpc>
                          <a:spcPct val="115000"/>
                        </a:lnSpc>
                        <a:spcAft>
                          <a:spcPts val="1000"/>
                        </a:spcAft>
                      </a:pPr>
                      <a:r>
                        <a:rPr lang="tr-TR" dirty="0">
                          <a:latin typeface="Times New Roman" pitchFamily="18" charset="0"/>
                          <a:cs typeface="Times New Roman" pitchFamily="18" charset="0"/>
                        </a:rPr>
                        <a:t>Kapasite (Kişi)</a:t>
                      </a:r>
                    </a:p>
                  </a:txBody>
                  <a:tcPr marL="44450" marR="44450" marT="0" marB="0" anchor="ctr"/>
                </a:tc>
                <a:tc>
                  <a:txBody>
                    <a:bodyPr/>
                    <a:lstStyle/>
                    <a:p>
                      <a:pPr algn="ctr">
                        <a:lnSpc>
                          <a:spcPct val="115000"/>
                        </a:lnSpc>
                        <a:spcAft>
                          <a:spcPts val="1000"/>
                        </a:spcAft>
                      </a:pPr>
                      <a:r>
                        <a:rPr lang="tr-TR">
                          <a:latin typeface="Times New Roman" pitchFamily="18" charset="0"/>
                          <a:cs typeface="Times New Roman" pitchFamily="18" charset="0"/>
                        </a:rPr>
                        <a:t>Sayı</a:t>
                      </a:r>
                    </a:p>
                  </a:txBody>
                  <a:tcPr marL="44450" marR="44450" marT="0" marB="0" anchor="ctr"/>
                </a:tc>
                <a:tc>
                  <a:txBody>
                    <a:bodyPr/>
                    <a:lstStyle/>
                    <a:p>
                      <a:pPr algn="ctr">
                        <a:lnSpc>
                          <a:spcPct val="115000"/>
                        </a:lnSpc>
                        <a:spcAft>
                          <a:spcPts val="1000"/>
                        </a:spcAft>
                      </a:pPr>
                      <a:r>
                        <a:rPr lang="tr-TR" dirty="0">
                          <a:latin typeface="Times New Roman" pitchFamily="18" charset="0"/>
                          <a:cs typeface="Times New Roman" pitchFamily="18" charset="0"/>
                        </a:rPr>
                        <a:t>Alan (m2)</a:t>
                      </a:r>
                    </a:p>
                  </a:txBody>
                  <a:tcPr marL="44450" marR="44450" marT="0" marB="0" anchor="ctr"/>
                </a:tc>
                <a:tc>
                  <a:txBody>
                    <a:bodyPr/>
                    <a:lstStyle/>
                    <a:p>
                      <a:pPr algn="ctr">
                        <a:lnSpc>
                          <a:spcPct val="115000"/>
                        </a:lnSpc>
                        <a:spcAft>
                          <a:spcPts val="1000"/>
                        </a:spcAft>
                      </a:pPr>
                      <a:r>
                        <a:rPr lang="tr-TR" dirty="0">
                          <a:latin typeface="Times New Roman" pitchFamily="18" charset="0"/>
                          <a:cs typeface="Times New Roman" pitchFamily="18" charset="0"/>
                        </a:rPr>
                        <a:t>Sayı</a:t>
                      </a:r>
                    </a:p>
                  </a:txBody>
                  <a:tcPr marL="44450" marR="44450" marT="0" marB="0" anchor="ctr"/>
                </a:tc>
                <a:tc>
                  <a:txBody>
                    <a:bodyPr/>
                    <a:lstStyle/>
                    <a:p>
                      <a:pPr algn="ctr">
                        <a:lnSpc>
                          <a:spcPct val="115000"/>
                        </a:lnSpc>
                        <a:spcAft>
                          <a:spcPts val="1000"/>
                        </a:spcAft>
                      </a:pPr>
                      <a:r>
                        <a:rPr lang="tr-TR" dirty="0">
                          <a:latin typeface="Times New Roman" pitchFamily="18" charset="0"/>
                          <a:cs typeface="Times New Roman" pitchFamily="18" charset="0"/>
                        </a:rPr>
                        <a:t>Alan (m2)</a:t>
                      </a:r>
                    </a:p>
                  </a:txBody>
                  <a:tcPr marL="44450" marR="44450" marT="0" marB="0" anchor="ctr"/>
                </a:tc>
                <a:extLst>
                  <a:ext uri="{0D108BD9-81ED-4DB2-BD59-A6C34878D82A}">
                    <a16:rowId xmlns="" xmlns:a16="http://schemas.microsoft.com/office/drawing/2014/main" val="2766501969"/>
                  </a:ext>
                </a:extLst>
              </a:tr>
              <a:tr h="1174474">
                <a:tc>
                  <a:txBody>
                    <a:bodyPr/>
                    <a:lstStyle/>
                    <a:p>
                      <a:pPr algn="ctr">
                        <a:lnSpc>
                          <a:spcPct val="115000"/>
                        </a:lnSpc>
                        <a:spcAft>
                          <a:spcPts val="1000"/>
                        </a:spcAft>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1</a:t>
                      </a:r>
                      <a:endParaRPr lang="tr-TR" dirty="0">
                        <a:latin typeface="Times New Roman" pitchFamily="18" charset="0"/>
                        <a:cs typeface="Times New Roman" pitchFamily="18" charset="0"/>
                      </a:endParaRPr>
                    </a:p>
                  </a:txBody>
                  <a:tcPr marL="44450" marR="44450" marT="0" marB="0" anchor="ctr"/>
                </a:tc>
                <a:tc>
                  <a:txBody>
                    <a:bodyPr/>
                    <a:lstStyle/>
                    <a:p>
                      <a:pPr algn="ctr">
                        <a:lnSpc>
                          <a:spcPct val="115000"/>
                        </a:lnSpc>
                        <a:spcAft>
                          <a:spcPts val="1000"/>
                        </a:spcAft>
                      </a:pPr>
                      <a:r>
                        <a:rPr lang="tr-TR" b="1" dirty="0" smtClean="0">
                          <a:latin typeface="Times New Roman" pitchFamily="18" charset="0"/>
                          <a:cs typeface="Times New Roman" pitchFamily="18" charset="0"/>
                        </a:rPr>
                        <a:t>45,5</a:t>
                      </a:r>
                      <a:r>
                        <a:rPr lang="tr-TR" b="1" dirty="0">
                          <a:latin typeface="Times New Roman" pitchFamily="18" charset="0"/>
                          <a:cs typeface="Times New Roman" pitchFamily="18" charset="0"/>
                        </a:rPr>
                        <a:t> </a:t>
                      </a:r>
                    </a:p>
                  </a:txBody>
                  <a:tcPr marL="44450" marR="44450" marT="0" marB="0" anchor="ctr"/>
                </a:tc>
                <a:tc>
                  <a:txBody>
                    <a:bodyPr/>
                    <a:lstStyle/>
                    <a:p>
                      <a:pPr algn="ctr">
                        <a:lnSpc>
                          <a:spcPct val="115000"/>
                        </a:lnSpc>
                        <a:spcAft>
                          <a:spcPts val="1000"/>
                        </a:spcAft>
                      </a:pPr>
                      <a:r>
                        <a:rPr lang="tr-TR" b="1" dirty="0">
                          <a:latin typeface="Times New Roman" pitchFamily="18" charset="0"/>
                          <a:cs typeface="Times New Roman" pitchFamily="18" charset="0"/>
                        </a:rPr>
                        <a:t> </a:t>
                      </a:r>
                    </a:p>
                  </a:txBody>
                  <a:tcPr marL="44450" marR="44450" marT="0" marB="0" anchor="b"/>
                </a:tc>
                <a:tc>
                  <a:txBody>
                    <a:bodyPr/>
                    <a:lstStyle/>
                    <a:p>
                      <a:pPr algn="ctr">
                        <a:lnSpc>
                          <a:spcPct val="115000"/>
                        </a:lnSpc>
                        <a:spcAft>
                          <a:spcPts val="1000"/>
                        </a:spcAft>
                      </a:pPr>
                      <a:r>
                        <a:rPr lang="tr-TR" b="1" dirty="0">
                          <a:latin typeface="Times New Roman" pitchFamily="18" charset="0"/>
                          <a:cs typeface="Times New Roman" pitchFamily="18" charset="0"/>
                        </a:rPr>
                        <a:t> </a:t>
                      </a:r>
                    </a:p>
                  </a:txBody>
                  <a:tcPr marL="44450" marR="44450" marT="0" marB="0" anchor="b"/>
                </a:tc>
                <a:tc>
                  <a:txBody>
                    <a:bodyPr/>
                    <a:lstStyle/>
                    <a:p>
                      <a:pPr algn="ctr">
                        <a:lnSpc>
                          <a:spcPct val="115000"/>
                        </a:lnSpc>
                        <a:spcAft>
                          <a:spcPts val="1000"/>
                        </a:spcAft>
                      </a:pPr>
                      <a:r>
                        <a:rPr lang="tr-TR" b="1" dirty="0" smtClean="0">
                          <a:latin typeface="Times New Roman" pitchFamily="18" charset="0"/>
                          <a:cs typeface="Times New Roman" pitchFamily="18" charset="0"/>
                        </a:rPr>
                        <a:t>20</a:t>
                      </a:r>
                    </a:p>
                    <a:p>
                      <a:pPr algn="ctr">
                        <a:lnSpc>
                          <a:spcPct val="115000"/>
                        </a:lnSpc>
                        <a:spcAft>
                          <a:spcPts val="1000"/>
                        </a:spcAft>
                      </a:pPr>
                      <a:endParaRPr lang="tr-TR" b="1" dirty="0">
                        <a:latin typeface="Times New Roman" pitchFamily="18" charset="0"/>
                        <a:cs typeface="Times New Roman" pitchFamily="18" charset="0"/>
                      </a:endParaRPr>
                    </a:p>
                  </a:txBody>
                  <a:tcPr marL="44450" marR="44450" marT="0" marB="0" anchor="b"/>
                </a:tc>
                <a:tc>
                  <a:txBody>
                    <a:bodyPr/>
                    <a:lstStyle/>
                    <a:p>
                      <a:pPr algn="ctr">
                        <a:lnSpc>
                          <a:spcPct val="115000"/>
                        </a:lnSpc>
                        <a:spcAft>
                          <a:spcPts val="1000"/>
                        </a:spcAft>
                      </a:pPr>
                      <a:r>
                        <a:rPr lang="tr-TR" b="1" dirty="0" smtClean="0">
                          <a:latin typeface="Times New Roman" pitchFamily="18" charset="0"/>
                          <a:cs typeface="Times New Roman" pitchFamily="18" charset="0"/>
                        </a:rPr>
                        <a:t>414,6</a:t>
                      </a:r>
                    </a:p>
                    <a:p>
                      <a:pPr algn="ctr">
                        <a:lnSpc>
                          <a:spcPct val="115000"/>
                        </a:lnSpc>
                        <a:spcAft>
                          <a:spcPts val="1000"/>
                        </a:spcAft>
                      </a:pPr>
                      <a:r>
                        <a:rPr lang="tr-TR" b="1" dirty="0">
                          <a:latin typeface="Times New Roman" pitchFamily="18" charset="0"/>
                          <a:cs typeface="Times New Roman" pitchFamily="18" charset="0"/>
                        </a:rPr>
                        <a:t> </a:t>
                      </a:r>
                    </a:p>
                  </a:txBody>
                  <a:tcPr marL="44450" marR="44450" marT="0" marB="0" anchor="b"/>
                </a:tc>
                <a:tc>
                  <a:txBody>
                    <a:bodyPr/>
                    <a:lstStyle/>
                    <a:p>
                      <a:pPr algn="ctr">
                        <a:lnSpc>
                          <a:spcPct val="115000"/>
                        </a:lnSpc>
                        <a:spcAft>
                          <a:spcPts val="1000"/>
                        </a:spcAft>
                      </a:pPr>
                      <a:r>
                        <a:rPr lang="tr-TR" b="1" dirty="0">
                          <a:latin typeface="Times New Roman" pitchFamily="18" charset="0"/>
                          <a:cs typeface="Times New Roman" pitchFamily="18" charset="0"/>
                        </a:rPr>
                        <a:t> </a:t>
                      </a:r>
                    </a:p>
                  </a:txBody>
                  <a:tcPr marL="44450" marR="44450" marT="0" marB="0" anchor="b"/>
                </a:tc>
                <a:tc>
                  <a:txBody>
                    <a:bodyPr/>
                    <a:lstStyle/>
                    <a:p>
                      <a:pPr algn="ctr">
                        <a:lnSpc>
                          <a:spcPct val="115000"/>
                        </a:lnSpc>
                        <a:spcAft>
                          <a:spcPts val="1000"/>
                        </a:spcAft>
                      </a:pPr>
                      <a:r>
                        <a:rPr lang="tr-TR" b="1" dirty="0">
                          <a:latin typeface="Times New Roman" pitchFamily="18" charset="0"/>
                          <a:cs typeface="Times New Roman" pitchFamily="18" charset="0"/>
                        </a:rPr>
                        <a:t> </a:t>
                      </a:r>
                    </a:p>
                  </a:txBody>
                  <a:tcPr marL="44450" marR="44450" marT="0" marB="0" anchor="b"/>
                </a:tc>
                <a:tc>
                  <a:txBody>
                    <a:bodyPr/>
                    <a:lstStyle/>
                    <a:p>
                      <a:pPr algn="ctr">
                        <a:lnSpc>
                          <a:spcPct val="115000"/>
                        </a:lnSpc>
                        <a:spcAft>
                          <a:spcPts val="1000"/>
                        </a:spcAft>
                      </a:pPr>
                      <a:r>
                        <a:rPr lang="tr-TR" b="1" dirty="0">
                          <a:latin typeface="Times New Roman" pitchFamily="18" charset="0"/>
                          <a:cs typeface="Times New Roman" pitchFamily="18" charset="0"/>
                        </a:rPr>
                        <a:t> </a:t>
                      </a:r>
                    </a:p>
                  </a:txBody>
                  <a:tcPr marL="44450" marR="44450" marT="0" marB="0" anchor="b"/>
                </a:tc>
                <a:tc>
                  <a:txBody>
                    <a:bodyPr/>
                    <a:lstStyle/>
                    <a:p>
                      <a:pPr algn="ctr">
                        <a:lnSpc>
                          <a:spcPct val="115000"/>
                        </a:lnSpc>
                        <a:spcAft>
                          <a:spcPts val="1000"/>
                        </a:spcAft>
                      </a:pPr>
                      <a:r>
                        <a:rPr lang="tr-TR" b="1" dirty="0">
                          <a:latin typeface="Times New Roman" pitchFamily="18" charset="0"/>
                          <a:cs typeface="Times New Roman" pitchFamily="18" charset="0"/>
                        </a:rPr>
                        <a:t> </a:t>
                      </a:r>
                      <a:r>
                        <a:rPr lang="tr-TR" b="1" dirty="0" smtClean="0">
                          <a:latin typeface="Times New Roman" pitchFamily="18" charset="0"/>
                          <a:cs typeface="Times New Roman" pitchFamily="18" charset="0"/>
                        </a:rPr>
                        <a:t>5</a:t>
                      </a:r>
                    </a:p>
                    <a:p>
                      <a:pPr algn="ctr">
                        <a:lnSpc>
                          <a:spcPct val="115000"/>
                        </a:lnSpc>
                        <a:spcAft>
                          <a:spcPts val="1000"/>
                        </a:spcAft>
                      </a:pPr>
                      <a:endParaRPr lang="tr-TR" b="1" dirty="0">
                        <a:latin typeface="Times New Roman" pitchFamily="18" charset="0"/>
                        <a:cs typeface="Times New Roman" pitchFamily="18" charset="0"/>
                      </a:endParaRPr>
                    </a:p>
                  </a:txBody>
                  <a:tcPr marL="44450" marR="44450" marT="0" marB="0" anchor="b"/>
                </a:tc>
                <a:tc>
                  <a:txBody>
                    <a:bodyPr/>
                    <a:lstStyle/>
                    <a:p>
                      <a:pPr algn="ctr">
                        <a:lnSpc>
                          <a:spcPct val="115000"/>
                        </a:lnSpc>
                        <a:spcAft>
                          <a:spcPts val="1000"/>
                        </a:spcAft>
                      </a:pPr>
                      <a:r>
                        <a:rPr lang="tr-TR" b="1" dirty="0">
                          <a:latin typeface="Times New Roman" pitchFamily="18" charset="0"/>
                          <a:cs typeface="Times New Roman" pitchFamily="18" charset="0"/>
                        </a:rPr>
                        <a:t> </a:t>
                      </a:r>
                      <a:r>
                        <a:rPr lang="tr-TR" b="1" dirty="0" smtClean="0">
                          <a:latin typeface="Times New Roman" pitchFamily="18" charset="0"/>
                          <a:cs typeface="Times New Roman" pitchFamily="18" charset="0"/>
                        </a:rPr>
                        <a:t>229,3</a:t>
                      </a:r>
                    </a:p>
                    <a:p>
                      <a:pPr algn="ctr">
                        <a:lnSpc>
                          <a:spcPct val="115000"/>
                        </a:lnSpc>
                        <a:spcAft>
                          <a:spcPts val="1000"/>
                        </a:spcAft>
                      </a:pPr>
                      <a:endParaRPr lang="tr-TR" b="1" dirty="0">
                        <a:latin typeface="Times New Roman" pitchFamily="18" charset="0"/>
                        <a:cs typeface="Times New Roman" pitchFamily="18" charset="0"/>
                      </a:endParaRPr>
                    </a:p>
                  </a:txBody>
                  <a:tcPr marL="44450" marR="44450" marT="0" marB="0" anchor="b"/>
                </a:tc>
                <a:tc>
                  <a:txBody>
                    <a:bodyPr/>
                    <a:lstStyle/>
                    <a:p>
                      <a:pPr algn="ctr">
                        <a:lnSpc>
                          <a:spcPct val="115000"/>
                        </a:lnSpc>
                        <a:spcAft>
                          <a:spcPts val="1000"/>
                        </a:spcAft>
                      </a:pPr>
                      <a:r>
                        <a:rPr lang="tr-TR" b="1" dirty="0">
                          <a:latin typeface="Times New Roman" pitchFamily="18" charset="0"/>
                          <a:cs typeface="Times New Roman" pitchFamily="18" charset="0"/>
                        </a:rPr>
                        <a:t> </a:t>
                      </a:r>
                      <a:r>
                        <a:rPr lang="tr-TR" b="1" dirty="0" smtClean="0">
                          <a:latin typeface="Times New Roman" pitchFamily="18" charset="0"/>
                          <a:cs typeface="Times New Roman" pitchFamily="18" charset="0"/>
                        </a:rPr>
                        <a:t>2</a:t>
                      </a:r>
                    </a:p>
                    <a:p>
                      <a:pPr algn="ctr">
                        <a:lnSpc>
                          <a:spcPct val="115000"/>
                        </a:lnSpc>
                        <a:spcAft>
                          <a:spcPts val="1000"/>
                        </a:spcAft>
                      </a:pPr>
                      <a:endParaRPr lang="tr-TR" b="1" dirty="0">
                        <a:latin typeface="Times New Roman" pitchFamily="18" charset="0"/>
                        <a:cs typeface="Times New Roman" pitchFamily="18" charset="0"/>
                      </a:endParaRPr>
                    </a:p>
                  </a:txBody>
                  <a:tcPr marL="44450" marR="44450" marT="0" marB="0" anchor="b"/>
                </a:tc>
                <a:tc>
                  <a:txBody>
                    <a:bodyPr/>
                    <a:lstStyle/>
                    <a:p>
                      <a:pPr algn="ctr">
                        <a:lnSpc>
                          <a:spcPct val="115000"/>
                        </a:lnSpc>
                        <a:spcAft>
                          <a:spcPts val="1000"/>
                        </a:spcAft>
                      </a:pPr>
                      <a:r>
                        <a:rPr lang="tr-TR" b="1" dirty="0">
                          <a:latin typeface="Times New Roman" pitchFamily="18" charset="0"/>
                          <a:cs typeface="Times New Roman" pitchFamily="18" charset="0"/>
                        </a:rPr>
                        <a:t> </a:t>
                      </a:r>
                      <a:r>
                        <a:rPr lang="tr-TR" b="1" dirty="0" smtClean="0">
                          <a:latin typeface="Times New Roman" pitchFamily="18" charset="0"/>
                          <a:cs typeface="Times New Roman" pitchFamily="18" charset="0"/>
                        </a:rPr>
                        <a:t>50,5</a:t>
                      </a:r>
                    </a:p>
                    <a:p>
                      <a:pPr algn="ctr">
                        <a:lnSpc>
                          <a:spcPct val="115000"/>
                        </a:lnSpc>
                        <a:spcAft>
                          <a:spcPts val="1000"/>
                        </a:spcAft>
                      </a:pPr>
                      <a:endParaRPr lang="tr-TR" b="1" dirty="0">
                        <a:latin typeface="Times New Roman" pitchFamily="18" charset="0"/>
                        <a:cs typeface="Times New Roman" pitchFamily="18" charset="0"/>
                      </a:endParaRPr>
                    </a:p>
                  </a:txBody>
                  <a:tcPr marL="44450" marR="44450" marT="0" marB="0" anchor="b"/>
                </a:tc>
                <a:extLst>
                  <a:ext uri="{0D108BD9-81ED-4DB2-BD59-A6C34878D82A}">
                    <a16:rowId xmlns="" xmlns:a16="http://schemas.microsoft.com/office/drawing/2014/main" val="4013651418"/>
                  </a:ext>
                </a:extLst>
              </a:tr>
            </a:tbl>
          </a:graphicData>
        </a:graphic>
      </p:graphicFrame>
    </p:spTree>
    <p:extLst>
      <p:ext uri="{BB962C8B-B14F-4D97-AF65-F5344CB8AC3E}">
        <p14:creationId xmlns:p14="http://schemas.microsoft.com/office/powerpoint/2010/main" val="762203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 xmlns:a16="http://schemas.microsoft.com/office/drawing/2014/main" id="{22531E13-9641-4E6A-9EA0-8CEF61494377}"/>
              </a:ext>
            </a:extLst>
          </p:cNvPr>
          <p:cNvSpPr txBox="1">
            <a:spLocks noGrp="1"/>
          </p:cNvSpPr>
          <p:nvPr>
            <p:ph type="title"/>
          </p:nvPr>
        </p:nvSpPr>
        <p:spPr>
          <a:xfrm>
            <a:off x="1141413" y="609600"/>
            <a:ext cx="9905998" cy="4990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I- GENEL BİLGİLER </a:t>
            </a:r>
          </a:p>
        </p:txBody>
      </p:sp>
      <p:sp>
        <p:nvSpPr>
          <p:cNvPr id="11" name="Başlık 1">
            <a:extLst>
              <a:ext uri="{FF2B5EF4-FFF2-40B4-BE49-F238E27FC236}">
                <a16:creationId xmlns="" xmlns:a16="http://schemas.microsoft.com/office/drawing/2014/main" id="{42172567-A367-4690-A846-60249C5DF777}"/>
              </a:ext>
            </a:extLst>
          </p:cNvPr>
          <p:cNvSpPr txBox="1">
            <a:spLocks/>
          </p:cNvSpPr>
          <p:nvPr/>
        </p:nvSpPr>
        <p:spPr>
          <a:xfrm>
            <a:off x="1149129" y="1181178"/>
            <a:ext cx="9905998" cy="388777"/>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C- </a:t>
            </a:r>
            <a:r>
              <a:rPr kumimoji="0" lang="tr-TR" sz="2000" b="1" i="0" u="none" strike="noStrike" kern="1200" cap="none" spc="0" normalizeH="0" baseline="0" noProof="0" dirty="0">
                <a:ln>
                  <a:noFill/>
                </a:ln>
                <a:solidFill>
                  <a:srgbClr val="FF0000"/>
                </a:solidFill>
                <a:effectLst/>
                <a:uLnTx/>
                <a:uFillTx/>
                <a:latin typeface="Tw Cen MT"/>
                <a:ea typeface="+mn-ea"/>
                <a:cs typeface="+mn-cs"/>
              </a:rPr>
              <a:t>İdareye İlişkin Bilgiler</a:t>
            </a:r>
          </a:p>
        </p:txBody>
      </p:sp>
      <p:sp>
        <p:nvSpPr>
          <p:cNvPr id="12" name="Başlık 1">
            <a:extLst>
              <a:ext uri="{FF2B5EF4-FFF2-40B4-BE49-F238E27FC236}">
                <a16:creationId xmlns="" xmlns:a16="http://schemas.microsoft.com/office/drawing/2014/main" id="{CD07FAF1-71C5-4060-9CDF-424DB120E6FF}"/>
              </a:ext>
            </a:extLst>
          </p:cNvPr>
          <p:cNvSpPr txBox="1">
            <a:spLocks/>
          </p:cNvSpPr>
          <p:nvPr/>
        </p:nvSpPr>
        <p:spPr>
          <a:xfrm>
            <a:off x="1141412" y="1642501"/>
            <a:ext cx="9905998" cy="38877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3- </a:t>
            </a:r>
            <a:r>
              <a:rPr kumimoji="0" lang="tr-TR" sz="2000" b="1" i="0" u="none" strike="noStrike" kern="1200" cap="none" spc="0" normalizeH="0" baseline="0" noProof="0" dirty="0">
                <a:ln>
                  <a:noFill/>
                </a:ln>
                <a:solidFill>
                  <a:srgbClr val="FF0000"/>
                </a:solidFill>
                <a:effectLst/>
                <a:uLnTx/>
                <a:uFillTx/>
                <a:latin typeface="Tw Cen MT"/>
                <a:ea typeface="+mn-ea"/>
                <a:cs typeface="+mn-cs"/>
              </a:rPr>
              <a:t>Teknoloji ve Bilişim Altyapısı</a:t>
            </a:r>
          </a:p>
        </p:txBody>
      </p:sp>
      <p:sp>
        <p:nvSpPr>
          <p:cNvPr id="3" name="Dikdörtgen 2">
            <a:extLst>
              <a:ext uri="{FF2B5EF4-FFF2-40B4-BE49-F238E27FC236}">
                <a16:creationId xmlns="" xmlns:a16="http://schemas.microsoft.com/office/drawing/2014/main" id="{AA8D590B-A7EC-4DFA-9691-765C227C46C4}"/>
              </a:ext>
            </a:extLst>
          </p:cNvPr>
          <p:cNvSpPr/>
          <p:nvPr/>
        </p:nvSpPr>
        <p:spPr>
          <a:xfrm>
            <a:off x="1149129" y="2320290"/>
            <a:ext cx="9905998" cy="41262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a:solidFill>
                  <a:schemeClr val="bg1"/>
                </a:solidFill>
                <a:latin typeface="Times New Roman" pitchFamily="18" charset="0"/>
                <a:cs typeface="Times New Roman" pitchFamily="18" charset="0"/>
              </a:rPr>
              <a:t>Birimimizde bilgisayar teknolojileri ihtiyaçlar doğrultusunda kullanılmaktadır. Gerekli çizim ve sunum ihtiyaçları </a:t>
            </a:r>
            <a:r>
              <a:rPr lang="tr-TR" sz="2000" dirty="0" err="1">
                <a:solidFill>
                  <a:schemeClr val="bg1"/>
                </a:solidFill>
                <a:latin typeface="Times New Roman" pitchFamily="18" charset="0"/>
                <a:cs typeface="Times New Roman" pitchFamily="18" charset="0"/>
              </a:rPr>
              <a:t>Allplan</a:t>
            </a:r>
            <a:r>
              <a:rPr lang="tr-TR" sz="2000" dirty="0">
                <a:solidFill>
                  <a:schemeClr val="bg1"/>
                </a:solidFill>
                <a:latin typeface="Times New Roman" pitchFamily="18" charset="0"/>
                <a:cs typeface="Times New Roman" pitchFamily="18" charset="0"/>
              </a:rPr>
              <a:t> ve </a:t>
            </a:r>
            <a:r>
              <a:rPr lang="tr-TR" sz="2000" dirty="0" err="1">
                <a:solidFill>
                  <a:schemeClr val="bg1"/>
                </a:solidFill>
                <a:latin typeface="Times New Roman" pitchFamily="18" charset="0"/>
                <a:cs typeface="Times New Roman" pitchFamily="18" charset="0"/>
              </a:rPr>
              <a:t>Cinema</a:t>
            </a:r>
            <a:r>
              <a:rPr lang="tr-TR" sz="2000" dirty="0">
                <a:solidFill>
                  <a:schemeClr val="bg1"/>
                </a:solidFill>
                <a:latin typeface="Times New Roman" pitchFamily="18" charset="0"/>
                <a:cs typeface="Times New Roman" pitchFamily="18" charset="0"/>
              </a:rPr>
              <a:t> 4D programları kullanılarak karşılanmaktadır.  Daire başkanlığımız teknik personeli tarafından proje çizimlerinde kullanılan </a:t>
            </a:r>
            <a:r>
              <a:rPr lang="tr-TR" sz="2000" dirty="0" err="1">
                <a:solidFill>
                  <a:schemeClr val="bg1"/>
                </a:solidFill>
                <a:latin typeface="Times New Roman" pitchFamily="18" charset="0"/>
                <a:cs typeface="Times New Roman" pitchFamily="18" charset="0"/>
              </a:rPr>
              <a:t>AutoCAD</a:t>
            </a:r>
            <a:r>
              <a:rPr lang="tr-TR" sz="2000" dirty="0">
                <a:solidFill>
                  <a:schemeClr val="bg1"/>
                </a:solidFill>
                <a:latin typeface="Times New Roman" pitchFamily="18" charset="0"/>
                <a:cs typeface="Times New Roman" pitchFamily="18" charset="0"/>
              </a:rPr>
              <a:t> programının lisanslama çalışmaları yapıldı.</a:t>
            </a:r>
          </a:p>
          <a:p>
            <a:pPr algn="just"/>
            <a:endParaRPr lang="tr-TR" sz="2000" i="1" dirty="0">
              <a:solidFill>
                <a:schemeClr val="bg1"/>
              </a:solidFill>
              <a:latin typeface="Times New Roman" pitchFamily="18" charset="0"/>
              <a:cs typeface="Times New Roman" pitchFamily="18" charset="0"/>
            </a:endParaRPr>
          </a:p>
          <a:p>
            <a:pPr marL="285750" lvl="0" indent="-285750" algn="just">
              <a:buFont typeface="Arial" pitchFamily="34" charset="0"/>
              <a:buChar char="•"/>
            </a:pPr>
            <a:r>
              <a:rPr lang="tr-TR" sz="2000" dirty="0">
                <a:solidFill>
                  <a:schemeClr val="bg1"/>
                </a:solidFill>
                <a:latin typeface="Times New Roman" pitchFamily="18" charset="0"/>
                <a:cs typeface="Times New Roman" pitchFamily="18" charset="0"/>
              </a:rPr>
              <a:t>Üniversitemiz resmi süreçlerini yürütmek üzere Üniversite Bilgi Yönetim Sistemi kullanılmaktadır. </a:t>
            </a:r>
            <a:endParaRPr lang="tr-TR" sz="2000" i="1" dirty="0">
              <a:solidFill>
                <a:schemeClr val="bg1"/>
              </a:solidFill>
              <a:latin typeface="Times New Roman" pitchFamily="18" charset="0"/>
              <a:cs typeface="Times New Roman" pitchFamily="18" charset="0"/>
            </a:endParaRPr>
          </a:p>
          <a:p>
            <a:pPr marL="285750" lvl="0" indent="-285750" algn="just">
              <a:buFont typeface="Arial" pitchFamily="34" charset="0"/>
              <a:buChar char="•"/>
            </a:pPr>
            <a:r>
              <a:rPr lang="tr-TR" sz="2000" dirty="0">
                <a:solidFill>
                  <a:schemeClr val="bg1"/>
                </a:solidFill>
                <a:latin typeface="Times New Roman" pitchFamily="18" charset="0"/>
                <a:cs typeface="Times New Roman" pitchFamily="18" charset="0"/>
              </a:rPr>
              <a:t>İhale hazırlığı, ihale süreci ve yapım sürecine ait yardımcı programlar da kullanılmaktadır. </a:t>
            </a:r>
            <a:r>
              <a:rPr lang="tr-TR" sz="2000" dirty="0" err="1">
                <a:solidFill>
                  <a:schemeClr val="bg1"/>
                </a:solidFill>
                <a:latin typeface="Times New Roman" pitchFamily="18" charset="0"/>
                <a:cs typeface="Times New Roman" pitchFamily="18" charset="0"/>
              </a:rPr>
              <a:t>Hakediş</a:t>
            </a:r>
            <a:r>
              <a:rPr lang="tr-TR" sz="2000" dirty="0">
                <a:solidFill>
                  <a:schemeClr val="bg1"/>
                </a:solidFill>
                <a:latin typeface="Times New Roman" pitchFamily="18" charset="0"/>
                <a:cs typeface="Times New Roman" pitchFamily="18" charset="0"/>
              </a:rPr>
              <a:t> süreçlerini yönetmek üzere “</a:t>
            </a:r>
            <a:r>
              <a:rPr lang="tr-TR" sz="2000" dirty="0" err="1">
                <a:solidFill>
                  <a:schemeClr val="bg1"/>
                </a:solidFill>
                <a:latin typeface="Times New Roman" pitchFamily="18" charset="0"/>
                <a:cs typeface="Times New Roman" pitchFamily="18" charset="0"/>
              </a:rPr>
              <a:t>Hakediş</a:t>
            </a:r>
            <a:r>
              <a:rPr lang="tr-TR" sz="2000" dirty="0">
                <a:solidFill>
                  <a:schemeClr val="bg1"/>
                </a:solidFill>
                <a:latin typeface="Times New Roman" pitchFamily="18" charset="0"/>
                <a:cs typeface="Times New Roman" pitchFamily="18" charset="0"/>
              </a:rPr>
              <a:t> Yazılımı” kullanılmaktadır. </a:t>
            </a:r>
            <a:endParaRPr lang="tr-TR" sz="20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2693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 xmlns:a16="http://schemas.microsoft.com/office/drawing/2014/main" id="{22531E13-9641-4E6A-9EA0-8CEF61494377}"/>
              </a:ext>
            </a:extLst>
          </p:cNvPr>
          <p:cNvSpPr txBox="1">
            <a:spLocks noGrp="1"/>
          </p:cNvSpPr>
          <p:nvPr>
            <p:ph type="title"/>
          </p:nvPr>
        </p:nvSpPr>
        <p:spPr>
          <a:xfrm>
            <a:off x="1149129" y="268406"/>
            <a:ext cx="9905998" cy="4990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I- GENEL BİLGİLER </a:t>
            </a:r>
          </a:p>
        </p:txBody>
      </p:sp>
      <p:sp>
        <p:nvSpPr>
          <p:cNvPr id="11" name="Başlık 1">
            <a:extLst>
              <a:ext uri="{FF2B5EF4-FFF2-40B4-BE49-F238E27FC236}">
                <a16:creationId xmlns="" xmlns:a16="http://schemas.microsoft.com/office/drawing/2014/main" id="{42172567-A367-4690-A846-60249C5DF777}"/>
              </a:ext>
            </a:extLst>
          </p:cNvPr>
          <p:cNvSpPr txBox="1">
            <a:spLocks/>
          </p:cNvSpPr>
          <p:nvPr/>
        </p:nvSpPr>
        <p:spPr>
          <a:xfrm>
            <a:off x="1149129" y="898725"/>
            <a:ext cx="9905998" cy="388777"/>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C- </a:t>
            </a:r>
            <a:r>
              <a:rPr kumimoji="0" lang="tr-TR" sz="2000" b="1" i="0" u="none" strike="noStrike" kern="1200" cap="none" spc="0" normalizeH="0" baseline="0" noProof="0" dirty="0">
                <a:ln>
                  <a:noFill/>
                </a:ln>
                <a:solidFill>
                  <a:srgbClr val="FF0000"/>
                </a:solidFill>
                <a:effectLst/>
                <a:uLnTx/>
                <a:uFillTx/>
                <a:latin typeface="Tw Cen MT"/>
                <a:ea typeface="+mn-ea"/>
                <a:cs typeface="+mn-cs"/>
              </a:rPr>
              <a:t>İdareye İlişkin Bilgiler</a:t>
            </a:r>
          </a:p>
        </p:txBody>
      </p:sp>
      <p:sp>
        <p:nvSpPr>
          <p:cNvPr id="12" name="Başlık 1">
            <a:extLst>
              <a:ext uri="{FF2B5EF4-FFF2-40B4-BE49-F238E27FC236}">
                <a16:creationId xmlns="" xmlns:a16="http://schemas.microsoft.com/office/drawing/2014/main" id="{CD07FAF1-71C5-4060-9CDF-424DB120E6FF}"/>
              </a:ext>
            </a:extLst>
          </p:cNvPr>
          <p:cNvSpPr txBox="1">
            <a:spLocks/>
          </p:cNvSpPr>
          <p:nvPr/>
        </p:nvSpPr>
        <p:spPr>
          <a:xfrm>
            <a:off x="1149129" y="1425587"/>
            <a:ext cx="9905998" cy="38877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3- </a:t>
            </a:r>
            <a:r>
              <a:rPr kumimoji="0" lang="tr-TR" sz="2000" b="1" i="0" u="none" strike="noStrike" kern="1200" cap="none" spc="0" normalizeH="0" baseline="0" noProof="0" dirty="0">
                <a:ln>
                  <a:noFill/>
                </a:ln>
                <a:solidFill>
                  <a:srgbClr val="FF0000"/>
                </a:solidFill>
                <a:effectLst/>
                <a:uLnTx/>
                <a:uFillTx/>
                <a:latin typeface="Tw Cen MT"/>
                <a:ea typeface="+mn-ea"/>
                <a:cs typeface="+mn-cs"/>
              </a:rPr>
              <a:t>Teknoloji ve Bilişim Altyapısı</a:t>
            </a:r>
          </a:p>
        </p:txBody>
      </p:sp>
      <p:sp>
        <p:nvSpPr>
          <p:cNvPr id="3" name="Dikdörtgen 2">
            <a:extLst>
              <a:ext uri="{FF2B5EF4-FFF2-40B4-BE49-F238E27FC236}">
                <a16:creationId xmlns="" xmlns:a16="http://schemas.microsoft.com/office/drawing/2014/main" id="{AA8D590B-A7EC-4DFA-9691-765C227C46C4}"/>
              </a:ext>
            </a:extLst>
          </p:cNvPr>
          <p:cNvSpPr/>
          <p:nvPr/>
        </p:nvSpPr>
        <p:spPr>
          <a:xfrm>
            <a:off x="1149129" y="1910685"/>
            <a:ext cx="9905998" cy="4749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smtClean="0">
                <a:solidFill>
                  <a:schemeClr val="bg1"/>
                </a:solidFill>
                <a:latin typeface="Times New Roman" pitchFamily="18" charset="0"/>
                <a:cs typeface="Times New Roman" pitchFamily="18" charset="0"/>
              </a:rPr>
              <a:t>	</a:t>
            </a:r>
            <a:r>
              <a:rPr lang="en-GB" dirty="0" err="1" smtClean="0">
                <a:solidFill>
                  <a:schemeClr val="bg1"/>
                </a:solidFill>
                <a:latin typeface="Times New Roman" pitchFamily="18" charset="0"/>
                <a:cs typeface="Times New Roman" pitchFamily="18" charset="0"/>
              </a:rPr>
              <a:t>Başkanlığımızda</a:t>
            </a:r>
            <a:r>
              <a:rPr lang="en-GB" dirty="0" smtClean="0">
                <a:solidFill>
                  <a:schemeClr val="bg1"/>
                </a:solidFill>
                <a:latin typeface="Times New Roman" pitchFamily="18" charset="0"/>
                <a:cs typeface="Times New Roman" pitchFamily="18" charset="0"/>
              </a:rPr>
              <a:t> </a:t>
            </a:r>
            <a:r>
              <a:rPr lang="en-GB" dirty="0">
                <a:solidFill>
                  <a:schemeClr val="bg1"/>
                </a:solidFill>
                <a:latin typeface="Times New Roman" pitchFamily="18" charset="0"/>
                <a:cs typeface="Times New Roman" pitchFamily="18" charset="0"/>
              </a:rPr>
              <a:t>bulunan </a:t>
            </a:r>
            <a:r>
              <a:rPr lang="en-GB" dirty="0" err="1">
                <a:solidFill>
                  <a:schemeClr val="bg1"/>
                </a:solidFill>
                <a:latin typeface="Times New Roman" pitchFamily="18" charset="0"/>
                <a:cs typeface="Times New Roman" pitchFamily="18" charset="0"/>
              </a:rPr>
              <a:t>taşınırlar</a:t>
            </a:r>
            <a:r>
              <a:rPr lang="en-GB" dirty="0">
                <a:solidFill>
                  <a:schemeClr val="bg1"/>
                </a:solidFill>
                <a:latin typeface="Times New Roman" pitchFamily="18" charset="0"/>
                <a:cs typeface="Times New Roman" pitchFamily="18" charset="0"/>
              </a:rPr>
              <a:t> </a:t>
            </a:r>
            <a:r>
              <a:rPr lang="en-GB" dirty="0" err="1">
                <a:solidFill>
                  <a:schemeClr val="bg1"/>
                </a:solidFill>
                <a:latin typeface="Times New Roman" pitchFamily="18" charset="0"/>
                <a:cs typeface="Times New Roman" pitchFamily="18" charset="0"/>
              </a:rPr>
              <a:t>ihtiyacımızı</a:t>
            </a:r>
            <a:r>
              <a:rPr lang="en-GB" dirty="0">
                <a:solidFill>
                  <a:schemeClr val="bg1"/>
                </a:solidFill>
                <a:latin typeface="Times New Roman" pitchFamily="18" charset="0"/>
                <a:cs typeface="Times New Roman" pitchFamily="18" charset="0"/>
              </a:rPr>
              <a:t> </a:t>
            </a:r>
            <a:r>
              <a:rPr lang="en-GB" dirty="0" err="1">
                <a:solidFill>
                  <a:schemeClr val="bg1"/>
                </a:solidFill>
                <a:latin typeface="Times New Roman" pitchFamily="18" charset="0"/>
                <a:cs typeface="Times New Roman" pitchFamily="18" charset="0"/>
              </a:rPr>
              <a:t>karşılayabilir</a:t>
            </a:r>
            <a:r>
              <a:rPr lang="en-GB" dirty="0">
                <a:solidFill>
                  <a:schemeClr val="bg1"/>
                </a:solidFill>
                <a:latin typeface="Times New Roman" pitchFamily="18" charset="0"/>
                <a:cs typeface="Times New Roman" pitchFamily="18" charset="0"/>
              </a:rPr>
              <a:t> </a:t>
            </a:r>
            <a:r>
              <a:rPr lang="en-GB" dirty="0" err="1">
                <a:solidFill>
                  <a:schemeClr val="bg1"/>
                </a:solidFill>
                <a:latin typeface="Times New Roman" pitchFamily="18" charset="0"/>
                <a:cs typeface="Times New Roman" pitchFamily="18" charset="0"/>
              </a:rPr>
              <a:t>durumda</a:t>
            </a:r>
            <a:r>
              <a:rPr lang="en-GB" dirty="0">
                <a:solidFill>
                  <a:schemeClr val="bg1"/>
                </a:solidFill>
                <a:latin typeface="Times New Roman" pitchFamily="18" charset="0"/>
                <a:cs typeface="Times New Roman" pitchFamily="18" charset="0"/>
              </a:rPr>
              <a:t> </a:t>
            </a:r>
            <a:r>
              <a:rPr lang="en-GB" dirty="0" err="1">
                <a:solidFill>
                  <a:schemeClr val="bg1"/>
                </a:solidFill>
                <a:latin typeface="Times New Roman" pitchFamily="18" charset="0"/>
                <a:cs typeface="Times New Roman" pitchFamily="18" charset="0"/>
              </a:rPr>
              <a:t>olup</a:t>
            </a:r>
            <a:r>
              <a:rPr lang="en-GB" dirty="0">
                <a:solidFill>
                  <a:schemeClr val="bg1"/>
                </a:solidFill>
                <a:latin typeface="Times New Roman" pitchFamily="18" charset="0"/>
                <a:cs typeface="Times New Roman" pitchFamily="18" charset="0"/>
              </a:rPr>
              <a:t>, </a:t>
            </a:r>
            <a:r>
              <a:rPr lang="en-GB" dirty="0" err="1">
                <a:solidFill>
                  <a:schemeClr val="bg1"/>
                </a:solidFill>
                <a:latin typeface="Times New Roman" pitchFamily="18" charset="0"/>
                <a:cs typeface="Times New Roman" pitchFamily="18" charset="0"/>
              </a:rPr>
              <a:t>ofislerimizde</a:t>
            </a:r>
            <a:r>
              <a:rPr lang="en-GB" dirty="0">
                <a:solidFill>
                  <a:schemeClr val="bg1"/>
                </a:solidFill>
                <a:latin typeface="Times New Roman" pitchFamily="18" charset="0"/>
                <a:cs typeface="Times New Roman" pitchFamily="18" charset="0"/>
              </a:rPr>
              <a:t> </a:t>
            </a:r>
            <a:r>
              <a:rPr lang="en-GB" dirty="0" err="1">
                <a:solidFill>
                  <a:schemeClr val="bg1"/>
                </a:solidFill>
                <a:latin typeface="Times New Roman" pitchFamily="18" charset="0"/>
                <a:cs typeface="Times New Roman" pitchFamily="18" charset="0"/>
              </a:rPr>
              <a:t>kullanılan</a:t>
            </a:r>
            <a:r>
              <a:rPr lang="en-GB" dirty="0">
                <a:solidFill>
                  <a:schemeClr val="bg1"/>
                </a:solidFill>
                <a:latin typeface="Times New Roman" pitchFamily="18" charset="0"/>
                <a:cs typeface="Times New Roman" pitchFamily="18" charset="0"/>
              </a:rPr>
              <a:t> </a:t>
            </a:r>
            <a:r>
              <a:rPr lang="en-GB" dirty="0" err="1">
                <a:solidFill>
                  <a:schemeClr val="bg1"/>
                </a:solidFill>
                <a:latin typeface="Times New Roman" pitchFamily="18" charset="0"/>
                <a:cs typeface="Times New Roman" pitchFamily="18" charset="0"/>
              </a:rPr>
              <a:t>taşınırların</a:t>
            </a:r>
            <a:r>
              <a:rPr lang="en-GB" dirty="0">
                <a:solidFill>
                  <a:schemeClr val="bg1"/>
                </a:solidFill>
                <a:latin typeface="Times New Roman" pitchFamily="18" charset="0"/>
                <a:cs typeface="Times New Roman" pitchFamily="18" charset="0"/>
              </a:rPr>
              <a:t> </a:t>
            </a:r>
            <a:r>
              <a:rPr lang="en-GB" dirty="0" err="1">
                <a:solidFill>
                  <a:schemeClr val="bg1"/>
                </a:solidFill>
                <a:latin typeface="Times New Roman" pitchFamily="18" charset="0"/>
                <a:cs typeface="Times New Roman" pitchFamily="18" charset="0"/>
              </a:rPr>
              <a:t>listesi</a:t>
            </a:r>
            <a:r>
              <a:rPr lang="en-GB" dirty="0">
                <a:solidFill>
                  <a:schemeClr val="bg1"/>
                </a:solidFill>
                <a:latin typeface="Times New Roman" pitchFamily="18" charset="0"/>
                <a:cs typeface="Times New Roman" pitchFamily="18" charset="0"/>
              </a:rPr>
              <a:t> </a:t>
            </a:r>
            <a:r>
              <a:rPr lang="en-GB" dirty="0" err="1">
                <a:solidFill>
                  <a:schemeClr val="bg1"/>
                </a:solidFill>
                <a:latin typeface="Times New Roman" pitchFamily="18" charset="0"/>
                <a:cs typeface="Times New Roman" pitchFamily="18" charset="0"/>
              </a:rPr>
              <a:t>aşağıdaki</a:t>
            </a:r>
            <a:r>
              <a:rPr lang="en-GB" dirty="0">
                <a:solidFill>
                  <a:schemeClr val="bg1"/>
                </a:solidFill>
                <a:latin typeface="Times New Roman" pitchFamily="18" charset="0"/>
                <a:cs typeface="Times New Roman" pitchFamily="18" charset="0"/>
              </a:rPr>
              <a:t> </a:t>
            </a:r>
            <a:r>
              <a:rPr lang="en-GB" dirty="0" err="1">
                <a:solidFill>
                  <a:schemeClr val="bg1"/>
                </a:solidFill>
                <a:latin typeface="Times New Roman" pitchFamily="18" charset="0"/>
                <a:cs typeface="Times New Roman" pitchFamily="18" charset="0"/>
              </a:rPr>
              <a:t>tabloda</a:t>
            </a:r>
            <a:r>
              <a:rPr lang="en-GB" dirty="0">
                <a:solidFill>
                  <a:schemeClr val="bg1"/>
                </a:solidFill>
                <a:latin typeface="Times New Roman" pitchFamily="18" charset="0"/>
                <a:cs typeface="Times New Roman" pitchFamily="18" charset="0"/>
              </a:rPr>
              <a:t> </a:t>
            </a:r>
            <a:r>
              <a:rPr lang="en-GB" dirty="0" err="1">
                <a:solidFill>
                  <a:schemeClr val="bg1"/>
                </a:solidFill>
                <a:latin typeface="Times New Roman" pitchFamily="18" charset="0"/>
                <a:cs typeface="Times New Roman" pitchFamily="18" charset="0"/>
              </a:rPr>
              <a:t>gösterilmiştir</a:t>
            </a:r>
            <a:r>
              <a:rPr lang="en-GB" dirty="0">
                <a:solidFill>
                  <a:schemeClr val="bg1"/>
                </a:solidFill>
                <a:latin typeface="Times New Roman" pitchFamily="18" charset="0"/>
                <a:cs typeface="Times New Roman" pitchFamily="18" charset="0"/>
              </a:rPr>
              <a:t>. </a:t>
            </a:r>
            <a:endParaRPr lang="tr-TR" dirty="0" smtClean="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smtClean="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smtClean="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smtClean="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smtClean="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smtClean="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smtClean="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976212634"/>
              </p:ext>
            </p:extLst>
          </p:nvPr>
        </p:nvGraphicFramePr>
        <p:xfrm>
          <a:off x="2537732" y="2709081"/>
          <a:ext cx="7128792" cy="3800901"/>
        </p:xfrm>
        <a:graphic>
          <a:graphicData uri="http://schemas.openxmlformats.org/drawingml/2006/table">
            <a:tbl>
              <a:tblPr firstRow="1" firstCol="1" bandRow="1"/>
              <a:tblGrid>
                <a:gridCol w="3839163">
                  <a:extLst>
                    <a:ext uri="{9D8B030D-6E8A-4147-A177-3AD203B41FA5}">
                      <a16:colId xmlns="" xmlns:a16="http://schemas.microsoft.com/office/drawing/2014/main" val="20000"/>
                    </a:ext>
                  </a:extLst>
                </a:gridCol>
                <a:gridCol w="3289629">
                  <a:extLst>
                    <a:ext uri="{9D8B030D-6E8A-4147-A177-3AD203B41FA5}">
                      <a16:colId xmlns="" xmlns:a16="http://schemas.microsoft.com/office/drawing/2014/main" val="20001"/>
                    </a:ext>
                  </a:extLst>
                </a:gridCol>
              </a:tblGrid>
              <a:tr h="248417">
                <a:tc gridSpan="2">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ctr">
                        <a:spcAft>
                          <a:spcPts val="0"/>
                        </a:spcAft>
                      </a:pPr>
                      <a:r>
                        <a:rPr lang="tr-TR" sz="1200" dirty="0">
                          <a:solidFill>
                            <a:schemeClr val="bg1"/>
                          </a:solidFill>
                          <a:effectLst/>
                          <a:latin typeface="Times New Roman" panose="02020603050405020304" pitchFamily="18" charset="0"/>
                          <a:cs typeface="Times New Roman" panose="02020603050405020304" pitchFamily="18" charset="0"/>
                        </a:rPr>
                        <a:t>MAKİNE VE CİHAZLAR</a:t>
                      </a:r>
                      <a:endParaRPr lang="tr-TR" sz="12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b">
                    <a:lnL w="12700" cmpd="sng">
                      <a:solidFill>
                        <a:srgbClr val="009DD9"/>
                      </a:solidFill>
                    </a:lnL>
                    <a:lnR w="12700" cmpd="sng">
                      <a:solidFill>
                        <a:srgbClr val="009DD9"/>
                      </a:solidFill>
                    </a:lnR>
                    <a:lnT w="12700" cmpd="sng">
                      <a:solidFill>
                        <a:srgbClr val="009DD9"/>
                      </a:solidFill>
                    </a:lnT>
                    <a:lnB w="25400" cmpd="sng">
                      <a:solidFill>
                        <a:srgbClr val="009DD9"/>
                      </a:solidFill>
                    </a:lnB>
                    <a:lnTlToBr w="12700" cmpd="sng">
                      <a:noFill/>
                      <a:prstDash val="solid"/>
                    </a:lnTlToBr>
                    <a:lnBlToTr w="12700" cmpd="sng">
                      <a:noFill/>
                      <a:prstDash val="solid"/>
                    </a:lnBlToTr>
                    <a:noFill/>
                  </a:tcPr>
                </a:tc>
                <a:tc hMerge="1">
                  <a:txBody>
                    <a:bodyPr/>
                    <a:lstStyle/>
                    <a:p>
                      <a:endParaRPr lang="tr-TR"/>
                    </a:p>
                  </a:txBody>
                  <a:tcPr/>
                </a:tc>
                <a:extLst>
                  <a:ext uri="{0D108BD9-81ED-4DB2-BD59-A6C34878D82A}">
                    <a16:rowId xmlns="" xmlns:a16="http://schemas.microsoft.com/office/drawing/2014/main" val="10000"/>
                  </a:ext>
                </a:extLst>
              </a:tr>
              <a:tr h="313202">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ctr">
                        <a:spcAft>
                          <a:spcPts val="0"/>
                        </a:spcAft>
                      </a:pPr>
                      <a:r>
                        <a:rPr lang="tr-TR" sz="1200" dirty="0">
                          <a:solidFill>
                            <a:schemeClr val="bg1"/>
                          </a:solidFill>
                          <a:effectLst/>
                          <a:latin typeface="Times New Roman" panose="02020603050405020304" pitchFamily="18" charset="0"/>
                          <a:cs typeface="Times New Roman" panose="02020603050405020304" pitchFamily="18" charset="0"/>
                        </a:rPr>
                        <a:t>BİRİM TESİS, MAKİNE VE CİHAZLAR LİSTESİ</a:t>
                      </a:r>
                      <a:endParaRPr lang="tr-TR" sz="12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254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ADET</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254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extLst>
                  <a:ext uri="{0D108BD9-81ED-4DB2-BD59-A6C34878D82A}">
                    <a16:rowId xmlns="" xmlns:a16="http://schemas.microsoft.com/office/drawing/2014/main" val="10001"/>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just">
                        <a:spcAft>
                          <a:spcPts val="0"/>
                        </a:spcAft>
                      </a:pPr>
                      <a:r>
                        <a:rPr lang="tr-TR" sz="1200" dirty="0">
                          <a:solidFill>
                            <a:schemeClr val="bg1"/>
                          </a:solidFill>
                          <a:effectLst/>
                          <a:latin typeface="Times New Roman" panose="02020603050405020304" pitchFamily="18" charset="0"/>
                          <a:cs typeface="Times New Roman" panose="02020603050405020304" pitchFamily="18" charset="0"/>
                        </a:rPr>
                        <a:t>Tarım ve Ormancılık Makineleri ve Aletleri</a:t>
                      </a:r>
                      <a:endParaRPr lang="tr-TR" sz="12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27</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just">
                        <a:spcAft>
                          <a:spcPts val="0"/>
                        </a:spcAft>
                      </a:pPr>
                      <a:r>
                        <a:rPr lang="tr-TR" sz="1200" dirty="0">
                          <a:solidFill>
                            <a:schemeClr val="bg1"/>
                          </a:solidFill>
                          <a:effectLst/>
                          <a:latin typeface="Times New Roman" panose="02020603050405020304" pitchFamily="18" charset="0"/>
                          <a:cs typeface="Times New Roman" panose="02020603050405020304" pitchFamily="18" charset="0"/>
                        </a:rPr>
                        <a:t>İnşaat Makineleri ve Aletleri</a:t>
                      </a:r>
                      <a:endParaRPr lang="tr-TR" sz="12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6</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extLst>
                  <a:ext uri="{0D108BD9-81ED-4DB2-BD59-A6C34878D82A}">
                    <a16:rowId xmlns="" xmlns:a16="http://schemas.microsoft.com/office/drawing/2014/main" val="10003"/>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just">
                        <a:spcAft>
                          <a:spcPts val="0"/>
                        </a:spcAft>
                      </a:pPr>
                      <a:r>
                        <a:rPr lang="tr-TR" sz="1200" dirty="0">
                          <a:solidFill>
                            <a:schemeClr val="bg1"/>
                          </a:solidFill>
                          <a:effectLst/>
                          <a:latin typeface="Times New Roman" panose="02020603050405020304" pitchFamily="18" charset="0"/>
                          <a:cs typeface="Times New Roman" panose="02020603050405020304" pitchFamily="18" charset="0"/>
                        </a:rPr>
                        <a:t>Atölye Makineleri ve Aletleri</a:t>
                      </a:r>
                      <a:endParaRPr lang="tr-TR" sz="12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89</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just">
                        <a:spcAft>
                          <a:spcPts val="0"/>
                        </a:spcAft>
                      </a:pPr>
                      <a:r>
                        <a:rPr lang="tr-TR" sz="1200" dirty="0">
                          <a:solidFill>
                            <a:schemeClr val="bg1"/>
                          </a:solidFill>
                          <a:effectLst/>
                          <a:latin typeface="Times New Roman" panose="02020603050405020304" pitchFamily="18" charset="0"/>
                          <a:cs typeface="Times New Roman" panose="02020603050405020304" pitchFamily="18" charset="0"/>
                        </a:rPr>
                        <a:t>İş Makineleri ve Aletleri</a:t>
                      </a:r>
                      <a:endParaRPr lang="tr-TR" sz="12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5</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extLst>
                  <a:ext uri="{0D108BD9-81ED-4DB2-BD59-A6C34878D82A}">
                    <a16:rowId xmlns="" xmlns:a16="http://schemas.microsoft.com/office/drawing/2014/main" val="10005"/>
                  </a:ext>
                </a:extLst>
              </a:tr>
              <a:tr h="313202">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just">
                        <a:spcAft>
                          <a:spcPts val="0"/>
                        </a:spcAft>
                      </a:pPr>
                      <a:r>
                        <a:rPr lang="tr-TR" sz="1200" dirty="0">
                          <a:solidFill>
                            <a:schemeClr val="bg1"/>
                          </a:solidFill>
                          <a:effectLst/>
                          <a:latin typeface="Times New Roman" panose="02020603050405020304" pitchFamily="18" charset="0"/>
                          <a:cs typeface="Times New Roman" panose="02020603050405020304" pitchFamily="18" charset="0"/>
                        </a:rPr>
                        <a:t>Güç Elektroniği ve Basınçlı Makineler ile Aletleri</a:t>
                      </a:r>
                      <a:endParaRPr lang="tr-TR" sz="12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14</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ctr">
                        <a:spcAft>
                          <a:spcPts val="0"/>
                        </a:spcAft>
                      </a:pPr>
                      <a:r>
                        <a:rPr lang="tr-TR" sz="1200" dirty="0">
                          <a:solidFill>
                            <a:schemeClr val="bg1"/>
                          </a:solidFill>
                          <a:effectLst/>
                          <a:latin typeface="Times New Roman" panose="02020603050405020304" pitchFamily="18" charset="0"/>
                          <a:cs typeface="Times New Roman" panose="02020603050405020304" pitchFamily="18" charset="0"/>
                        </a:rPr>
                        <a:t>BİRİM DEMİRBAŞ LİSTESİ</a:t>
                      </a:r>
                      <a:endParaRPr lang="tr-TR" sz="12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ADET</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extLst>
                  <a:ext uri="{0D108BD9-81ED-4DB2-BD59-A6C34878D82A}">
                    <a16:rowId xmlns="" xmlns:a16="http://schemas.microsoft.com/office/drawing/2014/main" val="10007"/>
                  </a:ext>
                </a:extLst>
              </a:tr>
              <a:tr h="156601">
                <a:tc gridSpan="2">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Büro Makineleri Grubu</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tc hMerge="1">
                  <a:txBody>
                    <a:bodyPr/>
                    <a:lstStyle/>
                    <a:p>
                      <a:endParaRPr lang="tr-TR"/>
                    </a:p>
                  </a:txBody>
                  <a:tcPr/>
                </a:tc>
                <a:extLst>
                  <a:ext uri="{0D108BD9-81ED-4DB2-BD59-A6C34878D82A}">
                    <a16:rowId xmlns="" xmlns:a16="http://schemas.microsoft.com/office/drawing/2014/main" val="10008"/>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just">
                        <a:spcAft>
                          <a:spcPts val="0"/>
                        </a:spcAft>
                      </a:pPr>
                      <a:r>
                        <a:rPr lang="tr-TR" sz="1200" dirty="0">
                          <a:solidFill>
                            <a:schemeClr val="bg1"/>
                          </a:solidFill>
                          <a:effectLst/>
                          <a:latin typeface="Times New Roman" panose="02020603050405020304" pitchFamily="18" charset="0"/>
                          <a:cs typeface="Times New Roman" panose="02020603050405020304" pitchFamily="18" charset="0"/>
                        </a:rPr>
                        <a:t>Bilgisayar ve Sunucular</a:t>
                      </a:r>
                      <a:endParaRPr lang="tr-TR" sz="12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86</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extLst>
                  <a:ext uri="{0D108BD9-81ED-4DB2-BD59-A6C34878D82A}">
                    <a16:rowId xmlns="" xmlns:a16="http://schemas.microsoft.com/office/drawing/2014/main" val="10009"/>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just">
                        <a:spcAft>
                          <a:spcPts val="0"/>
                        </a:spcAft>
                      </a:pPr>
                      <a:r>
                        <a:rPr lang="tr-TR" sz="1200" dirty="0">
                          <a:solidFill>
                            <a:schemeClr val="bg1"/>
                          </a:solidFill>
                          <a:effectLst/>
                          <a:latin typeface="Times New Roman" panose="02020603050405020304" pitchFamily="18" charset="0"/>
                          <a:cs typeface="Times New Roman" panose="02020603050405020304" pitchFamily="18" charset="0"/>
                        </a:rPr>
                        <a:t>Bilgisayar Çevre Birimleri</a:t>
                      </a:r>
                      <a:endParaRPr lang="tr-TR" sz="12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31</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just">
                        <a:spcAft>
                          <a:spcPts val="0"/>
                        </a:spcAft>
                      </a:pPr>
                      <a:r>
                        <a:rPr lang="tr-TR" sz="1200">
                          <a:solidFill>
                            <a:schemeClr val="bg1"/>
                          </a:solidFill>
                          <a:effectLst/>
                          <a:latin typeface="Times New Roman" panose="02020603050405020304" pitchFamily="18" charset="0"/>
                          <a:cs typeface="Times New Roman" panose="02020603050405020304" pitchFamily="18" charset="0"/>
                        </a:rPr>
                        <a:t>Teksir ve Çoğaltma Makineleri</a:t>
                      </a:r>
                      <a:endParaRPr lang="tr-TR" sz="120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3</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extLst>
                  <a:ext uri="{0D108BD9-81ED-4DB2-BD59-A6C34878D82A}">
                    <a16:rowId xmlns="" xmlns:a16="http://schemas.microsoft.com/office/drawing/2014/main" val="10011"/>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just">
                        <a:spcAft>
                          <a:spcPts val="0"/>
                        </a:spcAft>
                      </a:pPr>
                      <a:r>
                        <a:rPr lang="tr-TR" sz="1200">
                          <a:solidFill>
                            <a:schemeClr val="bg1"/>
                          </a:solidFill>
                          <a:effectLst/>
                          <a:latin typeface="Times New Roman" panose="02020603050405020304" pitchFamily="18" charset="0"/>
                          <a:cs typeface="Times New Roman" panose="02020603050405020304" pitchFamily="18" charset="0"/>
                        </a:rPr>
                        <a:t>Haberleşme Cihazları (Telefon makinesi)</a:t>
                      </a:r>
                      <a:endParaRPr lang="tr-TR" sz="120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36</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156601">
                <a:tc gridSpan="2">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Mobilyalar Grubu</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tc hMerge="1">
                  <a:txBody>
                    <a:bodyPr/>
                    <a:lstStyle/>
                    <a:p>
                      <a:endParaRPr lang="tr-TR"/>
                    </a:p>
                  </a:txBody>
                  <a:tcPr/>
                </a:tc>
                <a:extLst>
                  <a:ext uri="{0D108BD9-81ED-4DB2-BD59-A6C34878D82A}">
                    <a16:rowId xmlns="" xmlns:a16="http://schemas.microsoft.com/office/drawing/2014/main" val="10013"/>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just">
                        <a:spcAft>
                          <a:spcPts val="0"/>
                        </a:spcAft>
                      </a:pPr>
                      <a:r>
                        <a:rPr lang="tr-TR" sz="1200">
                          <a:solidFill>
                            <a:schemeClr val="bg1"/>
                          </a:solidFill>
                          <a:effectLst/>
                          <a:latin typeface="Times New Roman" panose="02020603050405020304" pitchFamily="18" charset="0"/>
                          <a:cs typeface="Times New Roman" panose="02020603050405020304" pitchFamily="18" charset="0"/>
                        </a:rPr>
                        <a:t>Büro Mobilyaları</a:t>
                      </a:r>
                      <a:endParaRPr lang="tr-TR" sz="120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222</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spcAft>
                          <a:spcPts val="0"/>
                        </a:spcAft>
                      </a:pPr>
                      <a:r>
                        <a:rPr lang="tr-TR" sz="1200">
                          <a:solidFill>
                            <a:schemeClr val="bg1"/>
                          </a:solidFill>
                          <a:effectLst/>
                          <a:latin typeface="Times New Roman" panose="02020603050405020304" pitchFamily="18" charset="0"/>
                          <a:cs typeface="Times New Roman" panose="02020603050405020304" pitchFamily="18" charset="0"/>
                        </a:rPr>
                        <a:t>Yedek Parçalar Grubu</a:t>
                      </a:r>
                      <a:endParaRPr lang="tr-TR" sz="120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 </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extLst>
                  <a:ext uri="{0D108BD9-81ED-4DB2-BD59-A6C34878D82A}">
                    <a16:rowId xmlns="" xmlns:a16="http://schemas.microsoft.com/office/drawing/2014/main" val="10015"/>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just">
                        <a:spcAft>
                          <a:spcPts val="0"/>
                        </a:spcAft>
                      </a:pPr>
                      <a:r>
                        <a:rPr lang="tr-TR" sz="1200">
                          <a:solidFill>
                            <a:schemeClr val="bg1"/>
                          </a:solidFill>
                          <a:effectLst/>
                          <a:latin typeface="Times New Roman" panose="02020603050405020304" pitchFamily="18" charset="0"/>
                          <a:cs typeface="Times New Roman" panose="02020603050405020304" pitchFamily="18" charset="0"/>
                        </a:rPr>
                        <a:t>Makineler ve Aletler Grubu Yedek Parçaları</a:t>
                      </a:r>
                      <a:endParaRPr lang="tr-TR" sz="120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16"/>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just">
                        <a:spcAft>
                          <a:spcPts val="0"/>
                        </a:spcAft>
                      </a:pPr>
                      <a:r>
                        <a:rPr lang="tr-TR" sz="1200">
                          <a:solidFill>
                            <a:schemeClr val="bg1"/>
                          </a:solidFill>
                          <a:effectLst/>
                          <a:latin typeface="Times New Roman" panose="02020603050405020304" pitchFamily="18" charset="0"/>
                          <a:cs typeface="Times New Roman" panose="02020603050405020304" pitchFamily="18" charset="0"/>
                        </a:rPr>
                        <a:t>Cihazlar ve Aletler Grubu Yedek Parçaları</a:t>
                      </a:r>
                      <a:endParaRPr lang="tr-TR" sz="120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solidFill>
                      <a:srgbClr val="009DD9">
                        <a:alpha val="20000"/>
                      </a:srgbClr>
                    </a:solidFill>
                  </a:tcPr>
                </a:tc>
                <a:extLst>
                  <a:ext uri="{0D108BD9-81ED-4DB2-BD59-A6C34878D82A}">
                    <a16:rowId xmlns="" xmlns:a16="http://schemas.microsoft.com/office/drawing/2014/main" val="10017"/>
                  </a:ext>
                </a:extLst>
              </a:tr>
              <a:tr h="156601">
                <a:tc>
                  <a:txBody>
                    <a:bodyPr/>
                    <a:lstStyle>
                      <a:lvl1pPr marL="0" algn="l" defTabSz="914400" rtl="0" eaLnBrk="1" latinLnBrk="0" hangingPunct="1">
                        <a:defRPr sz="1800" b="1" kern="1200">
                          <a:solidFill>
                            <a:schemeClr val="tx1"/>
                          </a:solidFill>
                          <a:latin typeface="Constantia"/>
                        </a:defRPr>
                      </a:lvl1pPr>
                      <a:lvl2pPr marL="457200" algn="l" defTabSz="914400" rtl="0" eaLnBrk="1" latinLnBrk="0" hangingPunct="1">
                        <a:defRPr sz="1800" b="1" kern="1200">
                          <a:solidFill>
                            <a:schemeClr val="tx1"/>
                          </a:solidFill>
                          <a:latin typeface="Constantia"/>
                        </a:defRPr>
                      </a:lvl2pPr>
                      <a:lvl3pPr marL="914400" algn="l" defTabSz="914400" rtl="0" eaLnBrk="1" latinLnBrk="0" hangingPunct="1">
                        <a:defRPr sz="1800" b="1" kern="1200">
                          <a:solidFill>
                            <a:schemeClr val="tx1"/>
                          </a:solidFill>
                          <a:latin typeface="Constantia"/>
                        </a:defRPr>
                      </a:lvl3pPr>
                      <a:lvl4pPr marL="1371600" algn="l" defTabSz="914400" rtl="0" eaLnBrk="1" latinLnBrk="0" hangingPunct="1">
                        <a:defRPr sz="1800" b="1" kern="1200">
                          <a:solidFill>
                            <a:schemeClr val="tx1"/>
                          </a:solidFill>
                          <a:latin typeface="Constantia"/>
                        </a:defRPr>
                      </a:lvl4pPr>
                      <a:lvl5pPr marL="1828800" algn="l" defTabSz="914400" rtl="0" eaLnBrk="1" latinLnBrk="0" hangingPunct="1">
                        <a:defRPr sz="1800" b="1" kern="1200">
                          <a:solidFill>
                            <a:schemeClr val="tx1"/>
                          </a:solidFill>
                          <a:latin typeface="Constantia"/>
                        </a:defRPr>
                      </a:lvl5pPr>
                      <a:lvl6pPr marL="2286000" algn="l" defTabSz="914400" rtl="0" eaLnBrk="1" latinLnBrk="0" hangingPunct="1">
                        <a:defRPr sz="1800" b="1" kern="1200">
                          <a:solidFill>
                            <a:schemeClr val="tx1"/>
                          </a:solidFill>
                          <a:latin typeface="Constantia"/>
                        </a:defRPr>
                      </a:lvl6pPr>
                      <a:lvl7pPr marL="2743200" algn="l" defTabSz="914400" rtl="0" eaLnBrk="1" latinLnBrk="0" hangingPunct="1">
                        <a:defRPr sz="1800" b="1" kern="1200">
                          <a:solidFill>
                            <a:schemeClr val="tx1"/>
                          </a:solidFill>
                          <a:latin typeface="Constantia"/>
                        </a:defRPr>
                      </a:lvl7pPr>
                      <a:lvl8pPr marL="3200400" algn="l" defTabSz="914400" rtl="0" eaLnBrk="1" latinLnBrk="0" hangingPunct="1">
                        <a:defRPr sz="1800" b="1" kern="1200">
                          <a:solidFill>
                            <a:schemeClr val="tx1"/>
                          </a:solidFill>
                          <a:latin typeface="Constantia"/>
                        </a:defRPr>
                      </a:lvl8pPr>
                      <a:lvl9pPr marL="3657600" algn="l" defTabSz="914400" rtl="0" eaLnBrk="1" latinLnBrk="0" hangingPunct="1">
                        <a:defRPr sz="1800" b="1" kern="1200">
                          <a:solidFill>
                            <a:schemeClr val="tx1"/>
                          </a:solidFill>
                          <a:latin typeface="Constantia"/>
                        </a:defRPr>
                      </a:lvl9pPr>
                    </a:lstStyle>
                    <a:p>
                      <a:pPr algn="just">
                        <a:spcAft>
                          <a:spcPts val="0"/>
                        </a:spcAft>
                      </a:pPr>
                      <a:r>
                        <a:rPr lang="tr-TR" sz="1200" dirty="0">
                          <a:solidFill>
                            <a:schemeClr val="bg1"/>
                          </a:solidFill>
                          <a:effectLst/>
                          <a:latin typeface="Times New Roman" panose="02020603050405020304" pitchFamily="18" charset="0"/>
                          <a:cs typeface="Times New Roman" panose="02020603050405020304" pitchFamily="18" charset="0"/>
                        </a:rPr>
                        <a:t>Su Tesisatı Yedek Parçaları</a:t>
                      </a:r>
                      <a:endParaRPr lang="tr-TR" sz="12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algn="ctr">
                        <a:spcAft>
                          <a:spcPts val="0"/>
                        </a:spcAft>
                      </a:pPr>
                      <a:r>
                        <a:rPr lang="tr-TR" sz="1200" b="1" dirty="0">
                          <a:solidFill>
                            <a:schemeClr val="bg1"/>
                          </a:solidFill>
                          <a:effectLst/>
                          <a:latin typeface="Times New Roman" panose="02020603050405020304" pitchFamily="18" charset="0"/>
                          <a:cs typeface="Times New Roman" panose="02020603050405020304" pitchFamily="18" charset="0"/>
                        </a:rPr>
                        <a:t>--</a:t>
                      </a:r>
                      <a:endParaRPr lang="tr-TR" sz="1200" b="1" dirty="0">
                        <a:solidFill>
                          <a:schemeClr val="bg1"/>
                        </a:solidFill>
                        <a:effectLst/>
                        <a:latin typeface="Times New Roman" panose="02020603050405020304" pitchFamily="18" charset="0"/>
                        <a:ea typeface="Times New Roman"/>
                        <a:cs typeface="Times New Roman" panose="02020603050405020304" pitchFamily="18" charset="0"/>
                      </a:endParaRPr>
                    </a:p>
                  </a:txBody>
                  <a:tcPr marL="44450" marR="44450" marT="0" marB="0" anchor="ctr">
                    <a:lnL w="12700" cmpd="sng">
                      <a:solidFill>
                        <a:srgbClr val="009DD9"/>
                      </a:solidFill>
                    </a:lnL>
                    <a:lnR w="12700" cmpd="sng">
                      <a:solidFill>
                        <a:srgbClr val="009DD9"/>
                      </a:solidFill>
                    </a:lnR>
                    <a:lnT w="12700" cmpd="sng">
                      <a:solidFill>
                        <a:srgbClr val="009DD9"/>
                      </a:solidFill>
                    </a:lnT>
                    <a:lnB w="12700" cmpd="sng">
                      <a:solidFill>
                        <a:srgbClr val="009DD9"/>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18"/>
                  </a:ext>
                </a:extLst>
              </a:tr>
            </a:tbl>
          </a:graphicData>
        </a:graphic>
      </p:graphicFrame>
    </p:spTree>
    <p:extLst>
      <p:ext uri="{BB962C8B-B14F-4D97-AF65-F5344CB8AC3E}">
        <p14:creationId xmlns:p14="http://schemas.microsoft.com/office/powerpoint/2010/main" val="972620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çerik Yer Tutucusu 5">
            <a:extLst>
              <a:ext uri="{FF2B5EF4-FFF2-40B4-BE49-F238E27FC236}">
                <a16:creationId xmlns="" xmlns:a16="http://schemas.microsoft.com/office/drawing/2014/main" id="{BEBF3030-C4B8-477A-AA7E-400B8927FE7D}"/>
              </a:ext>
            </a:extLst>
          </p:cNvPr>
          <p:cNvGraphicFramePr>
            <a:graphicFrameLocks noGrp="1"/>
          </p:cNvGraphicFramePr>
          <p:nvPr>
            <p:ph idx="4294967295"/>
            <p:extLst>
              <p:ext uri="{D42A27DB-BD31-4B8C-83A1-F6EECF244321}">
                <p14:modId xmlns:p14="http://schemas.microsoft.com/office/powerpoint/2010/main" val="2459976759"/>
              </p:ext>
            </p:extLst>
          </p:nvPr>
        </p:nvGraphicFramePr>
        <p:xfrm>
          <a:off x="1149130" y="1981199"/>
          <a:ext cx="9764293" cy="1973283"/>
        </p:xfrm>
        <a:graphic>
          <a:graphicData uri="http://schemas.openxmlformats.org/drawingml/2006/table">
            <a:tbl>
              <a:tblPr firstRow="1" firstCol="1" bandRow="1">
                <a:tableStyleId>{C4B1156A-380E-4F78-BDF5-A606A8083BF9}</a:tableStyleId>
              </a:tblPr>
              <a:tblGrid>
                <a:gridCol w="1969209">
                  <a:extLst>
                    <a:ext uri="{9D8B030D-6E8A-4147-A177-3AD203B41FA5}">
                      <a16:colId xmlns="" xmlns:a16="http://schemas.microsoft.com/office/drawing/2014/main" val="1001597290"/>
                    </a:ext>
                  </a:extLst>
                </a:gridCol>
                <a:gridCol w="2555588">
                  <a:extLst>
                    <a:ext uri="{9D8B030D-6E8A-4147-A177-3AD203B41FA5}">
                      <a16:colId xmlns="" xmlns:a16="http://schemas.microsoft.com/office/drawing/2014/main" val="4011551667"/>
                    </a:ext>
                  </a:extLst>
                </a:gridCol>
                <a:gridCol w="2253448">
                  <a:extLst>
                    <a:ext uri="{9D8B030D-6E8A-4147-A177-3AD203B41FA5}">
                      <a16:colId xmlns="" xmlns:a16="http://schemas.microsoft.com/office/drawing/2014/main" val="2780810148"/>
                    </a:ext>
                  </a:extLst>
                </a:gridCol>
                <a:gridCol w="2986048">
                  <a:extLst>
                    <a:ext uri="{9D8B030D-6E8A-4147-A177-3AD203B41FA5}">
                      <a16:colId xmlns="" xmlns:a16="http://schemas.microsoft.com/office/drawing/2014/main" val="2219977361"/>
                    </a:ext>
                  </a:extLst>
                </a:gridCol>
              </a:tblGrid>
              <a:tr h="1312338">
                <a:tc>
                  <a:txBody>
                    <a:bodyPr/>
                    <a:lstStyle/>
                    <a:p>
                      <a:pPr>
                        <a:lnSpc>
                          <a:spcPct val="115000"/>
                        </a:lnSpc>
                        <a:spcAft>
                          <a:spcPts val="1000"/>
                        </a:spcAft>
                      </a:pPr>
                      <a:endParaRPr lang="tr-TR" sz="20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000" b="0" dirty="0" smtClean="0">
                          <a:effectLst/>
                          <a:latin typeface="Calibri" panose="020F0502020204030204" pitchFamily="34" charset="0"/>
                          <a:ea typeface="Calibri" panose="020F0502020204030204" pitchFamily="34" charset="0"/>
                          <a:cs typeface="Times New Roman" panose="02020603050405020304" pitchFamily="18" charset="0"/>
                        </a:rPr>
                        <a:t>Personel Bilgileri</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tr-TR" sz="2000" b="0" dirty="0" smtClean="0">
                        <a:effectLst/>
                      </a:endParaRPr>
                    </a:p>
                    <a:p>
                      <a:pPr>
                        <a:lnSpc>
                          <a:spcPct val="115000"/>
                        </a:lnSpc>
                        <a:spcAft>
                          <a:spcPts val="1000"/>
                        </a:spcAft>
                      </a:pPr>
                      <a:r>
                        <a:rPr lang="tr-TR" sz="2000" b="0" dirty="0" err="1" smtClean="0">
                          <a:effectLst/>
                        </a:rPr>
                        <a:t>Öğr</a:t>
                      </a:r>
                      <a:r>
                        <a:rPr lang="tr-TR" sz="2000" b="0" dirty="0" smtClean="0">
                          <a:effectLst/>
                        </a:rPr>
                        <a:t>. </a:t>
                      </a:r>
                      <a:r>
                        <a:rPr lang="tr-TR" sz="2000" b="0" dirty="0">
                          <a:effectLst/>
                        </a:rPr>
                        <a:t>Elemanı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tr-TR" sz="2000" b="0" dirty="0" smtClean="0">
                        <a:effectLst/>
                      </a:endParaRPr>
                    </a:p>
                    <a:p>
                      <a:pPr>
                        <a:lnSpc>
                          <a:spcPct val="115000"/>
                        </a:lnSpc>
                        <a:spcAft>
                          <a:spcPts val="1000"/>
                        </a:spcAft>
                      </a:pPr>
                      <a:r>
                        <a:rPr lang="tr-TR" sz="2000" b="0" dirty="0" smtClean="0">
                          <a:effectLst/>
                        </a:rPr>
                        <a:t>İdari </a:t>
                      </a:r>
                      <a:r>
                        <a:rPr lang="tr-TR" sz="2000" b="0" dirty="0">
                          <a:effectLst/>
                        </a:rPr>
                        <a:t>Personel</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2000" b="0" dirty="0" smtClean="0">
                          <a:effectLst/>
                        </a:rPr>
                        <a:t>Yardımcı Pers (Temizlik, güvenlik, teknik)</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08702789"/>
                  </a:ext>
                </a:extLst>
              </a:tr>
              <a:tr h="660945">
                <a:tc>
                  <a:txBody>
                    <a:bodyPr/>
                    <a:lstStyle/>
                    <a:p>
                      <a:pPr algn="ctr">
                        <a:lnSpc>
                          <a:spcPct val="115000"/>
                        </a:lnSpc>
                        <a:spcAft>
                          <a:spcPts val="1000"/>
                        </a:spcAft>
                      </a:pPr>
                      <a:r>
                        <a:rPr lang="tr-TR" sz="2000" b="0" dirty="0">
                          <a:effectLst/>
                        </a:rPr>
                        <a:t>Toplam</a:t>
                      </a:r>
                      <a:endParaRPr lang="tr-TR"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2000" b="0" dirty="0" smtClean="0">
                          <a:effectLst/>
                        </a:rPr>
                        <a:t>1</a:t>
                      </a:r>
                      <a:endParaRPr lang="tr-TR"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2000" b="0" dirty="0" smtClean="0">
                          <a:effectLst/>
                        </a:rPr>
                        <a:t>55</a:t>
                      </a:r>
                      <a:endParaRPr lang="tr-TR"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2000" b="0" dirty="0" smtClean="0">
                          <a:effectLst/>
                        </a:rPr>
                        <a:t>13</a:t>
                      </a:r>
                      <a:endParaRPr lang="tr-TR"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44982774"/>
                  </a:ext>
                </a:extLst>
              </a:tr>
            </a:tbl>
          </a:graphicData>
        </a:graphic>
      </p:graphicFrame>
      <p:sp>
        <p:nvSpPr>
          <p:cNvPr id="10" name="Başlık 1">
            <a:extLst>
              <a:ext uri="{FF2B5EF4-FFF2-40B4-BE49-F238E27FC236}">
                <a16:creationId xmlns="" xmlns:a16="http://schemas.microsoft.com/office/drawing/2014/main" id="{489F5D89-566F-47FB-B895-D221B0B89B08}"/>
              </a:ext>
            </a:extLst>
          </p:cNvPr>
          <p:cNvSpPr txBox="1">
            <a:spLocks/>
          </p:cNvSpPr>
          <p:nvPr/>
        </p:nvSpPr>
        <p:spPr>
          <a:xfrm>
            <a:off x="1141413" y="88900"/>
            <a:ext cx="9905998" cy="49903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a:solidFill>
                  <a:srgbClr val="C00000"/>
                </a:solidFill>
                <a:latin typeface="+mj-lt"/>
                <a:ea typeface="+mj-ea"/>
                <a:cs typeface="+mj-cs"/>
              </a:rPr>
              <a:t>I- GENEL BİLGİLER </a:t>
            </a:r>
            <a:endParaRPr lang="tr-TR" sz="2400" b="1" dirty="0">
              <a:solidFill>
                <a:srgbClr val="C00000"/>
              </a:solidFill>
              <a:latin typeface="+mj-lt"/>
              <a:ea typeface="+mj-ea"/>
              <a:cs typeface="+mj-cs"/>
            </a:endParaRPr>
          </a:p>
        </p:txBody>
      </p:sp>
      <p:sp>
        <p:nvSpPr>
          <p:cNvPr id="11" name="Başlık 1">
            <a:extLst>
              <a:ext uri="{FF2B5EF4-FFF2-40B4-BE49-F238E27FC236}">
                <a16:creationId xmlns="" xmlns:a16="http://schemas.microsoft.com/office/drawing/2014/main" id="{9C5FB945-D31B-4C4D-9559-3B63CF8FE52B}"/>
              </a:ext>
            </a:extLst>
          </p:cNvPr>
          <p:cNvSpPr txBox="1">
            <a:spLocks/>
          </p:cNvSpPr>
          <p:nvPr/>
        </p:nvSpPr>
        <p:spPr>
          <a:xfrm>
            <a:off x="1149129" y="660478"/>
            <a:ext cx="9905998" cy="38877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C- </a:t>
            </a:r>
            <a:r>
              <a:rPr kumimoji="0" lang="tr-TR" sz="2000" b="1" i="0" u="none" strike="noStrike" kern="1200" cap="none" spc="0" normalizeH="0" baseline="0" noProof="0" dirty="0">
                <a:ln>
                  <a:noFill/>
                </a:ln>
                <a:solidFill>
                  <a:srgbClr val="FF0000"/>
                </a:solidFill>
                <a:effectLst/>
                <a:uLnTx/>
                <a:uFillTx/>
                <a:latin typeface="Tw Cen MT"/>
                <a:ea typeface="+mn-ea"/>
                <a:cs typeface="+mn-cs"/>
              </a:rPr>
              <a:t>İdareye İlişkin Bilgiler</a:t>
            </a:r>
          </a:p>
        </p:txBody>
      </p:sp>
      <p:sp>
        <p:nvSpPr>
          <p:cNvPr id="12" name="Başlık 1">
            <a:extLst>
              <a:ext uri="{FF2B5EF4-FFF2-40B4-BE49-F238E27FC236}">
                <a16:creationId xmlns="" xmlns:a16="http://schemas.microsoft.com/office/drawing/2014/main" id="{24830B67-C892-4EE8-B419-AFA7C3A70882}"/>
              </a:ext>
            </a:extLst>
          </p:cNvPr>
          <p:cNvSpPr txBox="1">
            <a:spLocks/>
          </p:cNvSpPr>
          <p:nvPr/>
        </p:nvSpPr>
        <p:spPr>
          <a:xfrm>
            <a:off x="1141412" y="1121801"/>
            <a:ext cx="9905998" cy="38877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4- </a:t>
            </a:r>
            <a:r>
              <a:rPr kumimoji="0" lang="tr-TR" sz="2000" b="1" i="0" u="none" strike="noStrike" kern="1200" cap="none" spc="0" normalizeH="0" baseline="0" noProof="0" dirty="0">
                <a:ln>
                  <a:noFill/>
                </a:ln>
                <a:solidFill>
                  <a:srgbClr val="FF0000"/>
                </a:solidFill>
                <a:effectLst/>
                <a:uLnTx/>
                <a:uFillTx/>
                <a:latin typeface="Tw Cen MT"/>
                <a:ea typeface="+mn-ea"/>
                <a:cs typeface="+mn-cs"/>
              </a:rPr>
              <a:t>İnsan Kaynakları</a:t>
            </a:r>
          </a:p>
        </p:txBody>
      </p:sp>
    </p:spTree>
    <p:extLst>
      <p:ext uri="{BB962C8B-B14F-4D97-AF65-F5344CB8AC3E}">
        <p14:creationId xmlns:p14="http://schemas.microsoft.com/office/powerpoint/2010/main" val="273782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548680"/>
            <a:ext cx="8229600" cy="648072"/>
          </a:xfrm>
        </p:spPr>
        <p:txBody>
          <a:bodyPr>
            <a:noAutofit/>
          </a:bodyPr>
          <a:lstStyle/>
          <a:p>
            <a:r>
              <a:rPr lang="en-GB" sz="4000" b="1" cap="small" dirty="0">
                <a:latin typeface="Times New Roman" pitchFamily="18" charset="0"/>
                <a:cs typeface="Times New Roman" pitchFamily="18" charset="0"/>
              </a:rPr>
              <a:t>4- </a:t>
            </a:r>
            <a:r>
              <a:rPr lang="en-GB" sz="4000" b="1" dirty="0">
                <a:latin typeface="Times New Roman" pitchFamily="18" charset="0"/>
                <a:cs typeface="Times New Roman" pitchFamily="18" charset="0"/>
              </a:rPr>
              <a:t>İNSAN KAYNAKLARI</a:t>
            </a:r>
            <a:endParaRPr lang="tr-TR" sz="4000" dirty="0">
              <a:latin typeface="Times New Roman" pitchFamily="18" charset="0"/>
              <a:cs typeface="Times New Roman" pitchFamily="18" charset="0"/>
            </a:endParaRPr>
          </a:p>
        </p:txBody>
      </p:sp>
      <p:sp>
        <p:nvSpPr>
          <p:cNvPr id="3" name="İçerik Yer Tutucusu 2"/>
          <p:cNvSpPr>
            <a:spLocks noGrp="1"/>
          </p:cNvSpPr>
          <p:nvPr>
            <p:ph idx="1"/>
          </p:nvPr>
        </p:nvSpPr>
        <p:spPr>
          <a:xfrm>
            <a:off x="1919536" y="1196752"/>
            <a:ext cx="8568952" cy="4968552"/>
          </a:xfrm>
        </p:spPr>
        <p:txBody>
          <a:bodyPr>
            <a:normAutofit/>
          </a:bodyPr>
          <a:lstStyle/>
          <a:p>
            <a:pPr marL="0" indent="0" algn="just">
              <a:buNone/>
            </a:pPr>
            <a:r>
              <a:rPr lang="tr-TR" sz="1800" dirty="0">
                <a:latin typeface="Times New Roman" pitchFamily="18" charset="0"/>
                <a:cs typeface="Times New Roman" pitchFamily="18" charset="0"/>
              </a:rPr>
              <a:t>Yapı İşleri ve Teknik Daire Başkanlığı; kuruluş amacına ve görev tanımına uygun olarak 1 Daire Başkanı (İnşaat Y. Mühendisi), 3 Şube Müdürü, 7 Mühendis, 1 </a:t>
            </a:r>
            <a:r>
              <a:rPr lang="en-GB" sz="1800" dirty="0">
                <a:latin typeface="Times New Roman" pitchFamily="18" charset="0"/>
                <a:cs typeface="Times New Roman" pitchFamily="18" charset="0"/>
              </a:rPr>
              <a:t>Elk. </a:t>
            </a:r>
            <a:r>
              <a:rPr lang="en-GB" sz="1800" dirty="0" err="1">
                <a:latin typeface="Times New Roman" pitchFamily="18" charset="0"/>
                <a:cs typeface="Times New Roman" pitchFamily="18" charset="0"/>
              </a:rPr>
              <a:t>Elekt</a:t>
            </a:r>
            <a:r>
              <a:rPr lang="en-GB" sz="1800" dirty="0">
                <a:latin typeface="Times New Roman" pitchFamily="18" charset="0"/>
                <a:cs typeface="Times New Roman" pitchFamily="18" charset="0"/>
              </a:rPr>
              <a:t>. Y. </a:t>
            </a:r>
            <a:r>
              <a:rPr lang="en-GB" sz="1800" dirty="0" err="1">
                <a:latin typeface="Times New Roman" pitchFamily="18" charset="0"/>
                <a:cs typeface="Times New Roman" pitchFamily="18" charset="0"/>
              </a:rPr>
              <a:t>Mühendisi</a:t>
            </a:r>
            <a:r>
              <a:rPr lang="tr-TR" sz="1800" dirty="0">
                <a:latin typeface="Times New Roman" pitchFamily="18" charset="0"/>
                <a:cs typeface="Times New Roman" pitchFamily="18" charset="0"/>
              </a:rPr>
              <a:t>, 1 Jeoloji Y. Mühendisi, 1 Orman Y. Mühendisi,  1 Y. Mimar, 1 Mimar, 1 Peyzaj Y. Mimarı ve 23 Teknik Hizmetler Sınıfı, 2 Hizmetli ve 13 adet sürekli işçi olmak üzere toplam 55 personel ile hizmet vermektedir.</a:t>
            </a:r>
          </a:p>
          <a:p>
            <a:pPr marL="0" indent="0">
              <a:buNone/>
            </a:pPr>
            <a:endParaRPr lang="tr-TR" sz="1800" dirty="0">
              <a:latin typeface="Times New Roman" pitchFamily="18" charset="0"/>
              <a:cs typeface="Times New Roman" pitchFamily="18" charset="0"/>
            </a:endParaRPr>
          </a:p>
        </p:txBody>
      </p:sp>
      <p:graphicFrame>
        <p:nvGraphicFramePr>
          <p:cNvPr id="4" name="Tablo 3"/>
          <p:cNvGraphicFramePr>
            <a:graphicFrameLocks noGrp="1"/>
          </p:cNvGraphicFramePr>
          <p:nvPr>
            <p:extLst/>
          </p:nvPr>
        </p:nvGraphicFramePr>
        <p:xfrm>
          <a:off x="1991544" y="3212977"/>
          <a:ext cx="3528392" cy="2880319"/>
        </p:xfrm>
        <a:graphic>
          <a:graphicData uri="http://schemas.openxmlformats.org/drawingml/2006/table">
            <a:tbl>
              <a:tblPr firstRow="1" firstCol="1" bandRow="1">
                <a:tableStyleId>{B301B821-A1FF-4177-AEE7-76D212191A09}</a:tableStyleId>
              </a:tblPr>
              <a:tblGrid>
                <a:gridCol w="2331231">
                  <a:extLst>
                    <a:ext uri="{9D8B030D-6E8A-4147-A177-3AD203B41FA5}">
                      <a16:colId xmlns="" xmlns:a16="http://schemas.microsoft.com/office/drawing/2014/main" val="20000"/>
                    </a:ext>
                  </a:extLst>
                </a:gridCol>
                <a:gridCol w="1197161">
                  <a:extLst>
                    <a:ext uri="{9D8B030D-6E8A-4147-A177-3AD203B41FA5}">
                      <a16:colId xmlns="" xmlns:a16="http://schemas.microsoft.com/office/drawing/2014/main" val="20001"/>
                    </a:ext>
                  </a:extLst>
                </a:gridCol>
              </a:tblGrid>
              <a:tr h="419094">
                <a:tc gridSpan="2">
                  <a:txBody>
                    <a:bodyPr/>
                    <a:lstStyle/>
                    <a:p>
                      <a:pPr algn="ctr">
                        <a:spcAft>
                          <a:spcPts val="0"/>
                        </a:spcAft>
                      </a:pPr>
                      <a:r>
                        <a:rPr lang="tr-TR" sz="1200" dirty="0">
                          <a:effectLst/>
                        </a:rPr>
                        <a:t>İdari Personel Kadro Dağılımı </a:t>
                      </a:r>
                      <a:endParaRPr lang="tr-TR" sz="1200" dirty="0">
                        <a:effectLst/>
                        <a:latin typeface="Times New Roman"/>
                        <a:ea typeface="Times New Roman"/>
                      </a:endParaRPr>
                    </a:p>
                  </a:txBody>
                  <a:tcPr marL="44450" marR="44450" marT="0" marB="0" anchor="ctr"/>
                </a:tc>
                <a:tc hMerge="1">
                  <a:txBody>
                    <a:bodyPr/>
                    <a:lstStyle/>
                    <a:p>
                      <a:endParaRPr lang="tr-TR"/>
                    </a:p>
                  </a:txBody>
                  <a:tcPr/>
                </a:tc>
                <a:extLst>
                  <a:ext uri="{0D108BD9-81ED-4DB2-BD59-A6C34878D82A}">
                    <a16:rowId xmlns="" xmlns:a16="http://schemas.microsoft.com/office/drawing/2014/main" val="10000"/>
                  </a:ext>
                </a:extLst>
              </a:tr>
              <a:tr h="365755">
                <a:tc>
                  <a:txBody>
                    <a:bodyPr/>
                    <a:lstStyle/>
                    <a:p>
                      <a:pPr>
                        <a:spcAft>
                          <a:spcPts val="0"/>
                        </a:spcAft>
                      </a:pPr>
                      <a:r>
                        <a:rPr lang="tr-TR" sz="1200">
                          <a:effectLst/>
                        </a:rPr>
                        <a:t>Genel İdari Hizmetler</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3</a:t>
                      </a:r>
                      <a:endParaRPr lang="tr-TR" sz="1200">
                        <a:effectLst/>
                        <a:latin typeface="Times New Roman"/>
                        <a:ea typeface="Times New Roman"/>
                      </a:endParaRPr>
                    </a:p>
                  </a:txBody>
                  <a:tcPr marL="44450" marR="44450" marT="0" marB="0" anchor="ctr"/>
                </a:tc>
                <a:extLst>
                  <a:ext uri="{0D108BD9-81ED-4DB2-BD59-A6C34878D82A}">
                    <a16:rowId xmlns="" xmlns:a16="http://schemas.microsoft.com/office/drawing/2014/main" val="10001"/>
                  </a:ext>
                </a:extLst>
              </a:tr>
              <a:tr h="419094">
                <a:tc>
                  <a:txBody>
                    <a:bodyPr/>
                    <a:lstStyle/>
                    <a:p>
                      <a:pPr>
                        <a:spcAft>
                          <a:spcPts val="0"/>
                        </a:spcAft>
                      </a:pPr>
                      <a:r>
                        <a:rPr lang="tr-TR" sz="1200" dirty="0">
                          <a:effectLst/>
                        </a:rPr>
                        <a:t>Teknik Hizmetleri Sınıfı</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200">
                          <a:effectLst/>
                        </a:rPr>
                        <a:t>34</a:t>
                      </a:r>
                      <a:endParaRPr lang="tr-TR" sz="1200">
                        <a:effectLst/>
                        <a:latin typeface="Times New Roman"/>
                        <a:ea typeface="Times New Roman"/>
                      </a:endParaRPr>
                    </a:p>
                  </a:txBody>
                  <a:tcPr marL="44450" marR="44450" marT="0" marB="0" anchor="ctr"/>
                </a:tc>
                <a:extLst>
                  <a:ext uri="{0D108BD9-81ED-4DB2-BD59-A6C34878D82A}">
                    <a16:rowId xmlns="" xmlns:a16="http://schemas.microsoft.com/office/drawing/2014/main" val="10002"/>
                  </a:ext>
                </a:extLst>
              </a:tr>
              <a:tr h="419094">
                <a:tc>
                  <a:txBody>
                    <a:bodyPr/>
                    <a:lstStyle/>
                    <a:p>
                      <a:pPr>
                        <a:spcAft>
                          <a:spcPts val="0"/>
                        </a:spcAft>
                      </a:pPr>
                      <a:r>
                        <a:rPr lang="tr-TR" sz="1200">
                          <a:effectLst/>
                        </a:rPr>
                        <a:t>Yardımcı Hizmetler Sınıfı</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dirty="0">
                          <a:effectLst/>
                        </a:rPr>
                        <a:t>4</a:t>
                      </a:r>
                      <a:endParaRPr lang="tr-TR" sz="1200" dirty="0">
                        <a:effectLst/>
                        <a:latin typeface="Times New Roman"/>
                        <a:ea typeface="Times New Roman"/>
                      </a:endParaRPr>
                    </a:p>
                  </a:txBody>
                  <a:tcPr marL="44450" marR="44450" marT="0" marB="0" anchor="ctr"/>
                </a:tc>
                <a:extLst>
                  <a:ext uri="{0D108BD9-81ED-4DB2-BD59-A6C34878D82A}">
                    <a16:rowId xmlns="" xmlns:a16="http://schemas.microsoft.com/office/drawing/2014/main" val="10003"/>
                  </a:ext>
                </a:extLst>
              </a:tr>
              <a:tr h="419094">
                <a:tc>
                  <a:txBody>
                    <a:bodyPr/>
                    <a:lstStyle/>
                    <a:p>
                      <a:pPr>
                        <a:spcAft>
                          <a:spcPts val="0"/>
                        </a:spcAft>
                      </a:pPr>
                      <a:r>
                        <a:rPr lang="tr-TR" sz="1200">
                          <a:effectLst/>
                        </a:rPr>
                        <a:t>Akademik Personel</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dirty="0">
                          <a:effectLst/>
                        </a:rPr>
                        <a:t>1</a:t>
                      </a:r>
                      <a:endParaRPr lang="tr-TR" sz="1200" dirty="0">
                        <a:effectLst/>
                        <a:latin typeface="Times New Roman"/>
                        <a:ea typeface="Times New Roman"/>
                      </a:endParaRPr>
                    </a:p>
                  </a:txBody>
                  <a:tcPr marL="44450" marR="44450" marT="0" marB="0" anchor="ctr"/>
                </a:tc>
                <a:extLst>
                  <a:ext uri="{0D108BD9-81ED-4DB2-BD59-A6C34878D82A}">
                    <a16:rowId xmlns="" xmlns:a16="http://schemas.microsoft.com/office/drawing/2014/main" val="10004"/>
                  </a:ext>
                </a:extLst>
              </a:tr>
              <a:tr h="419094">
                <a:tc>
                  <a:txBody>
                    <a:bodyPr/>
                    <a:lstStyle/>
                    <a:p>
                      <a:pPr>
                        <a:spcAft>
                          <a:spcPts val="0"/>
                        </a:spcAft>
                      </a:pPr>
                      <a:r>
                        <a:rPr lang="tr-TR" sz="1200" dirty="0">
                          <a:effectLst/>
                        </a:rPr>
                        <a:t>Sürekli </a:t>
                      </a:r>
                      <a:r>
                        <a:rPr lang="tr-TR" sz="1200" dirty="0" smtClean="0">
                          <a:effectLst/>
                        </a:rPr>
                        <a:t>İşçi</a:t>
                      </a:r>
                    </a:p>
                    <a:p>
                      <a:pPr>
                        <a:spcAft>
                          <a:spcPts val="0"/>
                        </a:spcAft>
                      </a:pPr>
                      <a:endParaRPr lang="tr-TR" sz="1200" dirty="0">
                        <a:effectLst/>
                        <a:latin typeface="Times New Roman"/>
                        <a:ea typeface="Times New Roman"/>
                      </a:endParaRPr>
                    </a:p>
                  </a:txBody>
                  <a:tcPr marL="44450" marR="44450" marT="0" marB="0" anchor="b"/>
                </a:tc>
                <a:tc>
                  <a:txBody>
                    <a:bodyPr/>
                    <a:lstStyle/>
                    <a:p>
                      <a:pPr algn="ctr">
                        <a:spcAft>
                          <a:spcPts val="0"/>
                        </a:spcAft>
                      </a:pPr>
                      <a:r>
                        <a:rPr lang="tr-TR" sz="1200" dirty="0" smtClean="0">
                          <a:effectLst/>
                        </a:rPr>
                        <a:t>13</a:t>
                      </a:r>
                    </a:p>
                    <a:p>
                      <a:pPr algn="ctr">
                        <a:spcAft>
                          <a:spcPts val="0"/>
                        </a:spcAft>
                      </a:pPr>
                      <a:endParaRPr lang="tr-TR" sz="1200" dirty="0">
                        <a:effectLst/>
                        <a:latin typeface="Times New Roman"/>
                        <a:ea typeface="Times New Roman"/>
                      </a:endParaRPr>
                    </a:p>
                  </a:txBody>
                  <a:tcPr marL="44450" marR="44450" marT="0" marB="0" anchor="b"/>
                </a:tc>
                <a:extLst>
                  <a:ext uri="{0D108BD9-81ED-4DB2-BD59-A6C34878D82A}">
                    <a16:rowId xmlns="" xmlns:a16="http://schemas.microsoft.com/office/drawing/2014/main" val="10005"/>
                  </a:ext>
                </a:extLst>
              </a:tr>
              <a:tr h="419094">
                <a:tc>
                  <a:txBody>
                    <a:bodyPr/>
                    <a:lstStyle/>
                    <a:p>
                      <a:pPr>
                        <a:spcAft>
                          <a:spcPts val="0"/>
                        </a:spcAft>
                      </a:pPr>
                      <a:r>
                        <a:rPr lang="tr-TR" sz="1200">
                          <a:effectLst/>
                        </a:rPr>
                        <a:t>Toplam</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dirty="0">
                          <a:effectLst/>
                        </a:rPr>
                        <a:t>55</a:t>
                      </a:r>
                      <a:endParaRPr lang="tr-TR" sz="1200" dirty="0">
                        <a:effectLst/>
                        <a:latin typeface="Times New Roman"/>
                        <a:ea typeface="Times New Roman"/>
                      </a:endParaRPr>
                    </a:p>
                  </a:txBody>
                  <a:tcPr marL="44450" marR="44450" marT="0" marB="0" anchor="ctr"/>
                </a:tc>
                <a:extLst>
                  <a:ext uri="{0D108BD9-81ED-4DB2-BD59-A6C34878D82A}">
                    <a16:rowId xmlns="" xmlns:a16="http://schemas.microsoft.com/office/drawing/2014/main" val="10006"/>
                  </a:ext>
                </a:extLst>
              </a:tr>
            </a:tbl>
          </a:graphicData>
        </a:graphic>
      </p:graphicFrame>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tr-TR">
              <a:solidFill>
                <a:prstClr val="black"/>
              </a:solidFill>
              <a:latin typeface="Constantia"/>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3212976"/>
            <a:ext cx="4706319" cy="288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35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404664"/>
            <a:ext cx="8229600" cy="564672"/>
          </a:xfrm>
        </p:spPr>
        <p:txBody>
          <a:bodyPr>
            <a:normAutofit/>
          </a:bodyPr>
          <a:lstStyle/>
          <a:p>
            <a:r>
              <a:rPr lang="en-GB" sz="2800" b="1" dirty="0">
                <a:latin typeface="Times New Roman" pitchFamily="18" charset="0"/>
                <a:cs typeface="Times New Roman" pitchFamily="18" charset="0"/>
              </a:rPr>
              <a:t>4-1- </a:t>
            </a:r>
            <a:r>
              <a:rPr lang="en-GB" sz="2800" b="1" dirty="0" err="1">
                <a:latin typeface="Times New Roman" pitchFamily="18" charset="0"/>
                <a:cs typeface="Times New Roman" pitchFamily="18" charset="0"/>
              </a:rPr>
              <a:t>İdari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Personelin</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Eğitim</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Durumu</a:t>
            </a:r>
            <a:r>
              <a:rPr lang="en-GB" sz="2800" b="1" dirty="0">
                <a:latin typeface="Times New Roman" pitchFamily="18" charset="0"/>
                <a:cs typeface="Times New Roman" pitchFamily="18" charset="0"/>
              </a:rPr>
              <a:t> </a:t>
            </a:r>
            <a:endParaRPr lang="tr-TR" sz="2800" dirty="0">
              <a:latin typeface="Times New Roman" pitchFamily="18" charset="0"/>
              <a:cs typeface="Times New Roman" pitchFamily="18" charset="0"/>
            </a:endParaRPr>
          </a:p>
        </p:txBody>
      </p:sp>
      <p:sp>
        <p:nvSpPr>
          <p:cNvPr id="3" name="İçerik Yer Tutucusu 2"/>
          <p:cNvSpPr>
            <a:spLocks noGrp="1"/>
          </p:cNvSpPr>
          <p:nvPr>
            <p:ph idx="1"/>
          </p:nvPr>
        </p:nvSpPr>
        <p:spPr>
          <a:xfrm>
            <a:off x="1981200" y="1124744"/>
            <a:ext cx="8229600" cy="5351562"/>
          </a:xfrm>
        </p:spPr>
        <p:txBody>
          <a:bodyPr>
            <a:normAutofit/>
          </a:bodyPr>
          <a:lstStyle/>
          <a:p>
            <a:pPr marL="0" indent="0" algn="just">
              <a:buNone/>
            </a:pPr>
            <a:r>
              <a:rPr lang="en-GB" sz="1800" dirty="0" err="1">
                <a:latin typeface="Times New Roman" pitchFamily="18" charset="0"/>
                <a:cs typeface="Times New Roman" pitchFamily="18" charset="0"/>
              </a:rPr>
              <a:t>Başkanlığımızda</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fiilen</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çalışan</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personelin</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eğitim</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durumu</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aşağıdaki</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tabloda</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gösterilmiştir</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Daire</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Başkanlığımız</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eğitim</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durumu</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itibariyle</a:t>
            </a:r>
            <a:r>
              <a:rPr lang="en-GB" sz="1800" dirty="0">
                <a:latin typeface="Times New Roman" pitchFamily="18" charset="0"/>
                <a:cs typeface="Times New Roman" pitchFamily="18" charset="0"/>
              </a:rPr>
              <a:t> en </a:t>
            </a:r>
            <a:r>
              <a:rPr lang="en-GB" sz="1800" dirty="0" err="1">
                <a:latin typeface="Times New Roman" pitchFamily="18" charset="0"/>
                <a:cs typeface="Times New Roman" pitchFamily="18" charset="0"/>
              </a:rPr>
              <a:t>yüksek</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payı</a:t>
            </a:r>
            <a:r>
              <a:rPr lang="en-GB" sz="1800" dirty="0">
                <a:latin typeface="Times New Roman" pitchFamily="18" charset="0"/>
                <a:cs typeface="Times New Roman" pitchFamily="18" charset="0"/>
              </a:rPr>
              <a:t> %35 </a:t>
            </a:r>
            <a:r>
              <a:rPr lang="en-GB" sz="1800" dirty="0" err="1">
                <a:latin typeface="Times New Roman" pitchFamily="18" charset="0"/>
                <a:cs typeface="Times New Roman" pitchFamily="18" charset="0"/>
              </a:rPr>
              <a:t>ile</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Lisans</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mezunu</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personel</a:t>
            </a:r>
            <a:r>
              <a:rPr lang="en-GB" sz="1800" dirty="0">
                <a:latin typeface="Times New Roman" pitchFamily="18" charset="0"/>
                <a:cs typeface="Times New Roman" pitchFamily="18" charset="0"/>
              </a:rPr>
              <a:t> </a:t>
            </a:r>
            <a:r>
              <a:rPr lang="en-GB" sz="1800" dirty="0" err="1">
                <a:latin typeface="Times New Roman" pitchFamily="18" charset="0"/>
                <a:cs typeface="Times New Roman" pitchFamily="18" charset="0"/>
              </a:rPr>
              <a:t>oluşturmaktadır</a:t>
            </a:r>
            <a:r>
              <a:rPr lang="en-GB" sz="1800" dirty="0">
                <a:latin typeface="Times New Roman" pitchFamily="18" charset="0"/>
                <a:cs typeface="Times New Roman" pitchFamily="18" charset="0"/>
              </a:rPr>
              <a:t>. </a:t>
            </a:r>
            <a:endParaRPr lang="tr-TR" sz="1800" dirty="0">
              <a:latin typeface="Times New Roman" pitchFamily="18" charset="0"/>
              <a:cs typeface="Times New Roman" pitchFamily="18" charset="0"/>
            </a:endParaRPr>
          </a:p>
        </p:txBody>
      </p:sp>
      <p:graphicFrame>
        <p:nvGraphicFramePr>
          <p:cNvPr id="4" name="Tablo 3"/>
          <p:cNvGraphicFramePr>
            <a:graphicFrameLocks noGrp="1"/>
          </p:cNvGraphicFramePr>
          <p:nvPr>
            <p:extLst/>
          </p:nvPr>
        </p:nvGraphicFramePr>
        <p:xfrm>
          <a:off x="2127848" y="2276872"/>
          <a:ext cx="7776864" cy="1530608"/>
        </p:xfrm>
        <a:graphic>
          <a:graphicData uri="http://schemas.openxmlformats.org/drawingml/2006/table">
            <a:tbl>
              <a:tblPr firstRow="1" firstCol="1" bandRow="1">
                <a:tableStyleId>{F5AB1C69-6EDB-4FF4-983F-18BD219EF322}</a:tableStyleId>
              </a:tblPr>
              <a:tblGrid>
                <a:gridCol w="1137400">
                  <a:extLst>
                    <a:ext uri="{9D8B030D-6E8A-4147-A177-3AD203B41FA5}">
                      <a16:colId xmlns="" xmlns:a16="http://schemas.microsoft.com/office/drawing/2014/main" val="20000"/>
                    </a:ext>
                  </a:extLst>
                </a:gridCol>
                <a:gridCol w="1124702">
                  <a:extLst>
                    <a:ext uri="{9D8B030D-6E8A-4147-A177-3AD203B41FA5}">
                      <a16:colId xmlns="" xmlns:a16="http://schemas.microsoft.com/office/drawing/2014/main" val="20001"/>
                    </a:ext>
                  </a:extLst>
                </a:gridCol>
                <a:gridCol w="904841">
                  <a:extLst>
                    <a:ext uri="{9D8B030D-6E8A-4147-A177-3AD203B41FA5}">
                      <a16:colId xmlns="" xmlns:a16="http://schemas.microsoft.com/office/drawing/2014/main" val="20002"/>
                    </a:ext>
                  </a:extLst>
                </a:gridCol>
                <a:gridCol w="788163">
                  <a:extLst>
                    <a:ext uri="{9D8B030D-6E8A-4147-A177-3AD203B41FA5}">
                      <a16:colId xmlns="" xmlns:a16="http://schemas.microsoft.com/office/drawing/2014/main" val="20003"/>
                    </a:ext>
                  </a:extLst>
                </a:gridCol>
                <a:gridCol w="1011993">
                  <a:extLst>
                    <a:ext uri="{9D8B030D-6E8A-4147-A177-3AD203B41FA5}">
                      <a16:colId xmlns="" xmlns:a16="http://schemas.microsoft.com/office/drawing/2014/main" val="20004"/>
                    </a:ext>
                  </a:extLst>
                </a:gridCol>
                <a:gridCol w="788163">
                  <a:extLst>
                    <a:ext uri="{9D8B030D-6E8A-4147-A177-3AD203B41FA5}">
                      <a16:colId xmlns="" xmlns:a16="http://schemas.microsoft.com/office/drawing/2014/main" val="20005"/>
                    </a:ext>
                  </a:extLst>
                </a:gridCol>
                <a:gridCol w="864361">
                  <a:extLst>
                    <a:ext uri="{9D8B030D-6E8A-4147-A177-3AD203B41FA5}">
                      <a16:colId xmlns="" xmlns:a16="http://schemas.microsoft.com/office/drawing/2014/main" val="20006"/>
                    </a:ext>
                  </a:extLst>
                </a:gridCol>
                <a:gridCol w="1157241">
                  <a:extLst>
                    <a:ext uri="{9D8B030D-6E8A-4147-A177-3AD203B41FA5}">
                      <a16:colId xmlns="" xmlns:a16="http://schemas.microsoft.com/office/drawing/2014/main" val="20007"/>
                    </a:ext>
                  </a:extLst>
                </a:gridCol>
              </a:tblGrid>
              <a:tr h="325789">
                <a:tc gridSpan="8">
                  <a:txBody>
                    <a:bodyPr/>
                    <a:lstStyle/>
                    <a:p>
                      <a:pPr algn="ctr">
                        <a:spcAft>
                          <a:spcPts val="0"/>
                        </a:spcAft>
                      </a:pPr>
                      <a:r>
                        <a:rPr lang="tr-TR" sz="1200" dirty="0">
                          <a:effectLst/>
                        </a:rPr>
                        <a:t>İdari Personelin Eğitim Durumu</a:t>
                      </a:r>
                      <a:endParaRPr lang="tr-TR" sz="1200" dirty="0">
                        <a:effectLst/>
                        <a:latin typeface="Times New Roman"/>
                        <a:ea typeface="Times New Roman"/>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394290">
                <a:tc>
                  <a:txBody>
                    <a:bodyPr/>
                    <a:lstStyle/>
                    <a:p>
                      <a:pPr algn="ctr">
                        <a:spcAft>
                          <a:spcPts val="0"/>
                        </a:spcAft>
                      </a:pPr>
                      <a:r>
                        <a:rPr lang="tr-TR" sz="1200">
                          <a:effectLst/>
                        </a:rPr>
                        <a:t> </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İlkokul</a:t>
                      </a:r>
                      <a:endParaRPr lang="tr-TR" sz="1200">
                        <a:effectLst/>
                        <a:latin typeface="Times New Roman"/>
                        <a:ea typeface="Times New Roman"/>
                      </a:endParaRPr>
                    </a:p>
                  </a:txBody>
                  <a:tcPr marL="44450" marR="44450" marT="0" marB="0" anchor="ctr"/>
                </a:tc>
                <a:tc>
                  <a:txBody>
                    <a:bodyPr/>
                    <a:lstStyle/>
                    <a:p>
                      <a:pPr>
                        <a:spcAft>
                          <a:spcPts val="0"/>
                        </a:spcAft>
                      </a:pPr>
                      <a:r>
                        <a:rPr lang="tr-TR" sz="1200">
                          <a:effectLst/>
                        </a:rPr>
                        <a:t>Ortaokul</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Lise</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Ön Lisans</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Lisans</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Y.L. ve Dokt.</a:t>
                      </a:r>
                      <a:endParaRPr lang="tr-TR" sz="1200">
                        <a:effectLst/>
                        <a:latin typeface="Times New Roman"/>
                        <a:ea typeface="Times New Roman"/>
                      </a:endParaRPr>
                    </a:p>
                  </a:txBody>
                  <a:tcPr marL="44450" marR="44450" marT="0" marB="0" anchor="ctr"/>
                </a:tc>
                <a:tc>
                  <a:txBody>
                    <a:bodyPr/>
                    <a:lstStyle/>
                    <a:p>
                      <a:pPr>
                        <a:spcAft>
                          <a:spcPts val="0"/>
                        </a:spcAft>
                      </a:pPr>
                      <a:r>
                        <a:rPr lang="tr-TR" sz="1200">
                          <a:effectLst/>
                        </a:rPr>
                        <a:t>Toplam Personel</a:t>
                      </a:r>
                      <a:endParaRPr lang="tr-TR" sz="1200">
                        <a:effectLst/>
                        <a:latin typeface="Times New Roman"/>
                        <a:ea typeface="Times New Roman"/>
                      </a:endParaRPr>
                    </a:p>
                  </a:txBody>
                  <a:tcPr marL="44450" marR="44450" marT="0" marB="0" anchor="b"/>
                </a:tc>
                <a:extLst>
                  <a:ext uri="{0D108BD9-81ED-4DB2-BD59-A6C34878D82A}">
                    <a16:rowId xmlns="" xmlns:a16="http://schemas.microsoft.com/office/drawing/2014/main" val="10001"/>
                  </a:ext>
                </a:extLst>
              </a:tr>
              <a:tr h="484740">
                <a:tc>
                  <a:txBody>
                    <a:bodyPr/>
                    <a:lstStyle/>
                    <a:p>
                      <a:pPr>
                        <a:spcAft>
                          <a:spcPts val="0"/>
                        </a:spcAft>
                      </a:pPr>
                      <a:r>
                        <a:rPr lang="tr-TR" sz="1200">
                          <a:effectLst/>
                        </a:rPr>
                        <a:t>Kişi Sayısı</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6</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7</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5</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12</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19</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6</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55</a:t>
                      </a:r>
                      <a:endParaRPr lang="tr-TR" sz="1200">
                        <a:effectLst/>
                        <a:latin typeface="Times New Roman"/>
                        <a:ea typeface="Times New Roman"/>
                      </a:endParaRPr>
                    </a:p>
                  </a:txBody>
                  <a:tcPr marL="44450" marR="44450" marT="0" marB="0" anchor="b"/>
                </a:tc>
                <a:extLst>
                  <a:ext uri="{0D108BD9-81ED-4DB2-BD59-A6C34878D82A}">
                    <a16:rowId xmlns="" xmlns:a16="http://schemas.microsoft.com/office/drawing/2014/main" val="10002"/>
                  </a:ext>
                </a:extLst>
              </a:tr>
              <a:tr h="325789">
                <a:tc>
                  <a:txBody>
                    <a:bodyPr/>
                    <a:lstStyle/>
                    <a:p>
                      <a:pPr>
                        <a:spcAft>
                          <a:spcPts val="0"/>
                        </a:spcAft>
                      </a:pPr>
                      <a:r>
                        <a:rPr lang="tr-TR" sz="1200">
                          <a:effectLst/>
                        </a:rPr>
                        <a:t>Yüzde</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11%</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13%</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9%</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22%</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35%</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a:effectLst/>
                        </a:rPr>
                        <a:t>11%</a:t>
                      </a:r>
                      <a:endParaRPr lang="tr-TR" sz="1200">
                        <a:effectLst/>
                        <a:latin typeface="Times New Roman"/>
                        <a:ea typeface="Times New Roman"/>
                      </a:endParaRPr>
                    </a:p>
                  </a:txBody>
                  <a:tcPr marL="44450" marR="44450" marT="0" marB="0" anchor="ctr"/>
                </a:tc>
                <a:tc>
                  <a:txBody>
                    <a:bodyPr/>
                    <a:lstStyle/>
                    <a:p>
                      <a:pPr algn="ctr">
                        <a:spcAft>
                          <a:spcPts val="0"/>
                        </a:spcAft>
                      </a:pPr>
                      <a:r>
                        <a:rPr lang="tr-TR" sz="1200" dirty="0">
                          <a:effectLst/>
                        </a:rPr>
                        <a:t>100%</a:t>
                      </a:r>
                      <a:endParaRPr lang="tr-TR" sz="1200" dirty="0">
                        <a:effectLst/>
                        <a:latin typeface="Times New Roman"/>
                        <a:ea typeface="Times New Roman"/>
                      </a:endParaRPr>
                    </a:p>
                  </a:txBody>
                  <a:tcPr marL="44450" marR="44450" marT="0" marB="0" anchor="b"/>
                </a:tc>
                <a:extLst>
                  <a:ext uri="{0D108BD9-81ED-4DB2-BD59-A6C34878D82A}">
                    <a16:rowId xmlns="" xmlns:a16="http://schemas.microsoft.com/office/drawing/2014/main" val="10003"/>
                  </a:ext>
                </a:extLst>
              </a:tr>
            </a:tbl>
          </a:graphicData>
        </a:graphic>
      </p:graphicFrame>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tr-TR">
              <a:solidFill>
                <a:prstClr val="black"/>
              </a:solidFill>
              <a:latin typeface="Constantia"/>
            </a:endParaRP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736" y="3933056"/>
            <a:ext cx="4680520" cy="25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844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 xmlns:a16="http://schemas.microsoft.com/office/drawing/2014/main" id="{F5648881-77A8-4141-A7EB-22F742850C79}"/>
              </a:ext>
            </a:extLst>
          </p:cNvPr>
          <p:cNvSpPr txBox="1"/>
          <p:nvPr/>
        </p:nvSpPr>
        <p:spPr>
          <a:xfrm>
            <a:off x="1179476" y="749201"/>
            <a:ext cx="9833048" cy="504753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Hizmet İçi Eğitim Kapsamında İdari Personele Sağlanan Eğitim Hizmetleri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11" name="İçerik Yer Tutucusu 10">
            <a:extLst>
              <a:ext uri="{FF2B5EF4-FFF2-40B4-BE49-F238E27FC236}">
                <a16:creationId xmlns="" xmlns:a16="http://schemas.microsoft.com/office/drawing/2014/main" id="{A44BD7B8-1734-49F6-8362-FFDF61D94C6B}"/>
              </a:ext>
            </a:extLst>
          </p:cNvPr>
          <p:cNvGraphicFramePr>
            <a:graphicFrameLocks noGrp="1"/>
          </p:cNvGraphicFramePr>
          <p:nvPr>
            <p:ph idx="1"/>
            <p:extLst>
              <p:ext uri="{D42A27DB-BD31-4B8C-83A1-F6EECF244321}">
                <p14:modId xmlns:p14="http://schemas.microsoft.com/office/powerpoint/2010/main" val="3151862583"/>
              </p:ext>
            </p:extLst>
          </p:nvPr>
        </p:nvGraphicFramePr>
        <p:xfrm>
          <a:off x="83127" y="1238123"/>
          <a:ext cx="11982205" cy="5222053"/>
        </p:xfrm>
        <a:graphic>
          <a:graphicData uri="http://schemas.openxmlformats.org/drawingml/2006/table">
            <a:tbl>
              <a:tblPr firstRow="1" firstCol="1" bandRow="1">
                <a:tableStyleId>{93296810-A885-4BE3-A3E7-6D5BEEA58F35}</a:tableStyleId>
              </a:tblPr>
              <a:tblGrid>
                <a:gridCol w="604051">
                  <a:extLst>
                    <a:ext uri="{9D8B030D-6E8A-4147-A177-3AD203B41FA5}">
                      <a16:colId xmlns="" xmlns:a16="http://schemas.microsoft.com/office/drawing/2014/main" val="2369346442"/>
                    </a:ext>
                  </a:extLst>
                </a:gridCol>
                <a:gridCol w="3520486">
                  <a:extLst>
                    <a:ext uri="{9D8B030D-6E8A-4147-A177-3AD203B41FA5}">
                      <a16:colId xmlns="" xmlns:a16="http://schemas.microsoft.com/office/drawing/2014/main" val="2881372997"/>
                    </a:ext>
                  </a:extLst>
                </a:gridCol>
                <a:gridCol w="1348982">
                  <a:extLst>
                    <a:ext uri="{9D8B030D-6E8A-4147-A177-3AD203B41FA5}">
                      <a16:colId xmlns="" xmlns:a16="http://schemas.microsoft.com/office/drawing/2014/main" val="3167876512"/>
                    </a:ext>
                  </a:extLst>
                </a:gridCol>
                <a:gridCol w="3178213">
                  <a:extLst>
                    <a:ext uri="{9D8B030D-6E8A-4147-A177-3AD203B41FA5}">
                      <a16:colId xmlns="" xmlns:a16="http://schemas.microsoft.com/office/drawing/2014/main" val="3156663686"/>
                    </a:ext>
                  </a:extLst>
                </a:gridCol>
                <a:gridCol w="1888900">
                  <a:extLst>
                    <a:ext uri="{9D8B030D-6E8A-4147-A177-3AD203B41FA5}">
                      <a16:colId xmlns="" xmlns:a16="http://schemas.microsoft.com/office/drawing/2014/main" val="3486129341"/>
                    </a:ext>
                  </a:extLst>
                </a:gridCol>
                <a:gridCol w="1441573">
                  <a:extLst>
                    <a:ext uri="{9D8B030D-6E8A-4147-A177-3AD203B41FA5}">
                      <a16:colId xmlns="" xmlns:a16="http://schemas.microsoft.com/office/drawing/2014/main" val="150169864"/>
                    </a:ext>
                  </a:extLst>
                </a:gridCol>
              </a:tblGrid>
              <a:tr h="454092">
                <a:tc>
                  <a:txBody>
                    <a:bodyPr/>
                    <a:lstStyle/>
                    <a:p>
                      <a:pPr algn="ctr">
                        <a:lnSpc>
                          <a:spcPct val="115000"/>
                        </a:lnSpc>
                        <a:spcAft>
                          <a:spcPts val="0"/>
                        </a:spcAft>
                      </a:pPr>
                      <a:r>
                        <a:rPr lang="tr-TR" sz="1200" dirty="0">
                          <a:effectLst/>
                        </a:rPr>
                        <a:t>Sıra No</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200" dirty="0">
                          <a:effectLst/>
                        </a:rPr>
                        <a:t>Eğitimin Konusu</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200" dirty="0">
                          <a:effectLst/>
                        </a:rPr>
                        <a:t>Katılan Kişi Sayısı</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200" dirty="0">
                          <a:effectLst/>
                        </a:rPr>
                        <a:t>Düzenleyen Kuruluş</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200" dirty="0">
                          <a:effectLst/>
                        </a:rPr>
                        <a:t>Düzenlendiği Yer</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200" dirty="0">
                          <a:effectLst/>
                        </a:rPr>
                        <a:t>Tarih</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extLst>
                  <a:ext uri="{0D108BD9-81ED-4DB2-BD59-A6C34878D82A}">
                    <a16:rowId xmlns="" xmlns:a16="http://schemas.microsoft.com/office/drawing/2014/main" val="1640385650"/>
                  </a:ext>
                </a:extLst>
              </a:tr>
              <a:tr h="908183">
                <a:tc>
                  <a:txBody>
                    <a:bodyPr/>
                    <a:lstStyle/>
                    <a:p>
                      <a:pPr algn="ctr">
                        <a:lnSpc>
                          <a:spcPct val="115000"/>
                        </a:lnSpc>
                        <a:spcAft>
                          <a:spcPts val="0"/>
                        </a:spcAft>
                      </a:pPr>
                      <a:r>
                        <a:rPr lang="tr-TR" sz="1200" dirty="0" smtClean="0">
                          <a:effectLst/>
                        </a:rPr>
                        <a:t>1</a:t>
                      </a:r>
                      <a:r>
                        <a:rPr lang="tr-TR" sz="1200" dirty="0">
                          <a:effectLst/>
                        </a:rPr>
                        <a:t> </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a:effectLst/>
                        </a:rPr>
                        <a:t> </a:t>
                      </a:r>
                      <a:r>
                        <a:rPr lang="tr-TR" sz="1200" dirty="0" smtClean="0">
                          <a:effectLst/>
                        </a:rPr>
                        <a:t>4734 sayılı Kamu İhale Kanunu ve 4735 sayılı Kamu İhale Sözleşmeleri</a:t>
                      </a:r>
                      <a:br>
                        <a:rPr lang="tr-TR" sz="1200" dirty="0" smtClean="0">
                          <a:effectLst/>
                        </a:rPr>
                      </a:br>
                      <a:r>
                        <a:rPr lang="tr-TR" sz="1200" dirty="0" smtClean="0">
                          <a:effectLst/>
                        </a:rPr>
                        <a:t>Kanunu" ile "Elektronik İhale Uygulama"</a:t>
                      </a:r>
                      <a:endParaRPr lang="tr-TR" sz="1800" dirty="0" smtClean="0">
                        <a:effectLst/>
                      </a:endParaRPr>
                    </a:p>
                    <a:p>
                      <a:pPr>
                        <a:lnSpc>
                          <a:spcPct val="115000"/>
                        </a:lnSpc>
                        <a:spcAft>
                          <a:spcPts val="0"/>
                        </a:spcAft>
                      </a:pP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200" dirty="0" smtClean="0">
                          <a:effectLst/>
                        </a:rPr>
                        <a:t>15</a:t>
                      </a:r>
                      <a:r>
                        <a:rPr lang="tr-TR" sz="1200" dirty="0">
                          <a:effectLst/>
                        </a:rPr>
                        <a:t> </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spcAft>
                          <a:spcPts val="0"/>
                        </a:spcAft>
                      </a:pPr>
                      <a:r>
                        <a:rPr lang="tr-TR" sz="1100" dirty="0">
                          <a:effectLst/>
                        </a:rPr>
                        <a:t>Kamu İhale Kurumu Uzmanlarının Katılımı </a:t>
                      </a:r>
                      <a:br>
                        <a:rPr lang="tr-TR" sz="1100" dirty="0">
                          <a:effectLst/>
                        </a:rPr>
                      </a:br>
                      <a:r>
                        <a:rPr lang="tr-TR" sz="1100" dirty="0">
                          <a:effectLst/>
                        </a:rPr>
                        <a:t>ile Bilgi İşlem Daire Başkanlığı</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BOLU</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29-30 Ocak 2020</a:t>
                      </a:r>
                      <a:endParaRPr lang="tr-TR" sz="1200" dirty="0">
                        <a:effectLst/>
                        <a:latin typeface="Times New Roman"/>
                        <a:ea typeface="Times New Roman"/>
                      </a:endParaRPr>
                    </a:p>
                  </a:txBody>
                  <a:tcPr marL="44450" marR="44450" marT="0" marB="0" anchor="ctr"/>
                </a:tc>
                <a:extLst>
                  <a:ext uri="{0D108BD9-81ED-4DB2-BD59-A6C34878D82A}">
                    <a16:rowId xmlns="" xmlns:a16="http://schemas.microsoft.com/office/drawing/2014/main" val="3533717169"/>
                  </a:ext>
                </a:extLst>
              </a:tr>
              <a:tr h="681137">
                <a:tc>
                  <a:txBody>
                    <a:bodyPr/>
                    <a:lstStyle/>
                    <a:p>
                      <a:pPr algn="ctr">
                        <a:lnSpc>
                          <a:spcPct val="115000"/>
                        </a:lnSpc>
                        <a:spcAft>
                          <a:spcPts val="0"/>
                        </a:spcAft>
                      </a:pPr>
                      <a:r>
                        <a:rPr lang="tr-TR" sz="1200" dirty="0" smtClean="0">
                          <a:effectLst/>
                        </a:rPr>
                        <a:t>2</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effectLst/>
                        </a:rPr>
                        <a:t>Temel Afet Bilinci ve Acil Durumlarda Kamu Binalarından Tahliye Metotları</a:t>
                      </a:r>
                      <a:endParaRPr lang="tr-TR" sz="1800" dirty="0" smtClean="0">
                        <a:effectLst/>
                      </a:endParaRPr>
                    </a:p>
                    <a:p>
                      <a:pPr>
                        <a:lnSpc>
                          <a:spcPct val="115000"/>
                        </a:lnSpc>
                        <a:spcAft>
                          <a:spcPts val="0"/>
                        </a:spcAft>
                      </a:pP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200" dirty="0" smtClean="0">
                          <a:effectLst/>
                        </a:rPr>
                        <a:t>6</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spcAft>
                          <a:spcPts val="0"/>
                        </a:spcAft>
                      </a:pPr>
                      <a:r>
                        <a:rPr lang="tr-TR" sz="1100" dirty="0">
                          <a:effectLst/>
                        </a:rPr>
                        <a:t>Bolu İl Afet ve Acil Durum</a:t>
                      </a:r>
                      <a:br>
                        <a:rPr lang="tr-TR" sz="1100" dirty="0">
                          <a:effectLst/>
                        </a:rPr>
                      </a:br>
                      <a:r>
                        <a:rPr lang="tr-TR" sz="1100" dirty="0">
                          <a:effectLst/>
                        </a:rPr>
                        <a:t> Müdürlüğü</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BOLU</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10-11 Mart 2020</a:t>
                      </a:r>
                      <a:endParaRPr lang="tr-TR" sz="1200" dirty="0">
                        <a:effectLst/>
                        <a:latin typeface="Times New Roman"/>
                        <a:ea typeface="Times New Roman"/>
                      </a:endParaRPr>
                    </a:p>
                  </a:txBody>
                  <a:tcPr marL="44450" marR="44450" marT="0" marB="0" anchor="ctr"/>
                </a:tc>
                <a:extLst>
                  <a:ext uri="{0D108BD9-81ED-4DB2-BD59-A6C34878D82A}">
                    <a16:rowId xmlns="" xmlns:a16="http://schemas.microsoft.com/office/drawing/2014/main" val="10002"/>
                  </a:ext>
                </a:extLst>
              </a:tr>
              <a:tr h="908183">
                <a:tc>
                  <a:txBody>
                    <a:bodyPr/>
                    <a:lstStyle/>
                    <a:p>
                      <a:pPr algn="ctr">
                        <a:lnSpc>
                          <a:spcPct val="115000"/>
                        </a:lnSpc>
                        <a:spcAft>
                          <a:spcPts val="0"/>
                        </a:spcAft>
                      </a:pPr>
                      <a:r>
                        <a:rPr lang="tr-TR" sz="1200" dirty="0" smtClean="0">
                          <a:effectLst/>
                        </a:rPr>
                        <a:t>3</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effectLst/>
                        </a:rPr>
                        <a:t>Kamu İhale</a:t>
                      </a:r>
                      <a:br>
                        <a:rPr lang="tr-TR" sz="1200" dirty="0" smtClean="0">
                          <a:effectLst/>
                        </a:rPr>
                      </a:br>
                      <a:r>
                        <a:rPr lang="tr-TR" sz="1200" dirty="0" smtClean="0">
                          <a:effectLst/>
                        </a:rPr>
                        <a:t>Mevzuatı-Yapım Sözleşmeleri Uygulamaları Eğitimi</a:t>
                      </a:r>
                      <a:endParaRPr lang="tr-TR" sz="1800" dirty="0" smtClean="0">
                        <a:effectLst/>
                      </a:endParaRPr>
                    </a:p>
                    <a:p>
                      <a:pPr>
                        <a:lnSpc>
                          <a:spcPct val="115000"/>
                        </a:lnSpc>
                        <a:spcAft>
                          <a:spcPts val="0"/>
                        </a:spcAft>
                      </a:pP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200" dirty="0" smtClean="0">
                          <a:effectLst/>
                        </a:rPr>
                        <a:t>1</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spcAft>
                          <a:spcPts val="0"/>
                        </a:spcAft>
                      </a:pPr>
                      <a:r>
                        <a:rPr lang="tr-TR" sz="1100" dirty="0">
                          <a:effectLst/>
                        </a:rPr>
                        <a:t>AMP Yazılım</a:t>
                      </a:r>
                      <a:endParaRPr lang="tr-TR" sz="1200" dirty="0">
                        <a:effectLst/>
                      </a:endParaRPr>
                    </a:p>
                    <a:p>
                      <a:pPr algn="ctr">
                        <a:spcAft>
                          <a:spcPts val="0"/>
                        </a:spcAft>
                      </a:pPr>
                      <a:r>
                        <a:rPr lang="tr-TR" sz="1100" dirty="0">
                          <a:effectLst/>
                        </a:rPr>
                        <a:t>(Yaşar GÖK)</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İSTANBUL</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11-12 Mart 2020 </a:t>
                      </a:r>
                      <a:endParaRPr lang="tr-TR" sz="1200" dirty="0">
                        <a:effectLst/>
                        <a:latin typeface="Times New Roman"/>
                        <a:ea typeface="Times New Roman"/>
                      </a:endParaRPr>
                    </a:p>
                  </a:txBody>
                  <a:tcPr marL="44450" marR="44450" marT="0" marB="0" anchor="ctr"/>
                </a:tc>
                <a:extLst>
                  <a:ext uri="{0D108BD9-81ED-4DB2-BD59-A6C34878D82A}">
                    <a16:rowId xmlns="" xmlns:a16="http://schemas.microsoft.com/office/drawing/2014/main" val="10003"/>
                  </a:ext>
                </a:extLst>
              </a:tr>
              <a:tr h="454092">
                <a:tc>
                  <a:txBody>
                    <a:bodyPr/>
                    <a:lstStyle/>
                    <a:p>
                      <a:pPr algn="ctr">
                        <a:lnSpc>
                          <a:spcPct val="115000"/>
                        </a:lnSpc>
                        <a:spcAft>
                          <a:spcPts val="0"/>
                        </a:spcAft>
                      </a:pPr>
                      <a:r>
                        <a:rPr lang="tr-TR" sz="1200" dirty="0">
                          <a:effectLst/>
                        </a:rPr>
                        <a:t> </a:t>
                      </a:r>
                      <a:r>
                        <a:rPr lang="tr-TR" sz="1200" dirty="0" smtClean="0">
                          <a:effectLst/>
                        </a:rPr>
                        <a:t>4</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a:effectLst/>
                        </a:rPr>
                        <a:t> </a:t>
                      </a:r>
                      <a:r>
                        <a:rPr lang="tr-TR" sz="1200" dirty="0" smtClean="0">
                          <a:effectLst/>
                        </a:rPr>
                        <a:t>ÜBYS Eğitimi</a:t>
                      </a:r>
                      <a:endParaRPr lang="tr-TR" sz="1400" dirty="0" smtClean="0">
                        <a:effectLst/>
                      </a:endParaRPr>
                    </a:p>
                    <a:p>
                      <a:pPr>
                        <a:lnSpc>
                          <a:spcPct val="115000"/>
                        </a:lnSpc>
                        <a:spcAft>
                          <a:spcPts val="0"/>
                        </a:spcAft>
                      </a:pP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200" dirty="0">
                          <a:effectLst/>
                        </a:rPr>
                        <a:t> </a:t>
                      </a:r>
                      <a:r>
                        <a:rPr lang="tr-TR" sz="1200" dirty="0" smtClean="0">
                          <a:effectLst/>
                        </a:rPr>
                        <a:t>3</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spcAft>
                          <a:spcPts val="0"/>
                        </a:spcAft>
                      </a:pPr>
                      <a:r>
                        <a:rPr lang="tr-TR" sz="1100" dirty="0">
                          <a:effectLst/>
                        </a:rPr>
                        <a:t>Bilgi İşlem </a:t>
                      </a:r>
                      <a:br>
                        <a:rPr lang="tr-TR" sz="1100" dirty="0">
                          <a:effectLst/>
                        </a:rPr>
                      </a:br>
                      <a:r>
                        <a:rPr lang="tr-TR" sz="1100" dirty="0">
                          <a:effectLst/>
                        </a:rPr>
                        <a:t>Daire Başkanlığı</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ONLİNE</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22 Nisan 2020</a:t>
                      </a:r>
                      <a:endParaRPr lang="tr-TR" sz="1200" dirty="0">
                        <a:effectLst/>
                        <a:latin typeface="Times New Roman"/>
                        <a:ea typeface="Times New Roman"/>
                      </a:endParaRPr>
                    </a:p>
                  </a:txBody>
                  <a:tcPr marL="44450" marR="44450" marT="0" marB="0" anchor="ctr"/>
                </a:tc>
                <a:extLst>
                  <a:ext uri="{0D108BD9-81ED-4DB2-BD59-A6C34878D82A}">
                    <a16:rowId xmlns="" xmlns:a16="http://schemas.microsoft.com/office/drawing/2014/main" val="3164766194"/>
                  </a:ext>
                </a:extLst>
              </a:tr>
              <a:tr h="681137">
                <a:tc>
                  <a:txBody>
                    <a:bodyPr/>
                    <a:lstStyle/>
                    <a:p>
                      <a:pPr algn="ctr">
                        <a:lnSpc>
                          <a:spcPct val="115000"/>
                        </a:lnSpc>
                        <a:spcAft>
                          <a:spcPts val="0"/>
                        </a:spcAft>
                      </a:pPr>
                      <a:r>
                        <a:rPr lang="tr-TR" sz="1200" dirty="0" smtClean="0">
                          <a:effectLst/>
                        </a:rPr>
                        <a:t>5</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effectLst/>
                        </a:rPr>
                        <a:t>Kamu Binaları</a:t>
                      </a:r>
                      <a:br>
                        <a:rPr lang="tr-TR" sz="1200" dirty="0" smtClean="0">
                          <a:effectLst/>
                        </a:rPr>
                      </a:br>
                      <a:r>
                        <a:rPr lang="tr-TR" sz="1200" dirty="0" smtClean="0">
                          <a:effectLst/>
                        </a:rPr>
                        <a:t> Hasar Tespit Eğitimi</a:t>
                      </a:r>
                      <a:endParaRPr lang="tr-TR" sz="1400" dirty="0" smtClean="0">
                        <a:effectLst/>
                      </a:endParaRPr>
                    </a:p>
                    <a:p>
                      <a:pPr>
                        <a:lnSpc>
                          <a:spcPct val="115000"/>
                        </a:lnSpc>
                        <a:spcAft>
                          <a:spcPts val="0"/>
                        </a:spcAft>
                      </a:pP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200" dirty="0" smtClean="0">
                          <a:effectLst/>
                        </a:rPr>
                        <a:t>8</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spcAft>
                          <a:spcPts val="0"/>
                        </a:spcAft>
                      </a:pPr>
                      <a:r>
                        <a:rPr lang="tr-TR" sz="1100" dirty="0">
                          <a:effectLst/>
                        </a:rPr>
                        <a:t>Çevre Şehircilik </a:t>
                      </a:r>
                      <a:br>
                        <a:rPr lang="tr-TR" sz="1100" dirty="0">
                          <a:effectLst/>
                        </a:rPr>
                      </a:br>
                      <a:r>
                        <a:rPr lang="tr-TR" sz="1100" dirty="0">
                          <a:effectLst/>
                        </a:rPr>
                        <a:t>İl Müdürlüğü</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ONLİNE</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25 Mayıs - 31 Mayıs 2020</a:t>
                      </a:r>
                      <a:endParaRPr lang="tr-TR" sz="1200" dirty="0">
                        <a:effectLst/>
                        <a:latin typeface="Times New Roman"/>
                        <a:ea typeface="Times New Roman"/>
                      </a:endParaRPr>
                    </a:p>
                  </a:txBody>
                  <a:tcPr marL="44450" marR="44450" marT="0" marB="0" anchor="ctr"/>
                </a:tc>
                <a:extLst>
                  <a:ext uri="{0D108BD9-81ED-4DB2-BD59-A6C34878D82A}">
                    <a16:rowId xmlns="" xmlns:a16="http://schemas.microsoft.com/office/drawing/2014/main" val="10005"/>
                  </a:ext>
                </a:extLst>
              </a:tr>
              <a:tr h="454092">
                <a:tc>
                  <a:txBody>
                    <a:bodyPr/>
                    <a:lstStyle/>
                    <a:p>
                      <a:pPr algn="ctr">
                        <a:lnSpc>
                          <a:spcPct val="115000"/>
                        </a:lnSpc>
                        <a:spcAft>
                          <a:spcPts val="0"/>
                        </a:spcAft>
                      </a:pPr>
                      <a:r>
                        <a:rPr lang="tr-TR" sz="1200" dirty="0" smtClean="0">
                          <a:effectLst/>
                        </a:rPr>
                        <a:t>6</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effectLst/>
                        </a:rPr>
                        <a:t>Ekip Çalışmasının Gücü </a:t>
                      </a:r>
                      <a:endParaRPr lang="tr-TR" sz="1400" dirty="0" smtClean="0">
                        <a:effectLst/>
                      </a:endParaRPr>
                    </a:p>
                    <a:p>
                      <a:pPr>
                        <a:lnSpc>
                          <a:spcPct val="115000"/>
                        </a:lnSpc>
                        <a:spcAft>
                          <a:spcPts val="0"/>
                        </a:spcAft>
                      </a:pP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200" dirty="0" smtClean="0">
                          <a:effectLst/>
                        </a:rPr>
                        <a:t>40</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spcAft>
                          <a:spcPts val="0"/>
                        </a:spcAft>
                      </a:pPr>
                      <a:r>
                        <a:rPr lang="tr-TR" sz="1100" dirty="0">
                          <a:effectLst/>
                        </a:rPr>
                        <a:t>Daire Başkanımız   </a:t>
                      </a:r>
                      <a:br>
                        <a:rPr lang="tr-TR" sz="1100" dirty="0">
                          <a:effectLst/>
                        </a:rPr>
                      </a:br>
                      <a:r>
                        <a:rPr lang="tr-TR" sz="1100" dirty="0">
                          <a:effectLst/>
                        </a:rPr>
                        <a:t>  Bülent BALOĞLU</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BOLU</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25 Kasım 2020</a:t>
                      </a:r>
                      <a:endParaRPr lang="tr-TR" sz="1200" dirty="0">
                        <a:effectLst/>
                        <a:latin typeface="Times New Roman"/>
                        <a:ea typeface="Times New Roman"/>
                      </a:endParaRPr>
                    </a:p>
                  </a:txBody>
                  <a:tcPr marL="44450" marR="44450" marT="0" marB="0" anchor="ctr"/>
                </a:tc>
                <a:extLst>
                  <a:ext uri="{0D108BD9-81ED-4DB2-BD59-A6C34878D82A}">
                    <a16:rowId xmlns="" xmlns:a16="http://schemas.microsoft.com/office/drawing/2014/main" val="10006"/>
                  </a:ext>
                </a:extLst>
              </a:tr>
              <a:tr h="681137">
                <a:tc>
                  <a:txBody>
                    <a:bodyPr/>
                    <a:lstStyle/>
                    <a:p>
                      <a:pPr algn="ctr">
                        <a:lnSpc>
                          <a:spcPct val="115000"/>
                        </a:lnSpc>
                        <a:spcAft>
                          <a:spcPts val="0"/>
                        </a:spcAft>
                      </a:pPr>
                      <a:r>
                        <a:rPr lang="tr-TR" sz="1200" dirty="0" smtClean="0">
                          <a:effectLst/>
                        </a:rPr>
                        <a:t>7</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200" dirty="0" smtClean="0">
                          <a:effectLst/>
                        </a:rPr>
                        <a:t>Sıfır Atık Sistemi</a:t>
                      </a:r>
                      <a:br>
                        <a:rPr lang="tr-TR" sz="1200" dirty="0" smtClean="0">
                          <a:effectLst/>
                        </a:rPr>
                      </a:br>
                      <a:r>
                        <a:rPr lang="tr-TR" sz="1200" dirty="0" smtClean="0">
                          <a:effectLst/>
                        </a:rPr>
                        <a:t> Kurulum ve Uygulama Eğitimi</a:t>
                      </a:r>
                      <a:endParaRPr lang="tr-TR" sz="1400" dirty="0" smtClean="0">
                        <a:effectLst/>
                      </a:endParaRPr>
                    </a:p>
                    <a:p>
                      <a:pPr>
                        <a:lnSpc>
                          <a:spcPct val="115000"/>
                        </a:lnSpc>
                        <a:spcAft>
                          <a:spcPts val="0"/>
                        </a:spcAft>
                      </a:pP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200" dirty="0" smtClean="0">
                          <a:effectLst/>
                        </a:rPr>
                        <a:t>4</a:t>
                      </a:r>
                      <a:endParaRPr lang="tr-TR" sz="1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spcAft>
                          <a:spcPts val="0"/>
                        </a:spcAft>
                      </a:pPr>
                      <a:r>
                        <a:rPr lang="tr-TR" sz="1100" dirty="0">
                          <a:effectLst/>
                        </a:rPr>
                        <a:t>Niğde Ömer </a:t>
                      </a:r>
                      <a:r>
                        <a:rPr lang="tr-TR" sz="1100" dirty="0" err="1">
                          <a:effectLst/>
                        </a:rPr>
                        <a:t>Halisdemir</a:t>
                      </a:r>
                      <a:r>
                        <a:rPr lang="tr-TR" sz="1100" dirty="0">
                          <a:effectLst/>
                        </a:rPr>
                        <a:t> Üniversitesi </a:t>
                      </a:r>
                      <a:br>
                        <a:rPr lang="tr-TR" sz="1100" dirty="0">
                          <a:effectLst/>
                        </a:rPr>
                      </a:br>
                      <a:r>
                        <a:rPr lang="tr-TR" sz="1100" dirty="0">
                          <a:effectLst/>
                        </a:rPr>
                        <a:t>Atık Yönetimi Koordinatörlüğü</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ONLİNE</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100" dirty="0">
                          <a:effectLst/>
                        </a:rPr>
                        <a:t>14-15 Aralık 2020</a:t>
                      </a:r>
                      <a:br>
                        <a:rPr lang="tr-TR" sz="1100" dirty="0">
                          <a:effectLst/>
                        </a:rPr>
                      </a:br>
                      <a:r>
                        <a:rPr lang="tr-TR" sz="1100" dirty="0">
                          <a:effectLst/>
                        </a:rPr>
                        <a:t> </a:t>
                      </a:r>
                      <a:endParaRPr lang="tr-TR" sz="1200" dirty="0">
                        <a:effectLst/>
                        <a:latin typeface="Times New Roman"/>
                        <a:ea typeface="Times New Roman"/>
                      </a:endParaRPr>
                    </a:p>
                  </a:txBody>
                  <a:tcPr marL="44450" marR="44450" marT="0" marB="0" anchor="ctr"/>
                </a:tc>
                <a:extLst>
                  <a:ext uri="{0D108BD9-81ED-4DB2-BD59-A6C34878D82A}">
                    <a16:rowId xmlns="" xmlns:a16="http://schemas.microsoft.com/office/drawing/2014/main" val="10007"/>
                  </a:ext>
                </a:extLst>
              </a:tr>
            </a:tbl>
          </a:graphicData>
        </a:graphic>
      </p:graphicFrame>
      <p:sp>
        <p:nvSpPr>
          <p:cNvPr id="67" name="Başlık 1">
            <a:extLst>
              <a:ext uri="{FF2B5EF4-FFF2-40B4-BE49-F238E27FC236}">
                <a16:creationId xmlns="" xmlns:a16="http://schemas.microsoft.com/office/drawing/2014/main" id="{03C777C9-01BC-420D-98E0-F7FF4C8B874A}"/>
              </a:ext>
            </a:extLst>
          </p:cNvPr>
          <p:cNvSpPr txBox="1">
            <a:spLocks/>
          </p:cNvSpPr>
          <p:nvPr/>
        </p:nvSpPr>
        <p:spPr>
          <a:xfrm>
            <a:off x="1054408" y="166776"/>
            <a:ext cx="10163511" cy="397769"/>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all" spc="0" normalizeH="0" baseline="0" noProof="0" dirty="0">
                <a:ln>
                  <a:noFill/>
                </a:ln>
                <a:solidFill>
                  <a:srgbClr val="FF0000"/>
                </a:solidFill>
                <a:effectLst/>
                <a:uLnTx/>
                <a:uFillTx/>
                <a:latin typeface="Tw Cen MT" panose="020B0602020104020603"/>
                <a:ea typeface="+mn-ea"/>
                <a:cs typeface="+mn-cs"/>
              </a:rPr>
              <a:t>SUNULAN HİZMETLERDE KULLANILACAK TABLOLAR </a:t>
            </a:r>
            <a:endParaRPr kumimoji="0" lang="tr-TR" sz="3200" b="1" i="0" u="none" strike="noStrike" kern="1200" cap="all" spc="0" normalizeH="0" baseline="0" noProof="0" dirty="0">
              <a:ln>
                <a:noFill/>
              </a:ln>
              <a:solidFill>
                <a:srgbClr val="FF00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167463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 xmlns:a16="http://schemas.microsoft.com/office/drawing/2014/main" id="{22531E13-9641-4E6A-9EA0-8CEF61494377}"/>
              </a:ext>
            </a:extLst>
          </p:cNvPr>
          <p:cNvSpPr txBox="1">
            <a:spLocks noGrp="1"/>
          </p:cNvSpPr>
          <p:nvPr>
            <p:ph type="title"/>
          </p:nvPr>
        </p:nvSpPr>
        <p:spPr>
          <a:xfrm>
            <a:off x="1141413" y="609600"/>
            <a:ext cx="9905998" cy="4990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I- GENEL BİLGİLER </a:t>
            </a:r>
          </a:p>
        </p:txBody>
      </p:sp>
      <p:sp>
        <p:nvSpPr>
          <p:cNvPr id="11" name="Başlık 1">
            <a:extLst>
              <a:ext uri="{FF2B5EF4-FFF2-40B4-BE49-F238E27FC236}">
                <a16:creationId xmlns="" xmlns:a16="http://schemas.microsoft.com/office/drawing/2014/main" id="{42172567-A367-4690-A846-60249C5DF777}"/>
              </a:ext>
            </a:extLst>
          </p:cNvPr>
          <p:cNvSpPr txBox="1">
            <a:spLocks/>
          </p:cNvSpPr>
          <p:nvPr/>
        </p:nvSpPr>
        <p:spPr>
          <a:xfrm>
            <a:off x="1149129" y="1181178"/>
            <a:ext cx="9905998" cy="388777"/>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C- </a:t>
            </a:r>
            <a:r>
              <a:rPr kumimoji="0" lang="tr-TR" sz="2000" b="1" i="0" u="none" strike="noStrike" kern="1200" cap="none" spc="0" normalizeH="0" baseline="0" noProof="0" dirty="0">
                <a:ln>
                  <a:noFill/>
                </a:ln>
                <a:solidFill>
                  <a:srgbClr val="FF0000"/>
                </a:solidFill>
                <a:effectLst/>
                <a:uLnTx/>
                <a:uFillTx/>
                <a:latin typeface="Tw Cen MT"/>
                <a:ea typeface="+mn-ea"/>
                <a:cs typeface="+mn-cs"/>
              </a:rPr>
              <a:t>İdareye İlişkin Bilgiler</a:t>
            </a:r>
          </a:p>
        </p:txBody>
      </p:sp>
      <p:sp>
        <p:nvSpPr>
          <p:cNvPr id="12" name="Başlık 1">
            <a:extLst>
              <a:ext uri="{FF2B5EF4-FFF2-40B4-BE49-F238E27FC236}">
                <a16:creationId xmlns="" xmlns:a16="http://schemas.microsoft.com/office/drawing/2014/main" id="{CD07FAF1-71C5-4060-9CDF-424DB120E6FF}"/>
              </a:ext>
            </a:extLst>
          </p:cNvPr>
          <p:cNvSpPr txBox="1">
            <a:spLocks/>
          </p:cNvSpPr>
          <p:nvPr/>
        </p:nvSpPr>
        <p:spPr>
          <a:xfrm>
            <a:off x="1141413" y="1642501"/>
            <a:ext cx="9905998" cy="38877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5- </a:t>
            </a:r>
            <a:r>
              <a:rPr kumimoji="0" lang="tr-TR" sz="2000" b="1" i="0" u="none" strike="noStrike" kern="1200" cap="none" spc="0" normalizeH="0" baseline="0" noProof="0" dirty="0">
                <a:ln>
                  <a:noFill/>
                </a:ln>
                <a:solidFill>
                  <a:srgbClr val="FF0000"/>
                </a:solidFill>
                <a:effectLst/>
                <a:uLnTx/>
                <a:uFillTx/>
                <a:latin typeface="Tw Cen MT"/>
                <a:ea typeface="+mn-ea"/>
                <a:cs typeface="+mn-cs"/>
              </a:rPr>
              <a:t>Sunulan Hizmetler</a:t>
            </a:r>
          </a:p>
        </p:txBody>
      </p:sp>
      <p:sp>
        <p:nvSpPr>
          <p:cNvPr id="3" name="Dikdörtgen 2">
            <a:extLst>
              <a:ext uri="{FF2B5EF4-FFF2-40B4-BE49-F238E27FC236}">
                <a16:creationId xmlns="" xmlns:a16="http://schemas.microsoft.com/office/drawing/2014/main" id="{AA8D590B-A7EC-4DFA-9691-765C227C46C4}"/>
              </a:ext>
            </a:extLst>
          </p:cNvPr>
          <p:cNvSpPr/>
          <p:nvPr/>
        </p:nvSpPr>
        <p:spPr>
          <a:xfrm>
            <a:off x="1141413" y="2217420"/>
            <a:ext cx="9905998" cy="41262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0" marR="0" lvl="5"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Tw Cen MT"/>
                <a:ea typeface="+mn-ea"/>
                <a:cs typeface="+mn-cs"/>
              </a:rPr>
              <a:t>Eğitim Hizmetleri</a:t>
            </a:r>
          </a:p>
          <a:p>
            <a:pPr marL="2571750" marR="0" lvl="5"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Tw Cen MT"/>
                <a:ea typeface="+mn-ea"/>
                <a:cs typeface="+mn-cs"/>
              </a:rPr>
              <a:t>Sağlık Hizmetleri</a:t>
            </a:r>
          </a:p>
          <a:p>
            <a:pPr marL="2571750" marR="0" lvl="5"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srgbClr val="FF0000"/>
                </a:solidFill>
                <a:effectLst/>
                <a:uLnTx/>
                <a:uFillTx/>
                <a:latin typeface="Tw Cen MT"/>
                <a:ea typeface="+mn-ea"/>
                <a:cs typeface="+mn-cs"/>
              </a:rPr>
              <a:t>İdari Hizmetler</a:t>
            </a:r>
          </a:p>
          <a:p>
            <a:pPr marL="2571750" marR="0" lvl="5"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Tw Cen MT"/>
                <a:ea typeface="+mn-ea"/>
                <a:cs typeface="+mn-cs"/>
              </a:rPr>
              <a:t>Akademik Personelin Katıldığı Yurtdışı Faaliyetleri</a:t>
            </a:r>
          </a:p>
          <a:p>
            <a:pPr marL="2571750" marR="0" lvl="5"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1800" b="1" i="0" u="none" strike="noStrike" kern="1200" cap="none" spc="0" normalizeH="0" baseline="0" noProof="0" dirty="0">
                <a:ln>
                  <a:noFill/>
                </a:ln>
                <a:solidFill>
                  <a:prstClr val="black"/>
                </a:solidFill>
                <a:effectLst/>
                <a:uLnTx/>
                <a:uFillTx/>
                <a:latin typeface="Tw Cen MT"/>
                <a:ea typeface="+mn-ea"/>
                <a:cs typeface="+mn-cs"/>
              </a:rPr>
              <a:t>Ulusal ve Uluslararası Bilimsel Toplantı Faaliyetleri</a:t>
            </a:r>
            <a:endParaRPr kumimoji="0" lang="tr-TR" sz="1800" b="1" i="0" u="none" strike="noStrike" kern="1200" cap="none" spc="0" normalizeH="0" baseline="0" noProof="0" dirty="0">
              <a:ln>
                <a:noFill/>
              </a:ln>
              <a:solidFill>
                <a:prstClr val="black"/>
              </a:solidFill>
              <a:effectLst/>
              <a:uLnTx/>
              <a:uFillTx/>
              <a:latin typeface="Tw Cen MT"/>
              <a:ea typeface="+mn-ea"/>
              <a:cs typeface="+mn-cs"/>
            </a:endParaRPr>
          </a:p>
          <a:p>
            <a:pPr marL="2571750" marR="0" lvl="5"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Tw Cen MT"/>
                <a:ea typeface="+mn-ea"/>
                <a:cs typeface="+mn-cs"/>
              </a:rPr>
              <a:t>Yayınlarla İlgili Faaliyet Bilgileri</a:t>
            </a:r>
          </a:p>
          <a:p>
            <a:pPr marL="2571750" marR="0" lvl="5"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Tw Cen MT"/>
                <a:ea typeface="+mn-ea"/>
                <a:cs typeface="+mn-cs"/>
              </a:rPr>
              <a:t>Proje Bilgileri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195712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F9FEDC6-A01F-4881-9A43-51FAA6912F2F}"/>
              </a:ext>
            </a:extLst>
          </p:cNvPr>
          <p:cNvSpPr>
            <a:spLocks noGrp="1"/>
          </p:cNvSpPr>
          <p:nvPr>
            <p:ph idx="1"/>
          </p:nvPr>
        </p:nvSpPr>
        <p:spPr>
          <a:xfrm>
            <a:off x="1141412" y="1117600"/>
            <a:ext cx="10079999" cy="5427038"/>
          </a:xfrm>
          <a:ln/>
        </p:spPr>
        <p:style>
          <a:lnRef idx="2">
            <a:schemeClr val="accent5"/>
          </a:lnRef>
          <a:fillRef idx="1">
            <a:schemeClr val="lt1"/>
          </a:fillRef>
          <a:effectRef idx="0">
            <a:schemeClr val="accent5"/>
          </a:effectRef>
          <a:fontRef idx="minor">
            <a:schemeClr val="dk1"/>
          </a:fontRef>
        </p:style>
        <p:txBody>
          <a:bodyPr numCol="2">
            <a:normAutofit fontScale="25000" lnSpcReduction="20000"/>
          </a:bodyPr>
          <a:lstStyle/>
          <a:p>
            <a:pPr marL="0" indent="0" algn="just">
              <a:spcBef>
                <a:spcPts val="0"/>
              </a:spcBef>
              <a:buNone/>
            </a:pPr>
            <a:endParaRPr lang="tr-TR" sz="1700" b="1" i="0" dirty="0">
              <a:solidFill>
                <a:schemeClr val="bg1"/>
              </a:solidFill>
              <a:effectLst/>
              <a:latin typeface="Calibri" panose="020F0502020204030204" pitchFamily="34" charset="0"/>
              <a:cs typeface="Calibri" panose="020F0502020204030204" pitchFamily="34" charset="0"/>
            </a:endParaRPr>
          </a:p>
          <a:p>
            <a:pPr marL="0" indent="0" algn="just">
              <a:spcBef>
                <a:spcPts val="0"/>
              </a:spcBef>
              <a:buNone/>
            </a:pPr>
            <a:endParaRPr lang="tr-TR" sz="1700" b="1" dirty="0">
              <a:solidFill>
                <a:schemeClr val="bg1"/>
              </a:solidFill>
              <a:latin typeface="Calibri" panose="020F0502020204030204" pitchFamily="34" charset="0"/>
              <a:cs typeface="Calibri" panose="020F0502020204030204" pitchFamily="34" charset="0"/>
            </a:endParaRPr>
          </a:p>
          <a:p>
            <a:pPr marL="0" indent="0" algn="just">
              <a:spcBef>
                <a:spcPts val="0"/>
              </a:spcBef>
              <a:buNone/>
            </a:pPr>
            <a:endParaRPr lang="tr-TR" sz="1700" b="1" i="0" dirty="0">
              <a:solidFill>
                <a:schemeClr val="bg1"/>
              </a:solidFill>
              <a:effectLst/>
              <a:latin typeface="Calibri" panose="020F0502020204030204" pitchFamily="34" charset="0"/>
              <a:cs typeface="Calibri" panose="020F0502020204030204" pitchFamily="34" charset="0"/>
            </a:endParaRP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………..YILI</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FAALİYET RAPORU </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BAKAN SUNUŞU</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ÜST YÖNETİCİ SUNUŞU[1]</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İÇİNDEKİLER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YÖNETİCİ ÖZETİ</a:t>
            </a:r>
          </a:p>
          <a:p>
            <a:pPr marL="0" indent="0" algn="just">
              <a:spcBef>
                <a:spcPts val="0"/>
              </a:spcBef>
              <a:buNone/>
            </a:pPr>
            <a:r>
              <a:rPr lang="tr-TR" sz="5700" b="1" i="0" dirty="0">
                <a:solidFill>
                  <a:srgbClr val="FF0000"/>
                </a:solidFill>
                <a:effectLst/>
                <a:latin typeface="Calibri" panose="020F0502020204030204" pitchFamily="34" charset="0"/>
                <a:cs typeface="Calibri" panose="020F0502020204030204" pitchFamily="34" charset="0"/>
              </a:rPr>
              <a:t>I- GENEL BİLGİLER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A- Misyon ve Vizyon</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B- Yetki, Görev ve Sorumluluklar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C- İdareye İlişkin Bilgiler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1- Fiziksel Yapı  </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2- Teşkilat Yapısı </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3- Teknoloji ve Bilişim Altyapısı</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4- İnsan Kaynakları</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5- Sunulan Hizmetler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6- Yönetim ve İç Kontrol Sistemi</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D- Diğer Hususlar</a:t>
            </a:r>
          </a:p>
          <a:p>
            <a:pPr marL="0" indent="0" algn="just">
              <a:spcBef>
                <a:spcPts val="0"/>
              </a:spcBef>
              <a:buNone/>
            </a:pPr>
            <a:r>
              <a:rPr lang="tr-TR" sz="5700" b="1" i="0" dirty="0">
                <a:solidFill>
                  <a:srgbClr val="FF0000"/>
                </a:solidFill>
                <a:effectLst/>
                <a:latin typeface="Calibri" panose="020F0502020204030204" pitchFamily="34" charset="0"/>
                <a:cs typeface="Calibri" panose="020F0502020204030204" pitchFamily="34" charset="0"/>
              </a:rPr>
              <a:t>II- AMAÇLAR ve HEDEFLER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A- İdarenin Stratejik Planında Yer Alan Amaçlar ve Hedefler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B- Diğer Hususlar</a:t>
            </a:r>
          </a:p>
          <a:p>
            <a:pPr marL="0" indent="0" algn="just">
              <a:spcBef>
                <a:spcPts val="0"/>
              </a:spcBef>
              <a:buNone/>
            </a:pPr>
            <a:endParaRPr lang="tr-TR" sz="5700" b="1" i="0" dirty="0">
              <a:solidFill>
                <a:srgbClr val="FF0000"/>
              </a:solidFill>
              <a:effectLst/>
              <a:latin typeface="Calibri" panose="020F0502020204030204" pitchFamily="34" charset="0"/>
              <a:cs typeface="Calibri" panose="020F0502020204030204" pitchFamily="34" charset="0"/>
            </a:endParaRPr>
          </a:p>
          <a:p>
            <a:pPr marL="0" indent="0" algn="just">
              <a:spcBef>
                <a:spcPts val="0"/>
              </a:spcBef>
              <a:buNone/>
            </a:pPr>
            <a:endParaRPr lang="tr-TR" sz="5700" b="1" dirty="0">
              <a:solidFill>
                <a:srgbClr val="FF0000"/>
              </a:solidFill>
              <a:latin typeface="Calibri" panose="020F0502020204030204" pitchFamily="34" charset="0"/>
              <a:cs typeface="Calibri" panose="020F0502020204030204" pitchFamily="34" charset="0"/>
            </a:endParaRPr>
          </a:p>
          <a:p>
            <a:pPr marL="0" indent="0" algn="just">
              <a:spcBef>
                <a:spcPts val="0"/>
              </a:spcBef>
              <a:buNone/>
            </a:pPr>
            <a:endParaRPr lang="tr-TR" sz="5700" b="1" i="0" dirty="0">
              <a:solidFill>
                <a:srgbClr val="FF0000"/>
              </a:solidFill>
              <a:effectLst/>
              <a:latin typeface="Calibri" panose="020F0502020204030204" pitchFamily="34" charset="0"/>
              <a:cs typeface="Calibri" panose="020F0502020204030204" pitchFamily="34" charset="0"/>
            </a:endParaRPr>
          </a:p>
          <a:p>
            <a:pPr marL="0" indent="0" algn="just">
              <a:spcBef>
                <a:spcPts val="0"/>
              </a:spcBef>
              <a:buNone/>
            </a:pPr>
            <a:endParaRPr lang="tr-TR" sz="5700" b="1" dirty="0">
              <a:solidFill>
                <a:srgbClr val="FF0000"/>
              </a:solidFill>
              <a:latin typeface="Calibri" panose="020F0502020204030204" pitchFamily="34" charset="0"/>
              <a:cs typeface="Calibri" panose="020F0502020204030204" pitchFamily="34" charset="0"/>
            </a:endParaRPr>
          </a:p>
          <a:p>
            <a:pPr marL="0" indent="0" algn="just">
              <a:spcBef>
                <a:spcPts val="0"/>
              </a:spcBef>
              <a:buNone/>
            </a:pPr>
            <a:endParaRPr lang="tr-TR" sz="5700" b="1" i="0" dirty="0">
              <a:solidFill>
                <a:srgbClr val="FF0000"/>
              </a:solidFill>
              <a:effectLst/>
              <a:latin typeface="Calibri" panose="020F0502020204030204" pitchFamily="34" charset="0"/>
              <a:cs typeface="Calibri" panose="020F0502020204030204" pitchFamily="34" charset="0"/>
            </a:endParaRPr>
          </a:p>
          <a:p>
            <a:pPr marL="0" indent="0" algn="just">
              <a:spcBef>
                <a:spcPts val="0"/>
              </a:spcBef>
              <a:buNone/>
            </a:pPr>
            <a:r>
              <a:rPr lang="tr-TR" sz="5700" b="1" i="0" dirty="0">
                <a:solidFill>
                  <a:srgbClr val="FF0000"/>
                </a:solidFill>
                <a:effectLst/>
                <a:latin typeface="Calibri" panose="020F0502020204030204" pitchFamily="34" charset="0"/>
                <a:cs typeface="Calibri" panose="020F0502020204030204" pitchFamily="34" charset="0"/>
              </a:rPr>
              <a:t>III- FAALİYETLERE İLİŞKİN BİLGİ VE DEĞERLENDİRMELER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A- Malî Bilgiler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1- Bütçe Uygulama Sonuçları</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2- Temel Malî Tablolara İlişkin Açıklamalar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3- Malî Denetim Sonuçları</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4- Diğer Hususlar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B- Performans Bilgileri</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1- Program, Alt Program, Faaliyet Bilgileri</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2- Performans Sonuçlarının Değerlendirilmesi</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i. Alt program hedef ve göstergeleriyle ilgili gerçekleşme sonuçları    ve değerlendirmeler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ii. Performans denetim sonuçları</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3- Stratejik Planın Değerlendirilmesi</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4- Performans Bilgi Sisteminin Değerlendirilmesi</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    5- Diğer Hususlar</a:t>
            </a:r>
          </a:p>
          <a:p>
            <a:pPr marL="0" indent="0" algn="just">
              <a:spcBef>
                <a:spcPts val="0"/>
              </a:spcBef>
              <a:buNone/>
            </a:pPr>
            <a:r>
              <a:rPr lang="tr-TR" sz="5700" b="1" i="0" dirty="0">
                <a:solidFill>
                  <a:srgbClr val="FF0000"/>
                </a:solidFill>
                <a:effectLst/>
                <a:latin typeface="Calibri" panose="020F0502020204030204" pitchFamily="34" charset="0"/>
                <a:cs typeface="Calibri" panose="020F0502020204030204" pitchFamily="34" charset="0"/>
              </a:rPr>
              <a:t>IV- KURUMSAL KABİLİYET VE KAPASİTENİN DEĞERLENDİRİLMESİ</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A- Stratejik Planda Öngörülemeyen Kurumsal Kapasite İhtiyaçları</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B- Üstünlükler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C- Zayıflıklar</a:t>
            </a:r>
          </a:p>
          <a:p>
            <a:pPr marL="0" indent="0" algn="just">
              <a:spcBef>
                <a:spcPts val="0"/>
              </a:spcBef>
              <a:buNone/>
            </a:pPr>
            <a:r>
              <a:rPr lang="tr-TR" sz="5700" b="1" i="0" dirty="0">
                <a:solidFill>
                  <a:schemeClr val="bg1"/>
                </a:solidFill>
                <a:effectLst/>
                <a:latin typeface="Calibri" panose="020F0502020204030204" pitchFamily="34" charset="0"/>
                <a:cs typeface="Calibri" panose="020F0502020204030204" pitchFamily="34" charset="0"/>
              </a:rPr>
              <a:t>D- Değerlendirme</a:t>
            </a:r>
          </a:p>
          <a:p>
            <a:pPr marL="0" indent="0" algn="just">
              <a:spcBef>
                <a:spcPts val="0"/>
              </a:spcBef>
              <a:buNone/>
            </a:pPr>
            <a:r>
              <a:rPr lang="tr-TR" sz="5700" b="1" i="0" dirty="0">
                <a:solidFill>
                  <a:srgbClr val="FF0000"/>
                </a:solidFill>
                <a:effectLst/>
                <a:latin typeface="Calibri" panose="020F0502020204030204" pitchFamily="34" charset="0"/>
                <a:cs typeface="Calibri" panose="020F0502020204030204" pitchFamily="34" charset="0"/>
              </a:rPr>
              <a:t>V- ÖNERİ VE TEDBİRLER</a:t>
            </a:r>
          </a:p>
          <a:p>
            <a:endParaRPr lang="tr-TR" dirty="0"/>
          </a:p>
        </p:txBody>
      </p:sp>
      <p:sp>
        <p:nvSpPr>
          <p:cNvPr id="4" name="Başlık 1">
            <a:extLst>
              <a:ext uri="{FF2B5EF4-FFF2-40B4-BE49-F238E27FC236}">
                <a16:creationId xmlns="" xmlns:a16="http://schemas.microsoft.com/office/drawing/2014/main" id="{540F5F5B-C2CA-4F3F-BA58-1EE7E86FD9F3}"/>
              </a:ext>
            </a:extLst>
          </p:cNvPr>
          <p:cNvSpPr txBox="1">
            <a:spLocks/>
          </p:cNvSpPr>
          <p:nvPr/>
        </p:nvSpPr>
        <p:spPr>
          <a:xfrm>
            <a:off x="1141412" y="389629"/>
            <a:ext cx="10080000" cy="6480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BİRİM VE İDARE FAALİYET RAPORLARININ ŞEKLİ</a:t>
            </a:r>
          </a:p>
          <a:p>
            <a:pPr algn="ctr"/>
            <a:r>
              <a:rPr lang="tr-TR" sz="1500" b="1" dirty="0">
                <a:solidFill>
                  <a:srgbClr val="C00000"/>
                </a:solidFill>
                <a:latin typeface="+mj-lt"/>
                <a:ea typeface="+mj-ea"/>
                <a:cs typeface="+mj-cs"/>
              </a:rPr>
              <a:t>(</a:t>
            </a:r>
            <a:r>
              <a:rPr lang="tr-TR" sz="1500" b="1" cap="none" dirty="0">
                <a:solidFill>
                  <a:srgbClr val="C00000"/>
                </a:solidFill>
                <a:latin typeface="+mj-lt"/>
                <a:ea typeface="+mj-ea"/>
                <a:cs typeface="+mj-cs"/>
              </a:rPr>
              <a:t>01.01.2021 Tarihinden Geçerli Esas Usuller Ekinde Yer Alan Yeni Şekli</a:t>
            </a:r>
            <a:r>
              <a:rPr lang="tr-TR" sz="1500" b="1" dirty="0">
                <a:solidFill>
                  <a:srgbClr val="C00000"/>
                </a:solidFill>
                <a:latin typeface="+mj-lt"/>
                <a:ea typeface="+mj-ea"/>
                <a:cs typeface="+mj-cs"/>
              </a:rPr>
              <a:t>) </a:t>
            </a:r>
          </a:p>
        </p:txBody>
      </p:sp>
    </p:spTree>
    <p:extLst>
      <p:ext uri="{BB962C8B-B14F-4D97-AF65-F5344CB8AC3E}">
        <p14:creationId xmlns:p14="http://schemas.microsoft.com/office/powerpoint/2010/main" val="1424709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9 Sağ Ok"/>
          <p:cNvSpPr/>
          <p:nvPr/>
        </p:nvSpPr>
        <p:spPr>
          <a:xfrm>
            <a:off x="5004252" y="5057451"/>
            <a:ext cx="1704809" cy="962513"/>
          </a:xfrm>
          <a:prstGeom prst="rightArrow">
            <a:avLst/>
          </a:prstGeom>
          <a:solidFill>
            <a:srgbClr val="FFC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88068" name="Picture 4" descr="İlgili resim"/>
          <p:cNvPicPr>
            <a:picLocks noChangeAspect="1" noChangeArrowheads="1"/>
          </p:cNvPicPr>
          <p:nvPr/>
        </p:nvPicPr>
        <p:blipFill>
          <a:blip r:embed="rId3" cstate="print"/>
          <a:srcRect t="15159" b="19189"/>
          <a:stretch>
            <a:fillRect/>
          </a:stretch>
        </p:blipFill>
        <p:spPr bwMode="auto">
          <a:xfrm>
            <a:off x="4576207" y="4341765"/>
            <a:ext cx="1816078" cy="705427"/>
          </a:xfrm>
          <a:prstGeom prst="rect">
            <a:avLst/>
          </a:prstGeom>
          <a:noFill/>
        </p:spPr>
      </p:pic>
      <p:sp>
        <p:nvSpPr>
          <p:cNvPr id="8" name="7 Sağ Ok"/>
          <p:cNvSpPr/>
          <p:nvPr/>
        </p:nvSpPr>
        <p:spPr>
          <a:xfrm>
            <a:off x="6834265" y="5003346"/>
            <a:ext cx="1600818" cy="1070721"/>
          </a:xfrm>
          <a:prstGeom prst="rightArrow">
            <a:avLst/>
          </a:prstGeom>
          <a:blipFill rotWithShape="0">
            <a:blip r:embed="rId4" cstate="prin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8 Sağ Ok"/>
          <p:cNvSpPr/>
          <p:nvPr/>
        </p:nvSpPr>
        <p:spPr>
          <a:xfrm>
            <a:off x="3123344" y="5021328"/>
            <a:ext cx="1452863" cy="1034761"/>
          </a:xfrm>
          <a:prstGeom prst="rightArrow">
            <a:avLst/>
          </a:prstGeom>
          <a:blipFill rotWithShape="0">
            <a:blip r:embed="rId4" cstate="prin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7" name="6 İçerik Yer Tutucusu"/>
          <p:cNvGraphicFramePr>
            <a:graphicFrameLocks noGrp="1"/>
          </p:cNvGraphicFramePr>
          <p:nvPr>
            <p:ph idx="1"/>
            <p:extLst>
              <p:ext uri="{D42A27DB-BD31-4B8C-83A1-F6EECF244321}">
                <p14:modId xmlns:p14="http://schemas.microsoft.com/office/powerpoint/2010/main" val="3378016729"/>
              </p:ext>
            </p:extLst>
          </p:nvPr>
        </p:nvGraphicFramePr>
        <p:xfrm>
          <a:off x="2835666" y="4932456"/>
          <a:ext cx="5702159" cy="145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17 Slayt Numarası Yer Tutucusu"/>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0C53B-1A8C-461E-BE1E-C2D3EE1DC21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19 Metin kutusu"/>
          <p:cNvSpPr txBox="1"/>
          <p:nvPr/>
        </p:nvSpPr>
        <p:spPr>
          <a:xfrm>
            <a:off x="2999655" y="509772"/>
            <a:ext cx="7243679" cy="830997"/>
          </a:xfrm>
          <a:prstGeom prst="rect">
            <a:avLst/>
          </a:prstGeom>
          <a:noFill/>
        </p:spPr>
        <p:txBody>
          <a:bodyPr wrap="square" rtlCol="0">
            <a:spAutoFit/>
          </a:bodyPr>
          <a:lstStyle/>
          <a:p>
            <a:pPr lvl="0" algn="ctr">
              <a:defRPr/>
            </a:pPr>
            <a:r>
              <a:rPr lang="tr-TR" sz="2400" b="1" dirty="0">
                <a:latin typeface="Times New Roman" panose="02020603050405020304" pitchFamily="18" charset="0"/>
                <a:cs typeface="Times New Roman" panose="02020603050405020304" pitchFamily="18" charset="0"/>
              </a:rPr>
              <a:t>BAİBÜ Yapı İşleri ve Teknik Daire Başkanlığı En Önemli </a:t>
            </a:r>
            <a:r>
              <a:rPr lang="tr-TR" sz="2400" b="1" dirty="0" err="1">
                <a:latin typeface="Times New Roman" panose="02020603050405020304" pitchFamily="18" charset="0"/>
                <a:cs typeface="Times New Roman" panose="02020603050405020304" pitchFamily="18" charset="0"/>
              </a:rPr>
              <a:t>Proses’ler</a:t>
            </a:r>
            <a:r>
              <a:rPr lang="tr-TR" sz="2400" b="1" dirty="0">
                <a:latin typeface="Times New Roman" panose="02020603050405020304" pitchFamily="18" charset="0"/>
                <a:cs typeface="Times New Roman" panose="02020603050405020304" pitchFamily="18" charset="0"/>
              </a:rPr>
              <a:t> nedir?</a:t>
            </a:r>
            <a:endParaRPr kumimoji="0" lang="tr-TR"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Dikdörtgen 3"/>
          <p:cNvSpPr/>
          <p:nvPr/>
        </p:nvSpPr>
        <p:spPr>
          <a:xfrm>
            <a:off x="3308280" y="1411659"/>
            <a:ext cx="5465852" cy="2677656"/>
          </a:xfrm>
          <a:prstGeom prst="rect">
            <a:avLst/>
          </a:prstGeom>
        </p:spPr>
        <p:txBody>
          <a:bodyPr wrap="square">
            <a:spAutoFit/>
          </a:bodyPr>
          <a:lstStyle/>
          <a:p>
            <a:pPr lvl="0">
              <a:defRPr/>
            </a:pPr>
            <a:r>
              <a:rPr lang="tr-TR" sz="1400" b="1" dirty="0" smtClean="0">
                <a:solidFill>
                  <a:prstClr val="black"/>
                </a:solidFill>
                <a:latin typeface="Times New Roman" panose="02020603050405020304" pitchFamily="18" charset="0"/>
                <a:cs typeface="Times New Roman" panose="02020603050405020304" pitchFamily="18" charset="0"/>
              </a:rPr>
              <a:t>SÜREÇ : </a:t>
            </a:r>
          </a:p>
          <a:p>
            <a:pPr lvl="0">
              <a:defRPr/>
            </a:pPr>
            <a:r>
              <a:rPr lang="tr-TR" sz="1400" b="1" dirty="0" smtClean="0">
                <a:solidFill>
                  <a:prstClr val="black"/>
                </a:solidFill>
                <a:latin typeface="Times New Roman" panose="02020603050405020304" pitchFamily="18" charset="0"/>
                <a:cs typeface="Times New Roman" panose="02020603050405020304" pitchFamily="18" charset="0"/>
              </a:rPr>
              <a:t>a) Yapım </a:t>
            </a:r>
            <a:r>
              <a:rPr lang="tr-TR" sz="1400" b="1" dirty="0">
                <a:solidFill>
                  <a:prstClr val="black"/>
                </a:solidFill>
                <a:latin typeface="Times New Roman" panose="02020603050405020304" pitchFamily="18" charset="0"/>
                <a:cs typeface="Times New Roman" panose="02020603050405020304" pitchFamily="18" charset="0"/>
              </a:rPr>
              <a:t>(yatırım kalemine dahil edilen yapım süreçleri,(Kontrollük Faaliyetleri)</a:t>
            </a:r>
          </a:p>
          <a:p>
            <a:pPr lvl="0">
              <a:defRPr/>
            </a:pPr>
            <a:r>
              <a:rPr lang="tr-TR" sz="1400" b="1" dirty="0" smtClean="0">
                <a:solidFill>
                  <a:prstClr val="black"/>
                </a:solidFill>
                <a:latin typeface="Times New Roman" panose="02020603050405020304" pitchFamily="18" charset="0"/>
                <a:cs typeface="Times New Roman" panose="02020603050405020304" pitchFamily="18" charset="0"/>
              </a:rPr>
              <a:t>b)Bina</a:t>
            </a:r>
            <a:r>
              <a:rPr lang="tr-TR" sz="1400" b="1" dirty="0">
                <a:solidFill>
                  <a:prstClr val="black"/>
                </a:solidFill>
                <a:latin typeface="Times New Roman" panose="02020603050405020304" pitchFamily="18" charset="0"/>
                <a:cs typeface="Times New Roman" panose="02020603050405020304" pitchFamily="18" charset="0"/>
              </a:rPr>
              <a:t>, Makine ve Tesisat  Bakım-Onarımları/Alt Yapı Hizmetleri </a:t>
            </a:r>
            <a:r>
              <a:rPr lang="tr-TR" sz="1400" b="1" dirty="0" smtClean="0">
                <a:solidFill>
                  <a:prstClr val="black"/>
                </a:solidFill>
                <a:latin typeface="Times New Roman" panose="02020603050405020304" pitchFamily="18" charset="0"/>
                <a:cs typeface="Times New Roman" panose="02020603050405020304" pitchFamily="18" charset="0"/>
              </a:rPr>
              <a:t>(Mevcut </a:t>
            </a:r>
            <a:r>
              <a:rPr lang="tr-TR" sz="1400" b="1" dirty="0">
                <a:solidFill>
                  <a:prstClr val="black"/>
                </a:solidFill>
                <a:latin typeface="Times New Roman" panose="02020603050405020304" pitchFamily="18" charset="0"/>
                <a:cs typeface="Times New Roman" panose="02020603050405020304" pitchFamily="18" charset="0"/>
              </a:rPr>
              <a:t>yapı ve ekipmanların ilk günkü gibi hizmet vermesini </a:t>
            </a:r>
            <a:r>
              <a:rPr lang="tr-TR" sz="1400" b="1" dirty="0" smtClean="0">
                <a:solidFill>
                  <a:prstClr val="black"/>
                </a:solidFill>
                <a:latin typeface="Times New Roman" panose="02020603050405020304" pitchFamily="18" charset="0"/>
                <a:cs typeface="Times New Roman" panose="02020603050405020304" pitchFamily="18" charset="0"/>
              </a:rPr>
              <a:t>sağlamak</a:t>
            </a:r>
            <a:r>
              <a:rPr lang="tr-TR" sz="1400" b="1" dirty="0">
                <a:solidFill>
                  <a:prstClr val="black"/>
                </a:solidFill>
                <a:latin typeface="Times New Roman" panose="02020603050405020304" pitchFamily="18" charset="0"/>
                <a:cs typeface="Times New Roman" panose="02020603050405020304" pitchFamily="18" charset="0"/>
              </a:rPr>
              <a:t>)</a:t>
            </a:r>
          </a:p>
          <a:p>
            <a:pPr lvl="0">
              <a:defRPr/>
            </a:pPr>
            <a:r>
              <a:rPr lang="tr-TR" sz="1400" b="1" dirty="0" smtClean="0">
                <a:solidFill>
                  <a:prstClr val="black"/>
                </a:solidFill>
                <a:latin typeface="Times New Roman" panose="02020603050405020304" pitchFamily="18" charset="0"/>
                <a:cs typeface="Times New Roman" panose="02020603050405020304" pitchFamily="18" charset="0"/>
              </a:rPr>
              <a:t>c) Etüt </a:t>
            </a:r>
            <a:r>
              <a:rPr lang="tr-TR" sz="1400" b="1" dirty="0">
                <a:solidFill>
                  <a:prstClr val="black"/>
                </a:solidFill>
                <a:latin typeface="Times New Roman" panose="02020603050405020304" pitchFamily="18" charset="0"/>
                <a:cs typeface="Times New Roman" panose="02020603050405020304" pitchFamily="18" charset="0"/>
              </a:rPr>
              <a:t>ve Proje Faaliyetleri (planlı ve uzun ömürlü çevreci için sürekli gelişim ve güncellenen planlama ve etüt hizmetleri, tüm taşınmazların takibi ve kamulaştırmalar) </a:t>
            </a:r>
          </a:p>
          <a:p>
            <a:pPr lvl="0">
              <a:defRPr/>
            </a:pPr>
            <a:r>
              <a:rPr lang="tr-TR" sz="1400" b="1" dirty="0" smtClean="0">
                <a:solidFill>
                  <a:prstClr val="black"/>
                </a:solidFill>
                <a:latin typeface="Times New Roman" panose="02020603050405020304" pitchFamily="18" charset="0"/>
                <a:cs typeface="Times New Roman" panose="02020603050405020304" pitchFamily="18" charset="0"/>
              </a:rPr>
              <a:t>d) Peyzaj </a:t>
            </a:r>
            <a:r>
              <a:rPr lang="tr-TR" sz="1400" b="1" dirty="0">
                <a:solidFill>
                  <a:prstClr val="black"/>
                </a:solidFill>
                <a:latin typeface="Times New Roman" panose="02020603050405020304" pitchFamily="18" charset="0"/>
                <a:cs typeface="Times New Roman" panose="02020603050405020304" pitchFamily="18" charset="0"/>
              </a:rPr>
              <a:t>(Yerleşkelerin bahçe ve bitki vb. bakım ve işletme süreçleri) </a:t>
            </a:r>
          </a:p>
          <a:p>
            <a:pPr lvl="0">
              <a:defRPr/>
            </a:pPr>
            <a:r>
              <a:rPr lang="tr-TR" sz="1400" b="1" dirty="0" smtClean="0">
                <a:solidFill>
                  <a:prstClr val="black"/>
                </a:solidFill>
                <a:latin typeface="Times New Roman" panose="02020603050405020304" pitchFamily="18" charset="0"/>
                <a:cs typeface="Times New Roman" panose="02020603050405020304" pitchFamily="18" charset="0"/>
              </a:rPr>
              <a:t>e) Dış </a:t>
            </a:r>
            <a:r>
              <a:rPr lang="tr-TR" sz="1400" b="1" dirty="0">
                <a:solidFill>
                  <a:prstClr val="black"/>
                </a:solidFill>
                <a:latin typeface="Times New Roman" panose="02020603050405020304" pitchFamily="18" charset="0"/>
                <a:cs typeface="Times New Roman" panose="02020603050405020304" pitchFamily="18" charset="0"/>
              </a:rPr>
              <a:t>Kaynaklı Projeler Yeni gelişen mevzuata uyum amacıyla sürdürülen projeler) </a:t>
            </a:r>
          </a:p>
        </p:txBody>
      </p:sp>
      <p:sp>
        <p:nvSpPr>
          <p:cNvPr id="6" name="Dikdörtgen 5"/>
          <p:cNvSpPr/>
          <p:nvPr/>
        </p:nvSpPr>
        <p:spPr>
          <a:xfrm>
            <a:off x="188678" y="3190322"/>
            <a:ext cx="2934666" cy="3323987"/>
          </a:xfrm>
          <a:prstGeom prst="rect">
            <a:avLst/>
          </a:prstGeom>
        </p:spPr>
        <p:txBody>
          <a:bodyPr wrap="square">
            <a:spAutoFit/>
          </a:bodyPr>
          <a:lstStyle/>
          <a:p>
            <a:pPr lvl="0">
              <a:defRPr/>
            </a:pPr>
            <a:r>
              <a:rPr lang="tr-TR" sz="1400" b="1" dirty="0" smtClean="0">
                <a:solidFill>
                  <a:prstClr val="black"/>
                </a:solidFill>
                <a:latin typeface="Times New Roman" panose="02020603050405020304" pitchFamily="18" charset="0"/>
                <a:cs typeface="Times New Roman" panose="02020603050405020304" pitchFamily="18" charset="0"/>
              </a:rPr>
              <a:t>GİRDİ</a:t>
            </a:r>
          </a:p>
          <a:p>
            <a:pPr lvl="0">
              <a:defRPr/>
            </a:pPr>
            <a:r>
              <a:rPr lang="tr-TR" sz="1400" b="1" dirty="0" smtClean="0">
                <a:solidFill>
                  <a:prstClr val="black"/>
                </a:solidFill>
                <a:latin typeface="Times New Roman" panose="02020603050405020304" pitchFamily="18" charset="0"/>
                <a:cs typeface="Times New Roman" panose="02020603050405020304" pitchFamily="18" charset="0"/>
              </a:rPr>
              <a:t>1</a:t>
            </a:r>
            <a:r>
              <a:rPr lang="tr-TR" sz="1400" b="1" dirty="0">
                <a:solidFill>
                  <a:prstClr val="black"/>
                </a:solidFill>
                <a:latin typeface="Times New Roman" panose="02020603050405020304" pitchFamily="18" charset="0"/>
                <a:cs typeface="Times New Roman" panose="02020603050405020304" pitchFamily="18" charset="0"/>
              </a:rPr>
              <a:t>. Talepler </a:t>
            </a:r>
          </a:p>
          <a:p>
            <a:pPr lvl="0">
              <a:defRPr/>
            </a:pPr>
            <a:r>
              <a:rPr lang="tr-TR" sz="1400" dirty="0">
                <a:solidFill>
                  <a:prstClr val="black"/>
                </a:solidFill>
                <a:latin typeface="Times New Roman" panose="02020603050405020304" pitchFamily="18" charset="0"/>
                <a:cs typeface="Times New Roman" panose="02020603050405020304" pitchFamily="18" charset="0"/>
              </a:rPr>
              <a:t>a) Rektör </a:t>
            </a:r>
          </a:p>
          <a:p>
            <a:pPr lvl="0">
              <a:defRPr/>
            </a:pPr>
            <a:r>
              <a:rPr lang="tr-TR" sz="1400" dirty="0">
                <a:solidFill>
                  <a:prstClr val="black"/>
                </a:solidFill>
                <a:latin typeface="Times New Roman" panose="02020603050405020304" pitchFamily="18" charset="0"/>
                <a:cs typeface="Times New Roman" panose="02020603050405020304" pitchFamily="18" charset="0"/>
              </a:rPr>
              <a:t>b) Enstitüler/Fakülteler/Meslek Yüksekokulları/Yüksekokullar</a:t>
            </a:r>
          </a:p>
          <a:p>
            <a:pPr lvl="0">
              <a:defRPr/>
            </a:pPr>
            <a:r>
              <a:rPr lang="tr-TR" sz="1400" dirty="0">
                <a:solidFill>
                  <a:prstClr val="black"/>
                </a:solidFill>
                <a:latin typeface="Times New Roman" panose="02020603050405020304" pitchFamily="18" charset="0"/>
                <a:cs typeface="Times New Roman" panose="02020603050405020304" pitchFamily="18" charset="0"/>
              </a:rPr>
              <a:t>c) Daire Başkanlıkları </a:t>
            </a:r>
          </a:p>
          <a:p>
            <a:pPr lvl="0">
              <a:defRPr/>
            </a:pPr>
            <a:r>
              <a:rPr lang="tr-TR" sz="1400" dirty="0" smtClean="0">
                <a:solidFill>
                  <a:prstClr val="black"/>
                </a:solidFill>
                <a:latin typeface="Times New Roman" panose="02020603050405020304" pitchFamily="18" charset="0"/>
                <a:cs typeface="Times New Roman" panose="02020603050405020304" pitchFamily="18" charset="0"/>
              </a:rPr>
              <a:t>d) Yükleniciler </a:t>
            </a:r>
            <a:endParaRPr lang="tr-TR" sz="1400" dirty="0">
              <a:solidFill>
                <a:prstClr val="black"/>
              </a:solidFill>
              <a:latin typeface="Times New Roman" panose="02020603050405020304" pitchFamily="18" charset="0"/>
              <a:cs typeface="Times New Roman" panose="02020603050405020304" pitchFamily="18" charset="0"/>
            </a:endParaRPr>
          </a:p>
          <a:p>
            <a:pPr lvl="0">
              <a:defRPr/>
            </a:pPr>
            <a:r>
              <a:rPr lang="tr-TR" sz="1400" b="1" dirty="0">
                <a:solidFill>
                  <a:prstClr val="black"/>
                </a:solidFill>
                <a:latin typeface="Times New Roman" panose="02020603050405020304" pitchFamily="18" charset="0"/>
                <a:cs typeface="Times New Roman" panose="02020603050405020304" pitchFamily="18" charset="0"/>
              </a:rPr>
              <a:t>2. Yatırım Bütçesi </a:t>
            </a:r>
          </a:p>
          <a:p>
            <a:pPr lvl="0">
              <a:defRPr/>
            </a:pPr>
            <a:r>
              <a:rPr lang="tr-TR" sz="1400" dirty="0">
                <a:solidFill>
                  <a:prstClr val="black"/>
                </a:solidFill>
                <a:latin typeface="Times New Roman" panose="02020603050405020304" pitchFamily="18" charset="0"/>
                <a:cs typeface="Times New Roman" panose="02020603050405020304" pitchFamily="18" charset="0"/>
              </a:rPr>
              <a:t>a) Merkezi Yönetim Bütçesi </a:t>
            </a:r>
          </a:p>
          <a:p>
            <a:pPr lvl="0">
              <a:defRPr/>
            </a:pPr>
            <a:r>
              <a:rPr lang="tr-TR" sz="1400" dirty="0" smtClean="0">
                <a:solidFill>
                  <a:prstClr val="black"/>
                </a:solidFill>
                <a:latin typeface="Times New Roman" panose="02020603050405020304" pitchFamily="18" charset="0"/>
                <a:cs typeface="Times New Roman" panose="02020603050405020304" pitchFamily="18" charset="0"/>
              </a:rPr>
              <a:t>b)) </a:t>
            </a:r>
            <a:r>
              <a:rPr lang="tr-TR" sz="1400" dirty="0">
                <a:solidFill>
                  <a:prstClr val="black"/>
                </a:solidFill>
                <a:latin typeface="Times New Roman" panose="02020603050405020304" pitchFamily="18" charset="0"/>
                <a:cs typeface="Times New Roman" panose="02020603050405020304" pitchFamily="18" charset="0"/>
              </a:rPr>
              <a:t>Şartlı Bağış ve Yardımlar (Vakıf destekli yatırımlar: İzzet Baysal Vakfı vb.) </a:t>
            </a:r>
          </a:p>
          <a:p>
            <a:pPr lvl="0">
              <a:defRPr/>
            </a:pPr>
            <a:r>
              <a:rPr lang="tr-TR" sz="1400" b="1" dirty="0">
                <a:solidFill>
                  <a:prstClr val="black"/>
                </a:solidFill>
                <a:latin typeface="Times New Roman" panose="02020603050405020304" pitchFamily="18" charset="0"/>
                <a:cs typeface="Times New Roman" panose="02020603050405020304" pitchFamily="18" charset="0"/>
              </a:rPr>
              <a:t>3. Entelektüel Sermaye </a:t>
            </a:r>
          </a:p>
          <a:p>
            <a:pPr lvl="0">
              <a:defRPr/>
            </a:pPr>
            <a:r>
              <a:rPr lang="tr-TR" sz="1400" dirty="0" smtClean="0">
                <a:solidFill>
                  <a:prstClr val="black"/>
                </a:solidFill>
                <a:latin typeface="Times New Roman" panose="02020603050405020304" pitchFamily="18" charset="0"/>
                <a:cs typeface="Times New Roman" panose="02020603050405020304" pitchFamily="18" charset="0"/>
              </a:rPr>
              <a:t>a) Tüm </a:t>
            </a:r>
            <a:r>
              <a:rPr lang="tr-TR" sz="1400" dirty="0">
                <a:solidFill>
                  <a:prstClr val="black"/>
                </a:solidFill>
                <a:latin typeface="Times New Roman" panose="02020603050405020304" pitchFamily="18" charset="0"/>
                <a:cs typeface="Times New Roman" panose="02020603050405020304" pitchFamily="18" charset="0"/>
              </a:rPr>
              <a:t>Yapı İşleri ve Teknik Daire Başkanlığı Personeli </a:t>
            </a:r>
          </a:p>
        </p:txBody>
      </p:sp>
      <p:sp>
        <p:nvSpPr>
          <p:cNvPr id="11" name="Dikdörtgen 10"/>
          <p:cNvSpPr/>
          <p:nvPr/>
        </p:nvSpPr>
        <p:spPr>
          <a:xfrm>
            <a:off x="8615865" y="3593628"/>
            <a:ext cx="3654175" cy="2677656"/>
          </a:xfrm>
          <a:prstGeom prst="rect">
            <a:avLst/>
          </a:prstGeom>
        </p:spPr>
        <p:txBody>
          <a:bodyPr wrap="square">
            <a:spAutoFit/>
          </a:bodyPr>
          <a:lstStyle/>
          <a:p>
            <a:r>
              <a:rPr lang="tr-TR" sz="1400" b="1" dirty="0" smtClean="0">
                <a:latin typeface="Times New Roman" panose="02020603050405020304" pitchFamily="18" charset="0"/>
                <a:cs typeface="Times New Roman" panose="02020603050405020304" pitchFamily="18" charset="0"/>
              </a:rPr>
              <a:t>ÇIKTI: </a:t>
            </a:r>
          </a:p>
          <a:p>
            <a:r>
              <a:rPr lang="tr-TR" sz="1400" b="1" dirty="0" smtClean="0">
                <a:latin typeface="Times New Roman" panose="02020603050405020304" pitchFamily="18" charset="0"/>
                <a:cs typeface="Times New Roman" panose="02020603050405020304" pitchFamily="18" charset="0"/>
              </a:rPr>
              <a:t>a) Yatırım </a:t>
            </a:r>
            <a:r>
              <a:rPr lang="tr-TR" sz="1400" b="1" dirty="0">
                <a:latin typeface="Times New Roman" panose="02020603050405020304" pitchFamily="18" charset="0"/>
                <a:cs typeface="Times New Roman" panose="02020603050405020304" pitchFamily="18" charset="0"/>
              </a:rPr>
              <a:t>kalemine dahil edilen tüm yapılaşmalar </a:t>
            </a:r>
          </a:p>
          <a:p>
            <a:r>
              <a:rPr lang="tr-TR" sz="1400" b="1" dirty="0" smtClean="0">
                <a:latin typeface="Times New Roman" panose="02020603050405020304" pitchFamily="18" charset="0"/>
                <a:cs typeface="Times New Roman" panose="02020603050405020304" pitchFamily="18" charset="0"/>
              </a:rPr>
              <a:t>b) Planlı </a:t>
            </a:r>
            <a:r>
              <a:rPr lang="tr-TR" sz="1400" b="1" dirty="0">
                <a:latin typeface="Times New Roman" panose="02020603050405020304" pitchFamily="18" charset="0"/>
                <a:cs typeface="Times New Roman" panose="02020603050405020304" pitchFamily="18" charset="0"/>
              </a:rPr>
              <a:t>ve uzun ömürlü çevreci vb. için sürekli gelişim ve güncellenen planlama ve etüt hizmetleri</a:t>
            </a:r>
          </a:p>
          <a:p>
            <a:r>
              <a:rPr lang="tr-TR" sz="1400" b="1" dirty="0" smtClean="0">
                <a:latin typeface="Times New Roman" panose="02020603050405020304" pitchFamily="18" charset="0"/>
                <a:cs typeface="Times New Roman" panose="02020603050405020304" pitchFamily="18" charset="0"/>
              </a:rPr>
              <a:t>c) Yatırım </a:t>
            </a:r>
            <a:r>
              <a:rPr lang="tr-TR" sz="1400" b="1" dirty="0">
                <a:latin typeface="Times New Roman" panose="02020603050405020304" pitchFamily="18" charset="0"/>
                <a:cs typeface="Times New Roman" panose="02020603050405020304" pitchFamily="18" charset="0"/>
              </a:rPr>
              <a:t>kalemine dahil edilen tüm yapılanma, mevcut yapıların ilk günkü gibi hizmeti,</a:t>
            </a:r>
          </a:p>
          <a:p>
            <a:r>
              <a:rPr lang="tr-TR" sz="1400" b="1" dirty="0" smtClean="0">
                <a:latin typeface="Times New Roman" panose="02020603050405020304" pitchFamily="18" charset="0"/>
                <a:cs typeface="Times New Roman" panose="02020603050405020304" pitchFamily="18" charset="0"/>
              </a:rPr>
              <a:t>d) Yaşanabilir </a:t>
            </a:r>
            <a:r>
              <a:rPr lang="tr-TR" sz="1400" b="1" dirty="0">
                <a:latin typeface="Times New Roman" panose="02020603050405020304" pitchFamily="18" charset="0"/>
                <a:cs typeface="Times New Roman" panose="02020603050405020304" pitchFamily="18" charset="0"/>
              </a:rPr>
              <a:t>ve sürdürülebilir kampüs</a:t>
            </a:r>
          </a:p>
          <a:p>
            <a:r>
              <a:rPr lang="tr-TR" sz="1400" b="1" dirty="0" smtClean="0">
                <a:latin typeface="Times New Roman" panose="02020603050405020304" pitchFamily="18" charset="0"/>
                <a:cs typeface="Times New Roman" panose="02020603050405020304" pitchFamily="18" charset="0"/>
              </a:rPr>
              <a:t>e) Dış </a:t>
            </a:r>
            <a:r>
              <a:rPr lang="tr-TR" sz="1400" b="1" dirty="0">
                <a:latin typeface="Times New Roman" panose="02020603050405020304" pitchFamily="18" charset="0"/>
                <a:cs typeface="Times New Roman" panose="02020603050405020304" pitchFamily="18" charset="0"/>
              </a:rPr>
              <a:t>Kaynaklı projeler ile sürdürülebilirlik temelli faaliyetler, </a:t>
            </a:r>
          </a:p>
        </p:txBody>
      </p:sp>
    </p:spTree>
    <p:extLst>
      <p:ext uri="{BB962C8B-B14F-4D97-AF65-F5344CB8AC3E}">
        <p14:creationId xmlns:p14="http://schemas.microsoft.com/office/powerpoint/2010/main" val="851820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r>
              <a:rPr lang="tr-TR" dirty="0"/>
              <a:t/>
            </a:r>
            <a:br>
              <a:rPr lang="tr-TR" dirty="0"/>
            </a:br>
            <a:endParaRPr lang="tr-TR" dirty="0"/>
          </a:p>
        </p:txBody>
      </p:sp>
      <p:sp>
        <p:nvSpPr>
          <p:cNvPr id="3" name="İçerik Yer Tutucusu 2"/>
          <p:cNvSpPr>
            <a:spLocks noGrp="1"/>
          </p:cNvSpPr>
          <p:nvPr>
            <p:ph idx="1"/>
          </p:nvPr>
        </p:nvSpPr>
        <p:spPr/>
        <p:txBody>
          <a:bodyPr>
            <a:normAutofit lnSpcReduction="10000"/>
          </a:bodyPr>
          <a:lstStyle/>
          <a:p>
            <a:pPr marL="0" lvl="0" indent="0">
              <a:spcBef>
                <a:spcPts val="0"/>
              </a:spcBef>
              <a:buClrTx/>
              <a:buNone/>
              <a:defRPr/>
            </a:pPr>
            <a:r>
              <a:rPr lang="tr-TR" sz="2000" b="1" dirty="0">
                <a:solidFill>
                  <a:prstClr val="black"/>
                </a:solidFill>
                <a:latin typeface="Times New Roman" panose="02020603050405020304" pitchFamily="18" charset="0"/>
                <a:cs typeface="Times New Roman" panose="02020603050405020304" pitchFamily="18" charset="0"/>
              </a:rPr>
              <a:t>1. Talepler </a:t>
            </a:r>
          </a:p>
          <a:p>
            <a:pPr marL="0" lvl="0" indent="0">
              <a:spcBef>
                <a:spcPts val="0"/>
              </a:spcBef>
              <a:buClrTx/>
              <a:buNone/>
              <a:defRPr/>
            </a:pPr>
            <a:r>
              <a:rPr lang="tr-TR" sz="2000" dirty="0">
                <a:solidFill>
                  <a:prstClr val="black"/>
                </a:solidFill>
                <a:latin typeface="Times New Roman" panose="02020603050405020304" pitchFamily="18" charset="0"/>
                <a:cs typeface="Times New Roman" panose="02020603050405020304" pitchFamily="18" charset="0"/>
              </a:rPr>
              <a:t>a) Rektör </a:t>
            </a:r>
          </a:p>
          <a:p>
            <a:pPr marL="0" lvl="0" indent="0">
              <a:spcBef>
                <a:spcPts val="0"/>
              </a:spcBef>
              <a:buClrTx/>
              <a:buNone/>
              <a:defRPr/>
            </a:pPr>
            <a:r>
              <a:rPr lang="tr-TR" sz="2000" dirty="0">
                <a:solidFill>
                  <a:prstClr val="black"/>
                </a:solidFill>
                <a:latin typeface="Times New Roman" panose="02020603050405020304" pitchFamily="18" charset="0"/>
                <a:cs typeface="Times New Roman" panose="02020603050405020304" pitchFamily="18" charset="0"/>
              </a:rPr>
              <a:t>b) Enstitüler/Fakülteler/Meslek Yüksekokulları/Yüksekokullar</a:t>
            </a:r>
          </a:p>
          <a:p>
            <a:pPr marL="0" lvl="0" indent="0">
              <a:buNone/>
              <a:defRPr/>
            </a:pPr>
            <a:r>
              <a:rPr lang="tr-TR" sz="2000" dirty="0" smtClean="0">
                <a:solidFill>
                  <a:prstClr val="black"/>
                </a:solidFill>
                <a:latin typeface="Times New Roman" panose="02020603050405020304" pitchFamily="18" charset="0"/>
                <a:cs typeface="Times New Roman" panose="02020603050405020304" pitchFamily="18" charset="0"/>
              </a:rPr>
              <a:t>c</a:t>
            </a:r>
            <a:r>
              <a:rPr lang="tr-TR" sz="2000" dirty="0">
                <a:solidFill>
                  <a:prstClr val="black"/>
                </a:solidFill>
                <a:latin typeface="Times New Roman" panose="02020603050405020304" pitchFamily="18" charset="0"/>
                <a:cs typeface="Times New Roman" panose="02020603050405020304" pitchFamily="18" charset="0"/>
              </a:rPr>
              <a:t>) Daire Başkanlıkları </a:t>
            </a:r>
            <a:endParaRPr lang="tr-TR" sz="2000" dirty="0" smtClean="0">
              <a:solidFill>
                <a:prstClr val="black"/>
              </a:solidFill>
              <a:latin typeface="Times New Roman" panose="02020603050405020304" pitchFamily="18" charset="0"/>
              <a:cs typeface="Times New Roman" panose="02020603050405020304" pitchFamily="18" charset="0"/>
            </a:endParaRPr>
          </a:p>
          <a:p>
            <a:pPr marL="0" lvl="0" indent="0">
              <a:buNone/>
              <a:defRPr/>
            </a:pPr>
            <a:r>
              <a:rPr lang="tr-TR" sz="2000" dirty="0" smtClean="0">
                <a:solidFill>
                  <a:prstClr val="black"/>
                </a:solidFill>
                <a:latin typeface="Times New Roman" panose="02020603050405020304" pitchFamily="18" charset="0"/>
                <a:cs typeface="Times New Roman" panose="02020603050405020304" pitchFamily="18" charset="0"/>
              </a:rPr>
              <a:t>d) Yükleniciler </a:t>
            </a:r>
            <a:endParaRPr lang="tr-TR" sz="2000" dirty="0">
              <a:solidFill>
                <a:prstClr val="black"/>
              </a:solidFill>
              <a:latin typeface="Times New Roman" panose="02020603050405020304" pitchFamily="18" charset="0"/>
              <a:cs typeface="Times New Roman" panose="02020603050405020304" pitchFamily="18" charset="0"/>
            </a:endParaRPr>
          </a:p>
          <a:p>
            <a:pPr marL="0" lvl="0" indent="0">
              <a:buNone/>
              <a:defRPr/>
            </a:pPr>
            <a:r>
              <a:rPr lang="tr-TR" sz="2000" b="1" dirty="0">
                <a:solidFill>
                  <a:prstClr val="black"/>
                </a:solidFill>
                <a:latin typeface="Times New Roman" panose="02020603050405020304" pitchFamily="18" charset="0"/>
                <a:cs typeface="Times New Roman" panose="02020603050405020304" pitchFamily="18" charset="0"/>
              </a:rPr>
              <a:t>2. Yatırım Bütçesi </a:t>
            </a:r>
          </a:p>
          <a:p>
            <a:pPr marL="0" lvl="0" indent="0">
              <a:buNone/>
              <a:defRPr/>
            </a:pPr>
            <a:r>
              <a:rPr lang="tr-TR" sz="2000" dirty="0">
                <a:solidFill>
                  <a:prstClr val="black"/>
                </a:solidFill>
                <a:latin typeface="Times New Roman" panose="02020603050405020304" pitchFamily="18" charset="0"/>
                <a:cs typeface="Times New Roman" panose="02020603050405020304" pitchFamily="18" charset="0"/>
              </a:rPr>
              <a:t>a) Merkezi Yönetim Bütçesi </a:t>
            </a:r>
          </a:p>
          <a:p>
            <a:pPr marL="0" lvl="0" indent="0">
              <a:buNone/>
              <a:defRPr/>
            </a:pPr>
            <a:r>
              <a:rPr lang="tr-TR" sz="2000" dirty="0">
                <a:solidFill>
                  <a:prstClr val="black"/>
                </a:solidFill>
                <a:latin typeface="Times New Roman" panose="02020603050405020304" pitchFamily="18" charset="0"/>
                <a:cs typeface="Times New Roman" panose="02020603050405020304" pitchFamily="18" charset="0"/>
              </a:rPr>
              <a:t>b</a:t>
            </a:r>
            <a:r>
              <a:rPr lang="tr-TR" sz="2000" dirty="0" smtClean="0">
                <a:solidFill>
                  <a:prstClr val="black"/>
                </a:solidFill>
                <a:latin typeface="Times New Roman" panose="02020603050405020304" pitchFamily="18" charset="0"/>
                <a:cs typeface="Times New Roman" panose="02020603050405020304" pitchFamily="18" charset="0"/>
              </a:rPr>
              <a:t>) </a:t>
            </a:r>
            <a:r>
              <a:rPr lang="tr-TR" sz="2000" dirty="0">
                <a:solidFill>
                  <a:prstClr val="black"/>
                </a:solidFill>
                <a:latin typeface="Times New Roman" panose="02020603050405020304" pitchFamily="18" charset="0"/>
                <a:cs typeface="Times New Roman" panose="02020603050405020304" pitchFamily="18" charset="0"/>
              </a:rPr>
              <a:t>Şartlı Bağış ve Yardımlar (Vakıf destekli yatırımlar: </a:t>
            </a:r>
            <a:r>
              <a:rPr lang="tr-TR" sz="2000" dirty="0" smtClean="0">
                <a:solidFill>
                  <a:prstClr val="black"/>
                </a:solidFill>
                <a:latin typeface="Times New Roman" panose="02020603050405020304" pitchFamily="18" charset="0"/>
                <a:cs typeface="Times New Roman" panose="02020603050405020304" pitchFamily="18" charset="0"/>
              </a:rPr>
              <a:t>İzzet </a:t>
            </a:r>
            <a:r>
              <a:rPr lang="tr-TR" sz="2000" dirty="0">
                <a:solidFill>
                  <a:prstClr val="black"/>
                </a:solidFill>
                <a:latin typeface="Times New Roman" panose="02020603050405020304" pitchFamily="18" charset="0"/>
                <a:cs typeface="Times New Roman" panose="02020603050405020304" pitchFamily="18" charset="0"/>
              </a:rPr>
              <a:t>Baysal Vakfı vb.) </a:t>
            </a:r>
          </a:p>
          <a:p>
            <a:pPr marL="0" lvl="0" indent="0">
              <a:buNone/>
              <a:defRPr/>
            </a:pPr>
            <a:r>
              <a:rPr lang="tr-TR" sz="2000" b="1" dirty="0">
                <a:solidFill>
                  <a:prstClr val="black"/>
                </a:solidFill>
                <a:latin typeface="Times New Roman" panose="02020603050405020304" pitchFamily="18" charset="0"/>
                <a:cs typeface="Times New Roman" panose="02020603050405020304" pitchFamily="18" charset="0"/>
              </a:rPr>
              <a:t>3. Entelektüel Sermaye </a:t>
            </a:r>
          </a:p>
          <a:p>
            <a:pPr marL="0" lvl="0" indent="0">
              <a:buNone/>
              <a:defRPr/>
            </a:pPr>
            <a:r>
              <a:rPr lang="tr-TR" sz="2000" dirty="0">
                <a:solidFill>
                  <a:prstClr val="black"/>
                </a:solidFill>
                <a:latin typeface="Times New Roman" panose="02020603050405020304" pitchFamily="18" charset="0"/>
                <a:cs typeface="Times New Roman" panose="02020603050405020304" pitchFamily="18" charset="0"/>
              </a:rPr>
              <a:t>Tüm Yapı İşleri ve Teknik Daire Başkanlığı Personeli </a:t>
            </a:r>
          </a:p>
          <a:p>
            <a:endParaRPr lang="tr-TR" dirty="0"/>
          </a:p>
        </p:txBody>
      </p:sp>
      <p:graphicFrame>
        <p:nvGraphicFramePr>
          <p:cNvPr id="5" name="6 İçerik Yer Tutucusu"/>
          <p:cNvGraphicFramePr>
            <a:graphicFrameLocks/>
          </p:cNvGraphicFramePr>
          <p:nvPr>
            <p:extLst>
              <p:ext uri="{D42A27DB-BD31-4B8C-83A1-F6EECF244321}">
                <p14:modId xmlns:p14="http://schemas.microsoft.com/office/powerpoint/2010/main" val="3831310214"/>
              </p:ext>
            </p:extLst>
          </p:nvPr>
        </p:nvGraphicFramePr>
        <p:xfrm>
          <a:off x="2172288" y="395510"/>
          <a:ext cx="9142984" cy="1150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896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buFont typeface="Arial" pitchFamily="34" charset="0"/>
              <a:buChar char="•"/>
              <a:defRPr/>
            </a:pPr>
            <a:r>
              <a:rPr lang="tr-TR" dirty="0">
                <a:solidFill>
                  <a:prstClr val="black"/>
                </a:solidFill>
                <a:latin typeface="Times New Roman" panose="02020603050405020304" pitchFamily="18" charset="0"/>
                <a:cs typeface="Times New Roman" panose="02020603050405020304" pitchFamily="18" charset="0"/>
              </a:rPr>
              <a:t>Yapım (yatırım kalemine dahil edilen yapım süreçleri,(Kontrollük Faaliyetleri</a:t>
            </a:r>
            <a:r>
              <a:rPr lang="tr-TR" dirty="0" smtClean="0">
                <a:solidFill>
                  <a:prstClr val="black"/>
                </a:solidFill>
                <a:latin typeface="Times New Roman" panose="02020603050405020304" pitchFamily="18" charset="0"/>
                <a:cs typeface="Times New Roman" panose="02020603050405020304" pitchFamily="18" charset="0"/>
              </a:rPr>
              <a:t>)</a:t>
            </a:r>
          </a:p>
          <a:p>
            <a:pPr lvl="0">
              <a:buFont typeface="Arial" pitchFamily="34" charset="0"/>
              <a:buChar char="•"/>
              <a:defRPr/>
            </a:pPr>
            <a:r>
              <a:rPr lang="tr-TR" dirty="0" smtClean="0">
                <a:solidFill>
                  <a:prstClr val="black"/>
                </a:solidFill>
                <a:latin typeface="Times New Roman" panose="02020603050405020304" pitchFamily="18" charset="0"/>
                <a:cs typeface="Times New Roman" panose="02020603050405020304" pitchFamily="18" charset="0"/>
              </a:rPr>
              <a:t>Bina</a:t>
            </a:r>
            <a:r>
              <a:rPr lang="tr-TR" dirty="0">
                <a:solidFill>
                  <a:prstClr val="black"/>
                </a:solidFill>
                <a:latin typeface="Times New Roman" panose="02020603050405020304" pitchFamily="18" charset="0"/>
                <a:cs typeface="Times New Roman" panose="02020603050405020304" pitchFamily="18" charset="0"/>
              </a:rPr>
              <a:t>, Makine ve Tesisat  Bakım-Onarımları/Alt Yapı Hizmetleri ( Mevcut yapı ve ekipmanların ilk günkü gibi hizmet vermesini </a:t>
            </a:r>
            <a:r>
              <a:rPr lang="tr-TR" dirty="0" smtClean="0">
                <a:solidFill>
                  <a:prstClr val="black"/>
                </a:solidFill>
                <a:latin typeface="Times New Roman" panose="02020603050405020304" pitchFamily="18" charset="0"/>
                <a:cs typeface="Times New Roman" panose="02020603050405020304" pitchFamily="18" charset="0"/>
              </a:rPr>
              <a:t>sağlamak,</a:t>
            </a:r>
          </a:p>
          <a:p>
            <a:pPr lvl="0">
              <a:buFont typeface="Arial" pitchFamily="34" charset="0"/>
              <a:buChar char="•"/>
              <a:defRPr/>
            </a:pPr>
            <a:r>
              <a:rPr lang="tr-TR" dirty="0" smtClean="0">
                <a:solidFill>
                  <a:prstClr val="black"/>
                </a:solidFill>
                <a:latin typeface="Times New Roman" panose="02020603050405020304" pitchFamily="18" charset="0"/>
                <a:cs typeface="Times New Roman" panose="02020603050405020304" pitchFamily="18" charset="0"/>
              </a:rPr>
              <a:t>Etüt </a:t>
            </a:r>
            <a:r>
              <a:rPr lang="tr-TR" dirty="0">
                <a:solidFill>
                  <a:prstClr val="black"/>
                </a:solidFill>
                <a:latin typeface="Times New Roman" panose="02020603050405020304" pitchFamily="18" charset="0"/>
                <a:cs typeface="Times New Roman" panose="02020603050405020304" pitchFamily="18" charset="0"/>
              </a:rPr>
              <a:t>ve Proje Faaliyetleri (planlı ve uzun ömürlü çevreci için sürekli gelişim ve güncellenen planlama ve etüt hizmetleri, tüm taşınmazların takibi ve </a:t>
            </a:r>
            <a:r>
              <a:rPr lang="tr-TR" dirty="0" smtClean="0">
                <a:solidFill>
                  <a:prstClr val="black"/>
                </a:solidFill>
                <a:latin typeface="Times New Roman" panose="02020603050405020304" pitchFamily="18" charset="0"/>
                <a:cs typeface="Times New Roman" panose="02020603050405020304" pitchFamily="18" charset="0"/>
              </a:rPr>
              <a:t>kamulaştırmalar)</a:t>
            </a:r>
          </a:p>
          <a:p>
            <a:pPr lvl="0">
              <a:buFont typeface="Arial" pitchFamily="34" charset="0"/>
              <a:buChar char="•"/>
              <a:defRPr/>
            </a:pPr>
            <a:r>
              <a:rPr lang="tr-TR" dirty="0" smtClean="0">
                <a:solidFill>
                  <a:prstClr val="black"/>
                </a:solidFill>
                <a:latin typeface="Times New Roman" panose="02020603050405020304" pitchFamily="18" charset="0"/>
                <a:cs typeface="Times New Roman" panose="02020603050405020304" pitchFamily="18" charset="0"/>
              </a:rPr>
              <a:t>Peyzaj </a:t>
            </a:r>
            <a:r>
              <a:rPr lang="tr-TR" dirty="0">
                <a:solidFill>
                  <a:prstClr val="black"/>
                </a:solidFill>
                <a:latin typeface="Times New Roman" panose="02020603050405020304" pitchFamily="18" charset="0"/>
                <a:cs typeface="Times New Roman" panose="02020603050405020304" pitchFamily="18" charset="0"/>
              </a:rPr>
              <a:t>(Yerleşkelerin bahçe ve bitki vb. bakım ve işletme süreçleri) </a:t>
            </a:r>
            <a:endParaRPr lang="tr-TR" dirty="0" smtClean="0">
              <a:solidFill>
                <a:prstClr val="black"/>
              </a:solidFill>
              <a:latin typeface="Times New Roman" panose="02020603050405020304" pitchFamily="18" charset="0"/>
              <a:cs typeface="Times New Roman" panose="02020603050405020304" pitchFamily="18" charset="0"/>
            </a:endParaRPr>
          </a:p>
          <a:p>
            <a:pPr lvl="0">
              <a:buFont typeface="Arial" pitchFamily="34" charset="0"/>
              <a:buChar char="•"/>
              <a:defRPr/>
            </a:pPr>
            <a:r>
              <a:rPr lang="tr-TR" dirty="0" smtClean="0">
                <a:solidFill>
                  <a:prstClr val="black"/>
                </a:solidFill>
                <a:latin typeface="Times New Roman" panose="02020603050405020304" pitchFamily="18" charset="0"/>
                <a:cs typeface="Times New Roman" panose="02020603050405020304" pitchFamily="18" charset="0"/>
              </a:rPr>
              <a:t>Dış </a:t>
            </a:r>
            <a:r>
              <a:rPr lang="tr-TR" dirty="0">
                <a:solidFill>
                  <a:prstClr val="black"/>
                </a:solidFill>
                <a:latin typeface="Times New Roman" panose="02020603050405020304" pitchFamily="18" charset="0"/>
                <a:cs typeface="Times New Roman" panose="02020603050405020304" pitchFamily="18" charset="0"/>
              </a:rPr>
              <a:t>Kaynaklı Projeler Yeni gelişen mevzuata uyum amacıyla sürdürülen projeler) </a:t>
            </a:r>
          </a:p>
          <a:p>
            <a:endParaRPr lang="tr-TR" dirty="0"/>
          </a:p>
        </p:txBody>
      </p:sp>
      <p:pic>
        <p:nvPicPr>
          <p:cNvPr id="10" name="Resim 9"/>
          <p:cNvPicPr>
            <a:picLocks noChangeAspect="1"/>
          </p:cNvPicPr>
          <p:nvPr/>
        </p:nvPicPr>
        <p:blipFill>
          <a:blip r:embed="rId2"/>
          <a:stretch>
            <a:fillRect/>
          </a:stretch>
        </p:blipFill>
        <p:spPr>
          <a:xfrm>
            <a:off x="7890552" y="508304"/>
            <a:ext cx="2036240" cy="1152244"/>
          </a:xfrm>
          <a:prstGeom prst="rect">
            <a:avLst/>
          </a:prstGeom>
        </p:spPr>
      </p:pic>
      <p:grpSp>
        <p:nvGrpSpPr>
          <p:cNvPr id="12" name="Grup 11"/>
          <p:cNvGrpSpPr/>
          <p:nvPr/>
        </p:nvGrpSpPr>
        <p:grpSpPr>
          <a:xfrm>
            <a:off x="2404154" y="770563"/>
            <a:ext cx="2434974" cy="780836"/>
            <a:chOff x="3450590" y="1196503"/>
            <a:chExt cx="2778263" cy="804387"/>
          </a:xfrm>
        </p:grpSpPr>
        <p:sp>
          <p:nvSpPr>
            <p:cNvPr id="13" name="Yuvarlatılmış Dikdörtgen 12"/>
            <p:cNvSpPr/>
            <p:nvPr/>
          </p:nvSpPr>
          <p:spPr>
            <a:xfrm>
              <a:off x="3450590" y="1196503"/>
              <a:ext cx="2778263" cy="804387"/>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2">
                <a:hueOff val="226582"/>
                <a:satOff val="-23996"/>
                <a:lumOff val="-588"/>
                <a:alphaOff val="0"/>
              </a:schemeClr>
            </a:effectRef>
            <a:fontRef idx="minor">
              <a:schemeClr val="lt1"/>
            </a:fontRef>
          </p:style>
        </p:sp>
        <p:sp>
          <p:nvSpPr>
            <p:cNvPr id="14" name="Yuvarlatılmış Dikdörtgen 4"/>
            <p:cNvSpPr txBox="1"/>
            <p:nvPr/>
          </p:nvSpPr>
          <p:spPr>
            <a:xfrm>
              <a:off x="3489857" y="1235770"/>
              <a:ext cx="2699729" cy="725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a:t>SÜREÇ</a:t>
              </a:r>
            </a:p>
          </p:txBody>
        </p:sp>
      </p:grpSp>
    </p:spTree>
    <p:extLst>
      <p:ext uri="{BB962C8B-B14F-4D97-AF65-F5344CB8AC3E}">
        <p14:creationId xmlns:p14="http://schemas.microsoft.com/office/powerpoint/2010/main" val="343050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r>
              <a:rPr lang="tr-TR" dirty="0"/>
              <a:t/>
            </a:r>
            <a:br>
              <a:rPr lang="tr-TR" dirty="0"/>
            </a:br>
            <a:endParaRPr lang="tr-TR" dirty="0"/>
          </a:p>
        </p:txBody>
      </p:sp>
      <p:sp>
        <p:nvSpPr>
          <p:cNvPr id="3" name="İçerik Yer Tutucusu 2"/>
          <p:cNvSpPr>
            <a:spLocks noGrp="1"/>
          </p:cNvSpPr>
          <p:nvPr>
            <p:ph idx="1"/>
          </p:nvPr>
        </p:nvSpPr>
        <p:spPr>
          <a:xfrm>
            <a:off x="2589212" y="2133600"/>
            <a:ext cx="8915400" cy="3013753"/>
          </a:xfrm>
        </p:spPr>
        <p:txBody>
          <a:bodyPr/>
          <a:lstStyle/>
          <a:p>
            <a:pPr marL="0" lvl="0" indent="0">
              <a:spcBef>
                <a:spcPts val="0"/>
              </a:spcBef>
              <a:buClrTx/>
              <a:buFont typeface="Arial" pitchFamily="34" charset="0"/>
              <a:buChar char="•"/>
              <a:defRPr/>
            </a:pPr>
            <a:r>
              <a:rPr lang="tr-TR" dirty="0" smtClean="0">
                <a:solidFill>
                  <a:prstClr val="black"/>
                </a:solidFill>
                <a:latin typeface="Calibri" panose="020F0502020204030204"/>
              </a:rPr>
              <a:t>     </a:t>
            </a:r>
            <a:r>
              <a:rPr lang="tr-TR" dirty="0" smtClean="0">
                <a:solidFill>
                  <a:prstClr val="black"/>
                </a:solidFill>
                <a:latin typeface="Times New Roman" panose="02020603050405020304" pitchFamily="18" charset="0"/>
                <a:cs typeface="Times New Roman" panose="02020603050405020304" pitchFamily="18" charset="0"/>
              </a:rPr>
              <a:t>Yatırım </a:t>
            </a:r>
            <a:r>
              <a:rPr lang="tr-TR" dirty="0">
                <a:solidFill>
                  <a:prstClr val="black"/>
                </a:solidFill>
                <a:latin typeface="Times New Roman" panose="02020603050405020304" pitchFamily="18" charset="0"/>
                <a:cs typeface="Times New Roman" panose="02020603050405020304" pitchFamily="18" charset="0"/>
              </a:rPr>
              <a:t>kalemine dahil edilen tüm </a:t>
            </a:r>
            <a:r>
              <a:rPr lang="tr-TR" dirty="0" smtClean="0">
                <a:solidFill>
                  <a:prstClr val="black"/>
                </a:solidFill>
                <a:latin typeface="Times New Roman" panose="02020603050405020304" pitchFamily="18" charset="0"/>
                <a:cs typeface="Times New Roman" panose="02020603050405020304" pitchFamily="18" charset="0"/>
              </a:rPr>
              <a:t>yapılaşmalar,</a:t>
            </a:r>
          </a:p>
          <a:p>
            <a:pPr marL="0" lvl="0" indent="0">
              <a:spcBef>
                <a:spcPts val="0"/>
              </a:spcBef>
              <a:buClrTx/>
              <a:buFont typeface="Arial" pitchFamily="34" charset="0"/>
              <a:buChar char="•"/>
              <a:defRPr/>
            </a:pPr>
            <a:r>
              <a:rPr lang="tr-TR" dirty="0">
                <a:solidFill>
                  <a:prstClr val="black"/>
                </a:solidFill>
                <a:latin typeface="Times New Roman" panose="02020603050405020304" pitchFamily="18" charset="0"/>
                <a:cs typeface="Times New Roman" panose="02020603050405020304" pitchFamily="18" charset="0"/>
              </a:rPr>
              <a:t> </a:t>
            </a:r>
            <a:r>
              <a:rPr lang="tr-TR" dirty="0" smtClean="0">
                <a:solidFill>
                  <a:prstClr val="black"/>
                </a:solidFill>
                <a:latin typeface="Times New Roman" panose="02020603050405020304" pitchFamily="18" charset="0"/>
                <a:cs typeface="Times New Roman" panose="02020603050405020304" pitchFamily="18" charset="0"/>
              </a:rPr>
              <a:t>    Yatırım kaleminde yer alan binaların bakım-onarımları, </a:t>
            </a:r>
            <a:endParaRPr lang="tr-TR" dirty="0">
              <a:solidFill>
                <a:prstClr val="black"/>
              </a:solidFill>
              <a:latin typeface="Times New Roman" panose="02020603050405020304" pitchFamily="18" charset="0"/>
              <a:cs typeface="Times New Roman" panose="02020603050405020304" pitchFamily="18" charset="0"/>
            </a:endParaRPr>
          </a:p>
          <a:p>
            <a:pPr lvl="0">
              <a:buFont typeface="Arial" pitchFamily="34" charset="0"/>
              <a:buChar char="•"/>
              <a:defRPr/>
            </a:pPr>
            <a:r>
              <a:rPr lang="tr-TR" dirty="0">
                <a:solidFill>
                  <a:prstClr val="black"/>
                </a:solidFill>
                <a:latin typeface="Times New Roman" panose="02020603050405020304" pitchFamily="18" charset="0"/>
                <a:cs typeface="Times New Roman" panose="02020603050405020304" pitchFamily="18" charset="0"/>
              </a:rPr>
              <a:t>Planlı ve uzun ömürlü çevreci vb. için sürekli gelişim ve güncellenen planlama ve etüt </a:t>
            </a:r>
            <a:r>
              <a:rPr lang="tr-TR" dirty="0" smtClean="0">
                <a:solidFill>
                  <a:prstClr val="black"/>
                </a:solidFill>
                <a:latin typeface="Times New Roman" panose="02020603050405020304" pitchFamily="18" charset="0"/>
                <a:cs typeface="Times New Roman" panose="02020603050405020304" pitchFamily="18" charset="0"/>
              </a:rPr>
              <a:t>hizmetleri,</a:t>
            </a:r>
            <a:endParaRPr lang="tr-TR" dirty="0">
              <a:solidFill>
                <a:prstClr val="black"/>
              </a:solidFill>
              <a:latin typeface="Times New Roman" panose="02020603050405020304" pitchFamily="18" charset="0"/>
              <a:cs typeface="Times New Roman" panose="02020603050405020304" pitchFamily="18" charset="0"/>
            </a:endParaRPr>
          </a:p>
          <a:p>
            <a:pPr lvl="0">
              <a:buFont typeface="Arial" pitchFamily="34" charset="0"/>
              <a:buChar char="•"/>
              <a:defRPr/>
            </a:pPr>
            <a:r>
              <a:rPr lang="tr-TR" dirty="0" smtClean="0">
                <a:solidFill>
                  <a:prstClr val="black"/>
                </a:solidFill>
                <a:latin typeface="Times New Roman" panose="02020603050405020304" pitchFamily="18" charset="0"/>
                <a:cs typeface="Times New Roman" panose="02020603050405020304" pitchFamily="18" charset="0"/>
              </a:rPr>
              <a:t>Yatırım </a:t>
            </a:r>
            <a:r>
              <a:rPr lang="tr-TR" dirty="0">
                <a:solidFill>
                  <a:prstClr val="black"/>
                </a:solidFill>
                <a:latin typeface="Times New Roman" panose="02020603050405020304" pitchFamily="18" charset="0"/>
                <a:cs typeface="Times New Roman" panose="02020603050405020304" pitchFamily="18" charset="0"/>
              </a:rPr>
              <a:t>kalemine dahil edilen tüm yapılanma, mevcut yapıların ilk günkü gibi hizmeti,</a:t>
            </a:r>
          </a:p>
          <a:p>
            <a:pPr lvl="0">
              <a:buFont typeface="Arial" pitchFamily="34" charset="0"/>
              <a:buChar char="•"/>
              <a:defRPr/>
            </a:pPr>
            <a:r>
              <a:rPr lang="tr-TR" dirty="0">
                <a:solidFill>
                  <a:prstClr val="black"/>
                </a:solidFill>
                <a:latin typeface="Times New Roman" panose="02020603050405020304" pitchFamily="18" charset="0"/>
                <a:cs typeface="Times New Roman" panose="02020603050405020304" pitchFamily="18" charset="0"/>
              </a:rPr>
              <a:t>Yaşanabilir ve sürdürülebilir </a:t>
            </a:r>
            <a:r>
              <a:rPr lang="tr-TR" dirty="0" smtClean="0">
                <a:solidFill>
                  <a:prstClr val="black"/>
                </a:solidFill>
                <a:latin typeface="Times New Roman" panose="02020603050405020304" pitchFamily="18" charset="0"/>
                <a:cs typeface="Times New Roman" panose="02020603050405020304" pitchFamily="18" charset="0"/>
              </a:rPr>
              <a:t>kampüs,</a:t>
            </a:r>
            <a:endParaRPr lang="tr-TR" dirty="0">
              <a:solidFill>
                <a:prstClr val="black"/>
              </a:solidFill>
              <a:latin typeface="Times New Roman" panose="02020603050405020304" pitchFamily="18" charset="0"/>
              <a:cs typeface="Times New Roman" panose="02020603050405020304" pitchFamily="18" charset="0"/>
            </a:endParaRPr>
          </a:p>
          <a:p>
            <a:pPr lvl="0">
              <a:buFont typeface="Arial" pitchFamily="34" charset="0"/>
              <a:buChar char="•"/>
              <a:defRPr/>
            </a:pPr>
            <a:r>
              <a:rPr lang="tr-TR" dirty="0">
                <a:solidFill>
                  <a:prstClr val="black"/>
                </a:solidFill>
                <a:latin typeface="Times New Roman" panose="02020603050405020304" pitchFamily="18" charset="0"/>
                <a:cs typeface="Times New Roman" panose="02020603050405020304" pitchFamily="18" charset="0"/>
              </a:rPr>
              <a:t>Dış Kaynaklı projeler ile sürdürülebilirlik temelli faaliyetler, </a:t>
            </a:r>
          </a:p>
          <a:p>
            <a:endParaRPr lang="tr-TR" dirty="0"/>
          </a:p>
        </p:txBody>
      </p:sp>
      <p:pic>
        <p:nvPicPr>
          <p:cNvPr id="4" name="Resim 3"/>
          <p:cNvPicPr>
            <a:picLocks noChangeAspect="1"/>
          </p:cNvPicPr>
          <p:nvPr/>
        </p:nvPicPr>
        <p:blipFill>
          <a:blip r:embed="rId2"/>
          <a:stretch>
            <a:fillRect/>
          </a:stretch>
        </p:blipFill>
        <p:spPr>
          <a:xfrm>
            <a:off x="7890552" y="508304"/>
            <a:ext cx="2036240" cy="1152244"/>
          </a:xfrm>
          <a:prstGeom prst="rect">
            <a:avLst/>
          </a:prstGeom>
        </p:spPr>
      </p:pic>
      <p:grpSp>
        <p:nvGrpSpPr>
          <p:cNvPr id="5" name="Grup 4"/>
          <p:cNvGrpSpPr/>
          <p:nvPr/>
        </p:nvGrpSpPr>
        <p:grpSpPr>
          <a:xfrm>
            <a:off x="2589212" y="624110"/>
            <a:ext cx="2804721" cy="906739"/>
            <a:chOff x="6657194" y="1201329"/>
            <a:chExt cx="2485789" cy="964698"/>
          </a:xfrm>
        </p:grpSpPr>
        <p:sp>
          <p:nvSpPr>
            <p:cNvPr id="6" name="Yuvarlatılmış Dikdörtgen 5"/>
            <p:cNvSpPr/>
            <p:nvPr/>
          </p:nvSpPr>
          <p:spPr>
            <a:xfrm>
              <a:off x="6657194" y="1201329"/>
              <a:ext cx="2485789" cy="964698"/>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2">
                <a:hueOff val="453165"/>
                <a:satOff val="-47993"/>
                <a:lumOff val="-1176"/>
                <a:alphaOff val="0"/>
              </a:schemeClr>
            </a:effectRef>
            <a:fontRef idx="minor">
              <a:schemeClr val="lt1"/>
            </a:fontRef>
          </p:style>
        </p:sp>
        <p:sp>
          <p:nvSpPr>
            <p:cNvPr id="7" name="Yuvarlatılmış Dikdörtgen 4"/>
            <p:cNvSpPr txBox="1"/>
            <p:nvPr/>
          </p:nvSpPr>
          <p:spPr>
            <a:xfrm>
              <a:off x="6704287" y="1248422"/>
              <a:ext cx="2391603" cy="8705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a:t>ÇIKTI</a:t>
              </a:r>
            </a:p>
          </p:txBody>
        </p:sp>
      </p:grpSp>
    </p:spTree>
    <p:extLst>
      <p:ext uri="{BB962C8B-B14F-4D97-AF65-F5344CB8AC3E}">
        <p14:creationId xmlns:p14="http://schemas.microsoft.com/office/powerpoint/2010/main" val="2172432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5FB3154-2802-407F-B31D-79FF9B7CE3EC}"/>
              </a:ext>
            </a:extLst>
          </p:cNvPr>
          <p:cNvSpPr>
            <a:spLocks noGrp="1"/>
          </p:cNvSpPr>
          <p:nvPr>
            <p:ph type="title"/>
          </p:nvPr>
        </p:nvSpPr>
        <p:spPr>
          <a:xfrm>
            <a:off x="2082286" y="398479"/>
            <a:ext cx="8911687" cy="1280890"/>
          </a:xfrm>
        </p:spPr>
        <p:txBody>
          <a:bodyPr>
            <a:normAutofit fontScale="90000"/>
          </a:bodyPr>
          <a:lstStyle/>
          <a:p>
            <a:pPr algn="ctr"/>
            <a:r>
              <a:rPr lang="tr-TR" b="1" dirty="0" smtClean="0">
                <a:latin typeface="Times New Roman" panose="02020603050405020304" pitchFamily="18" charset="0"/>
                <a:cs typeface="Times New Roman" panose="02020603050405020304" pitchFamily="18" charset="0"/>
              </a:rPr>
              <a:t>Yapı İşleri ve Teknik Daire Başkanlığı Ana </a:t>
            </a:r>
            <a:r>
              <a:rPr lang="tr-TR" b="1" dirty="0">
                <a:latin typeface="Times New Roman" panose="02020603050405020304" pitchFamily="18" charset="0"/>
                <a:cs typeface="Times New Roman" panose="02020603050405020304" pitchFamily="18" charset="0"/>
              </a:rPr>
              <a:t>ve Yardımcı </a:t>
            </a:r>
            <a:r>
              <a:rPr lang="tr-TR" b="1" dirty="0" smtClean="0">
                <a:latin typeface="Times New Roman" panose="02020603050405020304" pitchFamily="18" charset="0"/>
                <a:cs typeface="Times New Roman" panose="02020603050405020304" pitchFamily="18" charset="0"/>
              </a:rPr>
              <a:t>Süreçleri</a:t>
            </a: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 xmlns:a16="http://schemas.microsoft.com/office/drawing/2014/main" id="{25B2F0AD-E632-429E-94EE-0135981862EC}"/>
              </a:ext>
            </a:extLst>
          </p:cNvPr>
          <p:cNvSpPr>
            <a:spLocks noGrp="1"/>
          </p:cNvSpPr>
          <p:nvPr>
            <p:ph idx="1"/>
          </p:nvPr>
        </p:nvSpPr>
        <p:spPr>
          <a:xfrm>
            <a:off x="1033153" y="1733797"/>
            <a:ext cx="10699668" cy="4702629"/>
          </a:xfrm>
        </p:spPr>
        <p:txBody>
          <a:bodyPr>
            <a:normAutofit fontScale="25000" lnSpcReduction="20000"/>
          </a:bodyPr>
          <a:lstStyle/>
          <a:p>
            <a:r>
              <a:rPr lang="tr-TR" sz="6400" dirty="0" smtClean="0">
                <a:latin typeface="Times New Roman" pitchFamily="18" charset="0"/>
                <a:cs typeface="Times New Roman" panose="02020603050405020304" pitchFamily="18" charset="0"/>
              </a:rPr>
              <a:t>Daire Başkanlığımızda </a:t>
            </a:r>
            <a:r>
              <a:rPr lang="tr-TR" sz="6400" b="1" i="1" dirty="0">
                <a:latin typeface="Times New Roman" panose="02020603050405020304" pitchFamily="18" charset="0"/>
                <a:cs typeface="Times New Roman" panose="02020603050405020304" pitchFamily="18" charset="0"/>
              </a:rPr>
              <a:t>3</a:t>
            </a:r>
            <a:r>
              <a:rPr lang="tr-TR" sz="6400" b="1" i="1" dirty="0" smtClean="0">
                <a:latin typeface="Times New Roman" panose="02020603050405020304" pitchFamily="18" charset="0"/>
                <a:cs typeface="Times New Roman" panose="02020603050405020304" pitchFamily="18" charset="0"/>
              </a:rPr>
              <a:t> adet Şube Müdürlüğü </a:t>
            </a:r>
            <a:r>
              <a:rPr lang="tr-TR" sz="6400" dirty="0" smtClean="0">
                <a:latin typeface="Times New Roman" panose="02020603050405020304" pitchFamily="18" charset="0"/>
                <a:cs typeface="Times New Roman" panose="02020603050405020304" pitchFamily="18" charset="0"/>
              </a:rPr>
              <a:t>bulunmaktadır.  Süreçlerimiz de bu Müdürlükler kanalıyla devam eden işlemlerdir. </a:t>
            </a:r>
          </a:p>
          <a:p>
            <a:pPr lvl="0"/>
            <a:r>
              <a:rPr lang="tr-TR" sz="6400" b="1" dirty="0" smtClean="0">
                <a:latin typeface="Times New Roman" panose="02020603050405020304" pitchFamily="18" charset="0"/>
                <a:cs typeface="Times New Roman" panose="02020603050405020304" pitchFamily="18" charset="0"/>
              </a:rPr>
              <a:t>1. Yapım İşleri Şube Müdürlüğü: </a:t>
            </a:r>
            <a:r>
              <a:rPr lang="tr-TR" sz="6400" dirty="0">
                <a:latin typeface="Times New Roman" panose="02020603050405020304" pitchFamily="18" charset="0"/>
                <a:cs typeface="Times New Roman" panose="02020603050405020304" pitchFamily="18" charset="0"/>
              </a:rPr>
              <a:t>Kurumun yeni yatırımlarını ilgilendiren ihtiyaçlardan kaynaklı yapılacak olan her türlü mal ve hizmet alımlarına yönelik çalışmaların yürütülmesini, ilgili yasal mevzuat çerçevesinde ihale ve kontrol süreçlerinin yürütülmesini sağlamak, </a:t>
            </a:r>
          </a:p>
          <a:p>
            <a:pPr lvl="0"/>
            <a:r>
              <a:rPr lang="tr-TR" sz="6400" dirty="0">
                <a:latin typeface="Times New Roman" panose="02020603050405020304" pitchFamily="18" charset="0"/>
                <a:cs typeface="Times New Roman" panose="02020603050405020304" pitchFamily="18" charset="0"/>
              </a:rPr>
              <a:t>Yatırım programında yer alan, altyapı ve üstyapıya ilişkin tüm inşaatların yapım işlerini, ilgili yasal mevzuat çerçevesinde ihale edilmesini, yapım aşamasındaki kontrol süreçlerinin yürütülmesini ve biten işlerin kabul işlemleri süreçlerinin yürütülmesini sağlar. </a:t>
            </a:r>
            <a:endParaRPr lang="tr-TR" sz="6400" dirty="0" smtClean="0">
              <a:latin typeface="Times New Roman" panose="02020603050405020304" pitchFamily="18" charset="0"/>
              <a:cs typeface="Times New Roman" panose="02020603050405020304" pitchFamily="18" charset="0"/>
            </a:endParaRPr>
          </a:p>
          <a:p>
            <a:pPr lvl="0"/>
            <a:r>
              <a:rPr lang="tr-TR" sz="6400" b="1" dirty="0" smtClean="0">
                <a:latin typeface="Times New Roman" panose="02020603050405020304" pitchFamily="18" charset="0"/>
                <a:cs typeface="Times New Roman" panose="02020603050405020304" pitchFamily="18" charset="0"/>
              </a:rPr>
              <a:t>2. Etüt Proje ve Planlama Şube Müdürlüğü: </a:t>
            </a:r>
            <a:r>
              <a:rPr lang="tr-TR" sz="6400" dirty="0">
                <a:latin typeface="Times New Roman" panose="02020603050405020304" pitchFamily="18" charset="0"/>
                <a:cs typeface="Times New Roman" panose="02020603050405020304" pitchFamily="18" charset="0"/>
              </a:rPr>
              <a:t>Taşınmazlarla ilgili tapu, tahsis, devir, satış, cins değişikliği vb. gibi işlemlerinin gerçekleştirilmesi, mülkiyetle ilgili hukuki süreçlerde ilgili birimlere</a:t>
            </a:r>
            <a:br>
              <a:rPr lang="tr-TR" sz="6400" dirty="0">
                <a:latin typeface="Times New Roman" panose="02020603050405020304" pitchFamily="18" charset="0"/>
                <a:cs typeface="Times New Roman" panose="02020603050405020304" pitchFamily="18" charset="0"/>
              </a:rPr>
            </a:br>
            <a:r>
              <a:rPr lang="tr-TR" sz="6400" dirty="0">
                <a:latin typeface="Times New Roman" panose="02020603050405020304" pitchFamily="18" charset="0"/>
                <a:cs typeface="Times New Roman" panose="02020603050405020304" pitchFamily="18" charset="0"/>
              </a:rPr>
              <a:t>destek verilmesi,</a:t>
            </a:r>
          </a:p>
          <a:p>
            <a:pPr lvl="0"/>
            <a:r>
              <a:rPr lang="tr-TR" sz="6400" dirty="0">
                <a:latin typeface="Times New Roman" panose="02020603050405020304" pitchFamily="18" charset="0"/>
                <a:cs typeface="Times New Roman" panose="02020603050405020304" pitchFamily="18" charset="0"/>
              </a:rPr>
              <a:t>Üniversite yerleşkelerinin imar planlarının hazırlanması‐hazırlatılması, ihtiyaca göre imar planı değişikliği yaptırılması,</a:t>
            </a:r>
          </a:p>
          <a:p>
            <a:pPr lvl="0"/>
            <a:r>
              <a:rPr lang="tr-TR" sz="6400" dirty="0">
                <a:latin typeface="Times New Roman" panose="02020603050405020304" pitchFamily="18" charset="0"/>
                <a:cs typeface="Times New Roman" panose="02020603050405020304" pitchFamily="18" charset="0"/>
              </a:rPr>
              <a:t>Sürdürülen emlak ve kamulaştırma işlemleri sonucunda meydana gelebilecek her türlü şikayetin incelenip ilgili makamlara bilgi verilmesi</a:t>
            </a:r>
            <a:r>
              <a:rPr lang="tr-TR" sz="6400" dirty="0" smtClean="0">
                <a:latin typeface="Times New Roman" panose="02020603050405020304" pitchFamily="18" charset="0"/>
                <a:cs typeface="Times New Roman" panose="02020603050405020304" pitchFamily="18" charset="0"/>
              </a:rPr>
              <a:t>,</a:t>
            </a:r>
          </a:p>
          <a:p>
            <a:pPr lvl="0"/>
            <a:r>
              <a:rPr lang="tr-TR" sz="6400" dirty="0" smtClean="0">
                <a:latin typeface="Times New Roman" panose="02020603050405020304" pitchFamily="18" charset="0"/>
                <a:cs typeface="Times New Roman" panose="02020603050405020304" pitchFamily="18" charset="0"/>
              </a:rPr>
              <a:t>Yatırım Bütçesi ve takibi, </a:t>
            </a:r>
          </a:p>
          <a:p>
            <a:pPr lvl="0"/>
            <a:r>
              <a:rPr lang="tr-TR" sz="6400" dirty="0" smtClean="0">
                <a:latin typeface="Times New Roman" panose="02020603050405020304" pitchFamily="18" charset="0"/>
                <a:cs typeface="Times New Roman" panose="02020603050405020304" pitchFamily="18" charset="0"/>
              </a:rPr>
              <a:t>İhale ve doğrudan temin süreçlerinin yürütülmesini sağlamak, </a:t>
            </a:r>
          </a:p>
          <a:p>
            <a:pPr lvl="0"/>
            <a:endParaRPr lang="tr-TR" sz="6400" dirty="0">
              <a:latin typeface="Times New Roman" pitchFamily="18" charset="0"/>
              <a:cs typeface="Times New Roman" pitchFamily="18" charset="0"/>
            </a:endParaRPr>
          </a:p>
          <a:p>
            <a:pPr lvl="0"/>
            <a:endParaRPr lang="tr-TR" sz="1800" dirty="0"/>
          </a:p>
          <a:p>
            <a:endParaRPr lang="tr-TR" sz="1800" dirty="0"/>
          </a:p>
        </p:txBody>
      </p:sp>
    </p:spTree>
    <p:extLst>
      <p:ext uri="{BB962C8B-B14F-4D97-AF65-F5344CB8AC3E}">
        <p14:creationId xmlns:p14="http://schemas.microsoft.com/office/powerpoint/2010/main" val="1655394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5FB3154-2802-407F-B31D-79FF9B7CE3EC}"/>
              </a:ext>
            </a:extLst>
          </p:cNvPr>
          <p:cNvSpPr>
            <a:spLocks noGrp="1"/>
          </p:cNvSpPr>
          <p:nvPr>
            <p:ph type="title"/>
          </p:nvPr>
        </p:nvSpPr>
        <p:spPr>
          <a:xfrm>
            <a:off x="2248542" y="255974"/>
            <a:ext cx="8320498" cy="1280890"/>
          </a:xfrm>
        </p:spPr>
        <p:txBody>
          <a:bodyPr>
            <a:normAutofit/>
          </a:bodyPr>
          <a:lstStyle/>
          <a:p>
            <a:pPr algn="ctr"/>
            <a:r>
              <a:rPr lang="tr-TR" b="1" dirty="0">
                <a:latin typeface="Times New Roman" panose="02020603050405020304" pitchFamily="18" charset="0"/>
                <a:cs typeface="Times New Roman" panose="02020603050405020304" pitchFamily="18" charset="0"/>
              </a:rPr>
              <a:t>Yapı İşleri ve Teknik Daire Başkanlığı Ana ve Yardımcı Süreçleri</a:t>
            </a:r>
            <a:endParaRPr lang="tr-TR"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 xmlns:a16="http://schemas.microsoft.com/office/drawing/2014/main" id="{25B2F0AD-E632-429E-94EE-0135981862EC}"/>
              </a:ext>
            </a:extLst>
          </p:cNvPr>
          <p:cNvSpPr>
            <a:spLocks noGrp="1"/>
          </p:cNvSpPr>
          <p:nvPr>
            <p:ph idx="1"/>
          </p:nvPr>
        </p:nvSpPr>
        <p:spPr>
          <a:xfrm>
            <a:off x="1386673" y="1543792"/>
            <a:ext cx="10117939" cy="4676138"/>
          </a:xfrm>
        </p:spPr>
        <p:txBody>
          <a:bodyPr>
            <a:normAutofit fontScale="25000" lnSpcReduction="20000"/>
          </a:bodyPr>
          <a:lstStyle/>
          <a:p>
            <a:pPr lvl="0" algn="just"/>
            <a:r>
              <a:rPr lang="tr-TR" sz="6400" dirty="0" smtClean="0">
                <a:latin typeface="Times New Roman" panose="02020603050405020304" pitchFamily="18" charset="0"/>
                <a:cs typeface="Times New Roman" panose="02020603050405020304" pitchFamily="18" charset="0"/>
              </a:rPr>
              <a:t>3. </a:t>
            </a:r>
            <a:r>
              <a:rPr lang="tr-TR" sz="6400" b="1" dirty="0" smtClean="0">
                <a:latin typeface="Times New Roman" panose="02020603050405020304" pitchFamily="18" charset="0"/>
                <a:cs typeface="Times New Roman" panose="02020603050405020304" pitchFamily="18" charset="0"/>
              </a:rPr>
              <a:t>Bakım-Onarım İşletme Müdürlüğü: </a:t>
            </a:r>
            <a:r>
              <a:rPr lang="tr-TR" sz="6400" dirty="0">
                <a:latin typeface="Times New Roman" panose="02020603050405020304" pitchFamily="18" charset="0"/>
                <a:cs typeface="Times New Roman" panose="02020603050405020304" pitchFamily="18" charset="0"/>
              </a:rPr>
              <a:t>Kampusların içme ve sulama suyu şebekeleri ve kuyularının, su depolarının temizlenmesi, bakımı klorlama sisteminin kurulması ve bakımı, kanalizasyon, orta gerilim, alçak gerilim elektrik şebekelerinin, trafo merkezlerinin, kombilerin, kazan dairesi, kalorifer sistemlerinin,  jeneratörlerin, asansörlerin, klima havalandırma santrallerinin düzgün ve düzenli bir şekilde çalışmasını sağlamak, bakım ve onarımları ile ilgili teknik dokümanları ve belgeleri hazırlamak, bakım ve onarımları ile ilgili teknik dokümanlarını hazırlamak. Yangın algılama sistemleri, asansörler, kombi ve klimalar yapı unsuru olan tüm makine ve cihazların personeli tarafından yaptırtılarak bakım-onarımın kendi personeli ile yapılmadığı durumda diğer şube müdürlükleri ile maliyet çalışmalarını yapılmasını sağlamak, </a:t>
            </a:r>
          </a:p>
          <a:p>
            <a:pPr lvl="0" algn="just"/>
            <a:r>
              <a:rPr lang="tr-TR" sz="6400" dirty="0">
                <a:latin typeface="Times New Roman" panose="02020603050405020304" pitchFamily="18" charset="0"/>
                <a:cs typeface="Times New Roman" panose="02020603050405020304" pitchFamily="18" charset="0"/>
              </a:rPr>
              <a:t>Periyodik bakım gerektiren ünitelere ilişkin (asansörler, yangın algılama sistemleri, trafolar, kombi ve klimalar, </a:t>
            </a:r>
            <a:r>
              <a:rPr lang="tr-TR" sz="6400" dirty="0" err="1">
                <a:latin typeface="Times New Roman" panose="02020603050405020304" pitchFamily="18" charset="0"/>
                <a:cs typeface="Times New Roman" panose="02020603050405020304" pitchFamily="18" charset="0"/>
              </a:rPr>
              <a:t>paranoterler</a:t>
            </a:r>
            <a:r>
              <a:rPr lang="tr-TR" sz="6400" dirty="0">
                <a:latin typeface="Times New Roman" panose="02020603050405020304" pitchFamily="18" charset="0"/>
                <a:cs typeface="Times New Roman" panose="02020603050405020304" pitchFamily="18" charset="0"/>
              </a:rPr>
              <a:t> vb.)  ihtiyaç planlaması, yaklaşık maliyet, ihale ve kontrol süreçlerinin ilgili yasal mevzuat kapsamında sağlıklı, düzenli ve uyumlu bir şekilde yürütülmesini sağlamak. </a:t>
            </a:r>
          </a:p>
          <a:p>
            <a:pPr lvl="0" algn="just"/>
            <a:r>
              <a:rPr lang="tr-TR" sz="6400" dirty="0" smtClean="0">
                <a:latin typeface="Times New Roman" panose="02020603050405020304" pitchFamily="18" charset="0"/>
                <a:cs typeface="Times New Roman" panose="02020603050405020304" pitchFamily="18" charset="0"/>
              </a:rPr>
              <a:t>4.</a:t>
            </a:r>
            <a:r>
              <a:rPr lang="tr-TR" sz="6400" b="1" dirty="0" smtClean="0">
                <a:latin typeface="Times New Roman" panose="02020603050405020304" pitchFamily="18" charset="0"/>
                <a:cs typeface="Times New Roman" panose="02020603050405020304" pitchFamily="18" charset="0"/>
              </a:rPr>
              <a:t>Park ve Bahçeler Şube Müdürlüğü (Yasal olarak henüz kurulmadı) </a:t>
            </a:r>
            <a:r>
              <a:rPr lang="tr-TR" sz="6400" dirty="0" smtClean="0">
                <a:latin typeface="Times New Roman" panose="02020603050405020304" pitchFamily="18" charset="0"/>
                <a:cs typeface="Times New Roman" panose="02020603050405020304" pitchFamily="18" charset="0"/>
              </a:rPr>
              <a:t>Merkez </a:t>
            </a:r>
            <a:r>
              <a:rPr lang="tr-TR" sz="6400" dirty="0">
                <a:latin typeface="Times New Roman" panose="02020603050405020304" pitchFamily="18" charset="0"/>
                <a:cs typeface="Times New Roman" panose="02020603050405020304" pitchFamily="18" charset="0"/>
              </a:rPr>
              <a:t>kampüste yerleşim planlarına göre yeşil alanları planlamak (Çevre düzenleme, sulama sistemleri, </a:t>
            </a:r>
            <a:r>
              <a:rPr lang="tr-TR" sz="6400" dirty="0" smtClean="0">
                <a:latin typeface="Times New Roman" panose="02020603050405020304" pitchFamily="18" charset="0"/>
                <a:cs typeface="Times New Roman" panose="02020603050405020304" pitchFamily="18" charset="0"/>
              </a:rPr>
              <a:t>bitlendirme) </a:t>
            </a:r>
            <a:r>
              <a:rPr lang="tr-TR" sz="6400" dirty="0">
                <a:latin typeface="Times New Roman" panose="02020603050405020304" pitchFamily="18" charset="0"/>
                <a:cs typeface="Times New Roman" panose="02020603050405020304" pitchFamily="18" charset="0"/>
              </a:rPr>
              <a:t>projelendirmek, uygulamalarını yapmak, bakım çalışmalarını yürütmek,</a:t>
            </a:r>
          </a:p>
          <a:p>
            <a:pPr lvl="0" algn="just"/>
            <a:r>
              <a:rPr lang="tr-TR" sz="6400" dirty="0">
                <a:latin typeface="Times New Roman" panose="02020603050405020304" pitchFamily="18" charset="0"/>
                <a:cs typeface="Times New Roman" panose="02020603050405020304" pitchFamily="18" charset="0"/>
              </a:rPr>
              <a:t>İmkânlar ölçüsünde bağlı diğer birimlerin de yeşil alan çalışmalarına katkıda bulunmak,</a:t>
            </a:r>
          </a:p>
          <a:p>
            <a:pPr lvl="0" algn="just"/>
            <a:r>
              <a:rPr lang="tr-TR" sz="6400" dirty="0">
                <a:latin typeface="Times New Roman" panose="02020603050405020304" pitchFamily="18" charset="0"/>
                <a:cs typeface="Times New Roman" panose="02020603050405020304" pitchFamily="18" charset="0"/>
              </a:rPr>
              <a:t>Peyzaj düzenleme, ağaçlandırma, çim ve mevsimlik çiçek dikim çalışmaları, yeni sulama sistemlerinin kurulması, yeni yeşil alan ve rekreasyon alanlarının tespiti, plan ve projelerini yapmak,</a:t>
            </a:r>
          </a:p>
          <a:p>
            <a:pPr lvl="0" algn="just"/>
            <a:r>
              <a:rPr lang="tr-TR" sz="6400" dirty="0">
                <a:latin typeface="Times New Roman" panose="02020603050405020304" pitchFamily="18" charset="0"/>
                <a:cs typeface="Times New Roman" panose="02020603050405020304" pitchFamily="18" charset="0"/>
              </a:rPr>
              <a:t>Sulama işleri, sulama sistemlerinin rehabilitasyonu, çim biçme, yabani ot temizliği, ağaç, çalı budama ve bakım, organik ve kimyasal gübreleme, hastalık ve zararlılara karşı ilaçlama, tamamlama dikimleri, mevsimlik çiçek dikimleri, yeşil alanların temizliği (Kuru ot, yaprak, dal vb. temizliği), Üniversitemizin bağlı birimlerinden gelen taleplerin imkânlar dâhilinde karşılanmasıyla ilgili işleri yapmak, planlamak, kontrol etmek ve sonuçlandırmak, </a:t>
            </a:r>
          </a:p>
          <a:p>
            <a:pPr lvl="0"/>
            <a:endParaRPr lang="tr-TR" sz="5600" dirty="0"/>
          </a:p>
          <a:p>
            <a:pPr lvl="0"/>
            <a:endParaRPr lang="tr-TR" sz="1800" dirty="0"/>
          </a:p>
          <a:p>
            <a:endParaRPr lang="tr-TR" sz="1800" dirty="0"/>
          </a:p>
        </p:txBody>
      </p:sp>
    </p:spTree>
    <p:extLst>
      <p:ext uri="{BB962C8B-B14F-4D97-AF65-F5344CB8AC3E}">
        <p14:creationId xmlns:p14="http://schemas.microsoft.com/office/powerpoint/2010/main" val="2383840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 xmlns:a16="http://schemas.microsoft.com/office/drawing/2014/main" id="{4C3D55DF-1932-4DAC-BC78-4365FD5A9252}"/>
              </a:ext>
            </a:extLst>
          </p:cNvPr>
          <p:cNvSpPr txBox="1">
            <a:spLocks noGrp="1"/>
          </p:cNvSpPr>
          <p:nvPr>
            <p:ph type="title"/>
          </p:nvPr>
        </p:nvSpPr>
        <p:spPr>
          <a:xfrm>
            <a:off x="1141411" y="282576"/>
            <a:ext cx="9906000" cy="447674"/>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III- FAALİYETLERE İLİŞKİN BİLGİ VE DEĞERLENDİRMELER</a:t>
            </a:r>
          </a:p>
        </p:txBody>
      </p:sp>
      <p:graphicFrame>
        <p:nvGraphicFramePr>
          <p:cNvPr id="6" name="İçerik Yer Tutucusu 5">
            <a:extLst>
              <a:ext uri="{FF2B5EF4-FFF2-40B4-BE49-F238E27FC236}">
                <a16:creationId xmlns="" xmlns:a16="http://schemas.microsoft.com/office/drawing/2014/main" id="{6B8D328E-86A6-4251-BA08-9904A5D18C66}"/>
              </a:ext>
            </a:extLst>
          </p:cNvPr>
          <p:cNvGraphicFramePr>
            <a:graphicFrameLocks noGrp="1"/>
          </p:cNvGraphicFramePr>
          <p:nvPr>
            <p:ph idx="1"/>
            <p:extLst>
              <p:ext uri="{D42A27DB-BD31-4B8C-83A1-F6EECF244321}">
                <p14:modId xmlns:p14="http://schemas.microsoft.com/office/powerpoint/2010/main" val="2517849084"/>
              </p:ext>
            </p:extLst>
          </p:nvPr>
        </p:nvGraphicFramePr>
        <p:xfrm>
          <a:off x="1383030" y="1801812"/>
          <a:ext cx="9121140" cy="1136650"/>
        </p:xfrm>
        <a:graphic>
          <a:graphicData uri="http://schemas.openxmlformats.org/drawingml/2006/table">
            <a:tbl>
              <a:tblPr firstRow="1" firstCol="1" bandRow="1"/>
              <a:tblGrid>
                <a:gridCol w="1347712">
                  <a:extLst>
                    <a:ext uri="{9D8B030D-6E8A-4147-A177-3AD203B41FA5}">
                      <a16:colId xmlns="" xmlns:a16="http://schemas.microsoft.com/office/drawing/2014/main" val="2226910929"/>
                    </a:ext>
                  </a:extLst>
                </a:gridCol>
                <a:gridCol w="1458127">
                  <a:extLst>
                    <a:ext uri="{9D8B030D-6E8A-4147-A177-3AD203B41FA5}">
                      <a16:colId xmlns="" xmlns:a16="http://schemas.microsoft.com/office/drawing/2014/main" val="2694116986"/>
                    </a:ext>
                  </a:extLst>
                </a:gridCol>
                <a:gridCol w="1336886">
                  <a:extLst>
                    <a:ext uri="{9D8B030D-6E8A-4147-A177-3AD203B41FA5}">
                      <a16:colId xmlns="" xmlns:a16="http://schemas.microsoft.com/office/drawing/2014/main" val="3552785701"/>
                    </a:ext>
                  </a:extLst>
                </a:gridCol>
                <a:gridCol w="1226472">
                  <a:extLst>
                    <a:ext uri="{9D8B030D-6E8A-4147-A177-3AD203B41FA5}">
                      <a16:colId xmlns="" xmlns:a16="http://schemas.microsoft.com/office/drawing/2014/main" val="650200971"/>
                    </a:ext>
                  </a:extLst>
                </a:gridCol>
                <a:gridCol w="1458127">
                  <a:extLst>
                    <a:ext uri="{9D8B030D-6E8A-4147-A177-3AD203B41FA5}">
                      <a16:colId xmlns="" xmlns:a16="http://schemas.microsoft.com/office/drawing/2014/main" val="3120080880"/>
                    </a:ext>
                  </a:extLst>
                </a:gridCol>
                <a:gridCol w="1458127">
                  <a:extLst>
                    <a:ext uri="{9D8B030D-6E8A-4147-A177-3AD203B41FA5}">
                      <a16:colId xmlns="" xmlns:a16="http://schemas.microsoft.com/office/drawing/2014/main" val="820819888"/>
                    </a:ext>
                  </a:extLst>
                </a:gridCol>
                <a:gridCol w="835689">
                  <a:extLst>
                    <a:ext uri="{9D8B030D-6E8A-4147-A177-3AD203B41FA5}">
                      <a16:colId xmlns="" xmlns:a16="http://schemas.microsoft.com/office/drawing/2014/main" val="1058447759"/>
                    </a:ext>
                  </a:extLst>
                </a:gridCol>
              </a:tblGrid>
              <a:tr h="349885">
                <a:tc>
                  <a:txBody>
                    <a:bodyPr/>
                    <a:lstStyle/>
                    <a:p>
                      <a:pPr algn="ctr"/>
                      <a:r>
                        <a:rPr lang="tr-TR" sz="12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Bütçe Yılı</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r>
                        <a:rPr lang="tr-TR" sz="12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KBÖ</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r>
                        <a:rPr lang="tr-TR" sz="12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Eklenen</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r>
                        <a:rPr lang="tr-TR" sz="12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Düşülen</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r>
                        <a:rPr lang="tr-TR" sz="12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Toplam Ödenek</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r>
                        <a:rPr lang="tr-TR" sz="12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Harcama</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r>
                        <a:rPr lang="tr-TR"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Gerç.</a:t>
                      </a:r>
                      <a:br>
                        <a:rPr lang="tr-TR"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tr-TR" sz="12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Oranı</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3027323724"/>
                  </a:ext>
                </a:extLst>
              </a:tr>
              <a:tr h="385445">
                <a:tc>
                  <a:txBody>
                    <a:bodyPr/>
                    <a:lstStyle/>
                    <a:p>
                      <a:pPr algn="ctr"/>
                      <a:r>
                        <a:rPr lang="tr-TR" sz="12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2019</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r>
                        <a:rPr lang="tr-TR"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13.832.000,00</a:t>
                      </a:r>
                      <a:r>
                        <a:rPr lang="tr-TR" sz="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dirty="0" smtClean="0">
                          <a:solidFill>
                            <a:schemeClr val="bg1"/>
                          </a:solidFill>
                          <a:effectLst/>
                          <a:latin typeface="Times New Roman" pitchFamily="18" charset="0"/>
                          <a:cs typeface="Times New Roman" pitchFamily="18" charset="0"/>
                        </a:rPr>
                        <a:t>₺</a:t>
                      </a:r>
                      <a:endParaRPr lang="tr-TR"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843.000,000</a:t>
                      </a:r>
                      <a:endParaRPr lang="tr-TR"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14.675.000,00</a:t>
                      </a:r>
                      <a:r>
                        <a:rPr lang="tr-TR"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smtClean="0">
                          <a:solidFill>
                            <a:schemeClr val="bg1"/>
                          </a:solidFill>
                          <a:effectLst/>
                          <a:latin typeface="Times New Roman" pitchFamily="18" charset="0"/>
                          <a:cs typeface="Times New Roman" pitchFamily="18" charset="0"/>
                        </a:rPr>
                        <a:t>₺</a:t>
                      </a:r>
                      <a:endParaRPr lang="tr-TR"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13.809.095,48</a:t>
                      </a:r>
                      <a:r>
                        <a:rPr lang="tr-TR"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smtClean="0">
                          <a:solidFill>
                            <a:schemeClr val="bg1"/>
                          </a:solidFill>
                          <a:effectLst/>
                          <a:latin typeface="Times New Roman" pitchFamily="18" charset="0"/>
                          <a:cs typeface="Times New Roman" pitchFamily="18" charset="0"/>
                        </a:rPr>
                        <a:t>₺</a:t>
                      </a:r>
                      <a:endParaRPr lang="tr-TR"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tr-TR"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3439825441"/>
                  </a:ext>
                </a:extLst>
              </a:tr>
              <a:tr h="385445">
                <a:tc>
                  <a:txBody>
                    <a:bodyPr/>
                    <a:lstStyle/>
                    <a:p>
                      <a:pPr algn="ctr"/>
                      <a:r>
                        <a:rPr lang="tr-TR" sz="12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2020</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r>
                        <a:rPr lang="tr-TR" sz="1200" b="1" i="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13.628.000,00</a:t>
                      </a:r>
                      <a:r>
                        <a:rPr lang="tr-TR"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i="0" dirty="0" smtClean="0">
                          <a:solidFill>
                            <a:schemeClr val="bg1"/>
                          </a:solidFill>
                          <a:effectLst/>
                          <a:latin typeface="Times New Roman" pitchFamily="18" charset="0"/>
                          <a:cs typeface="Times New Roman" pitchFamily="18" charset="0"/>
                        </a:rPr>
                        <a:t>₺</a:t>
                      </a:r>
                      <a:endParaRPr lang="tr-TR"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1.522.700,00</a:t>
                      </a:r>
                      <a:r>
                        <a:rPr lang="tr-TR"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smtClean="0">
                          <a:solidFill>
                            <a:schemeClr val="bg1"/>
                          </a:solidFill>
                          <a:effectLst/>
                          <a:latin typeface="Times New Roman" pitchFamily="18" charset="0"/>
                          <a:cs typeface="Times New Roman" pitchFamily="18" charset="0"/>
                        </a:rPr>
                        <a:t>₺</a:t>
                      </a:r>
                      <a:endParaRPr lang="tr-TR"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15.150.700,00</a:t>
                      </a:r>
                      <a:r>
                        <a:rPr lang="tr-TR"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smtClean="0">
                          <a:solidFill>
                            <a:schemeClr val="bg1"/>
                          </a:solidFill>
                          <a:effectLst/>
                          <a:latin typeface="Times New Roman" pitchFamily="18" charset="0"/>
                          <a:cs typeface="Times New Roman" pitchFamily="18" charset="0"/>
                        </a:rPr>
                        <a:t>₺</a:t>
                      </a:r>
                      <a:endParaRPr lang="tr-TR"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13.827.772,12</a:t>
                      </a:r>
                      <a:r>
                        <a:rPr lang="tr-TR"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200" b="1" dirty="0" smtClean="0">
                          <a:solidFill>
                            <a:schemeClr val="bg1"/>
                          </a:solidFill>
                          <a:effectLst/>
                          <a:latin typeface="Times New Roman" pitchFamily="18" charset="0"/>
                          <a:cs typeface="Times New Roman" pitchFamily="18" charset="0"/>
                        </a:rPr>
                        <a:t>₺</a:t>
                      </a:r>
                      <a:endParaRPr lang="tr-TR"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tr-TR" sz="1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tr-TR"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444296441"/>
                  </a:ext>
                </a:extLst>
              </a:tr>
            </a:tbl>
          </a:graphicData>
        </a:graphic>
      </p:graphicFrame>
      <p:sp>
        <p:nvSpPr>
          <p:cNvPr id="5" name="Başlık 1">
            <a:extLst>
              <a:ext uri="{FF2B5EF4-FFF2-40B4-BE49-F238E27FC236}">
                <a16:creationId xmlns="" xmlns:a16="http://schemas.microsoft.com/office/drawing/2014/main" id="{027BABFF-9B73-4B58-B1CE-AE8170A524E1}"/>
              </a:ext>
            </a:extLst>
          </p:cNvPr>
          <p:cNvSpPr txBox="1">
            <a:spLocks/>
          </p:cNvSpPr>
          <p:nvPr/>
        </p:nvSpPr>
        <p:spPr>
          <a:xfrm>
            <a:off x="1143000" y="802066"/>
            <a:ext cx="9906000" cy="37139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all" spc="0" normalizeH="0" baseline="0" noProof="0" dirty="0">
                <a:ln>
                  <a:noFill/>
                </a:ln>
                <a:solidFill>
                  <a:srgbClr val="C00000"/>
                </a:solidFill>
                <a:effectLst/>
                <a:uLnTx/>
                <a:uFillTx/>
                <a:latin typeface="Tw Cen MT"/>
                <a:ea typeface="+mn-ea"/>
                <a:cs typeface="+mn-cs"/>
              </a:rPr>
              <a:t>a- </a:t>
            </a:r>
            <a:r>
              <a:rPr kumimoji="0" lang="tr-TR" sz="2000" b="1" i="0" u="none" strike="noStrike" kern="1200" cap="none" spc="0" normalizeH="0" baseline="0" noProof="0" dirty="0">
                <a:ln>
                  <a:noFill/>
                </a:ln>
                <a:solidFill>
                  <a:srgbClr val="C00000"/>
                </a:solidFill>
                <a:effectLst/>
                <a:uLnTx/>
                <a:uFillTx/>
                <a:latin typeface="Tw Cen MT"/>
                <a:ea typeface="+mn-ea"/>
                <a:cs typeface="+mn-cs"/>
              </a:rPr>
              <a:t>Mali Bilgiler</a:t>
            </a:r>
            <a:endParaRPr kumimoji="0" lang="tr-TR" sz="2000" b="1" i="0" u="none" strike="noStrike" kern="1200" cap="all" spc="0" normalizeH="0" baseline="0" noProof="0" dirty="0">
              <a:ln>
                <a:noFill/>
              </a:ln>
              <a:solidFill>
                <a:srgbClr val="C00000"/>
              </a:solidFill>
              <a:effectLst/>
              <a:uLnTx/>
              <a:uFillTx/>
              <a:latin typeface="Tw Cen MT"/>
              <a:ea typeface="+mn-ea"/>
              <a:cs typeface="+mn-cs"/>
            </a:endParaRPr>
          </a:p>
        </p:txBody>
      </p:sp>
      <p:graphicFrame>
        <p:nvGraphicFramePr>
          <p:cNvPr id="8" name="Tablo 7">
            <a:extLst>
              <a:ext uri="{FF2B5EF4-FFF2-40B4-BE49-F238E27FC236}">
                <a16:creationId xmlns="" xmlns:a16="http://schemas.microsoft.com/office/drawing/2014/main" id="{2CBA2B95-E89C-465E-A5CC-8E333F8AAB61}"/>
              </a:ext>
            </a:extLst>
          </p:cNvPr>
          <p:cNvGraphicFramePr>
            <a:graphicFrameLocks noGrp="1"/>
          </p:cNvGraphicFramePr>
          <p:nvPr>
            <p:extLst>
              <p:ext uri="{D42A27DB-BD31-4B8C-83A1-F6EECF244321}">
                <p14:modId xmlns:p14="http://schemas.microsoft.com/office/powerpoint/2010/main" val="846464946"/>
              </p:ext>
            </p:extLst>
          </p:nvPr>
        </p:nvGraphicFramePr>
        <p:xfrm>
          <a:off x="1383030" y="3066256"/>
          <a:ext cx="9121143" cy="3608044"/>
        </p:xfrm>
        <a:graphic>
          <a:graphicData uri="http://schemas.openxmlformats.org/drawingml/2006/table">
            <a:tbl>
              <a:tblPr firstRow="1" firstCol="1" bandRow="1"/>
              <a:tblGrid>
                <a:gridCol w="1922035">
                  <a:extLst>
                    <a:ext uri="{9D8B030D-6E8A-4147-A177-3AD203B41FA5}">
                      <a16:colId xmlns="" xmlns:a16="http://schemas.microsoft.com/office/drawing/2014/main" val="621926947"/>
                    </a:ext>
                  </a:extLst>
                </a:gridCol>
                <a:gridCol w="1240532">
                  <a:extLst>
                    <a:ext uri="{9D8B030D-6E8A-4147-A177-3AD203B41FA5}">
                      <a16:colId xmlns="" xmlns:a16="http://schemas.microsoft.com/office/drawing/2014/main" val="1565723946"/>
                    </a:ext>
                  </a:extLst>
                </a:gridCol>
                <a:gridCol w="1240532">
                  <a:extLst>
                    <a:ext uri="{9D8B030D-6E8A-4147-A177-3AD203B41FA5}">
                      <a16:colId xmlns="" xmlns:a16="http://schemas.microsoft.com/office/drawing/2014/main" val="1188691933"/>
                    </a:ext>
                  </a:extLst>
                </a:gridCol>
                <a:gridCol w="751149">
                  <a:extLst>
                    <a:ext uri="{9D8B030D-6E8A-4147-A177-3AD203B41FA5}">
                      <a16:colId xmlns="" xmlns:a16="http://schemas.microsoft.com/office/drawing/2014/main" val="2613046989"/>
                    </a:ext>
                  </a:extLst>
                </a:gridCol>
                <a:gridCol w="1296537">
                  <a:extLst>
                    <a:ext uri="{9D8B030D-6E8A-4147-A177-3AD203B41FA5}">
                      <a16:colId xmlns="" xmlns:a16="http://schemas.microsoft.com/office/drawing/2014/main" val="332034500"/>
                    </a:ext>
                  </a:extLst>
                </a:gridCol>
                <a:gridCol w="1446663">
                  <a:extLst>
                    <a:ext uri="{9D8B030D-6E8A-4147-A177-3AD203B41FA5}">
                      <a16:colId xmlns="" xmlns:a16="http://schemas.microsoft.com/office/drawing/2014/main" val="7820741"/>
                    </a:ext>
                  </a:extLst>
                </a:gridCol>
                <a:gridCol w="725033">
                  <a:extLst>
                    <a:ext uri="{9D8B030D-6E8A-4147-A177-3AD203B41FA5}">
                      <a16:colId xmlns="" xmlns:a16="http://schemas.microsoft.com/office/drawing/2014/main" val="2321361256"/>
                    </a:ext>
                  </a:extLst>
                </a:gridCol>
                <a:gridCol w="498662">
                  <a:extLst>
                    <a:ext uri="{9D8B030D-6E8A-4147-A177-3AD203B41FA5}">
                      <a16:colId xmlns="" xmlns:a16="http://schemas.microsoft.com/office/drawing/2014/main" val="370845489"/>
                    </a:ext>
                  </a:extLst>
                </a:gridCol>
              </a:tblGrid>
              <a:tr h="286544">
                <a:tc rowSpan="2">
                  <a:txBody>
                    <a:bodyPr/>
                    <a:lstStyle/>
                    <a:p>
                      <a:pPr algn="ctr"/>
                      <a:r>
                        <a:rPr lang="tr-TR" sz="1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GİDERLER</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C2D69B"/>
                    </a:solidFill>
                  </a:tcPr>
                </a:tc>
                <a:tc gridSpan="3">
                  <a:txBody>
                    <a:bodyPr/>
                    <a:lstStyle/>
                    <a:p>
                      <a:pPr algn="ctr"/>
                      <a:r>
                        <a:rPr lang="tr-TR" sz="1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2019 yılı</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tr-TR"/>
                    </a:p>
                  </a:txBody>
                  <a:tcPr/>
                </a:tc>
                <a:tc hMerge="1">
                  <a:txBody>
                    <a:bodyPr/>
                    <a:lstStyle/>
                    <a:p>
                      <a:endParaRPr lang="tr-TR"/>
                    </a:p>
                  </a:txBody>
                  <a:tcPr/>
                </a:tc>
                <a:tc gridSpan="3">
                  <a:txBody>
                    <a:bodyPr/>
                    <a:lstStyle/>
                    <a:p>
                      <a:pPr algn="ctr"/>
                      <a:r>
                        <a:rPr lang="tr-TR" sz="1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2020 yılı</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tr-TR"/>
                    </a:p>
                  </a:txBody>
                  <a:tcPr/>
                </a:tc>
                <a:tc hMerge="1">
                  <a:txBody>
                    <a:bodyPr/>
                    <a:lstStyle/>
                    <a:p>
                      <a:endParaRPr lang="tr-TR"/>
                    </a:p>
                  </a:txBody>
                  <a:tcPr/>
                </a:tc>
                <a:tc rowSpan="2">
                  <a:txBody>
                    <a:bodyPr/>
                    <a:lstStyle/>
                    <a:p>
                      <a:pPr algn="ctr">
                        <a:spcAft>
                          <a:spcPts val="0"/>
                        </a:spcAft>
                      </a:pPr>
                      <a:r>
                        <a:rPr lang="tr-TR" sz="1400" b="1">
                          <a:solidFill>
                            <a:schemeClr val="bg1"/>
                          </a:solidFill>
                          <a:effectLst/>
                          <a:latin typeface="Calibri" panose="020F0502020204030204" pitchFamily="34" charset="0"/>
                          <a:ea typeface="Times New Roman" panose="02020603050405020304" pitchFamily="18" charset="0"/>
                          <a:cs typeface="Arial" panose="020B0604020202020204" pitchFamily="34" charset="0"/>
                        </a:rPr>
                        <a:t>Artış Oranı</a:t>
                      </a:r>
                      <a:endParaRPr lang="tr-TR" sz="140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tr-TR" sz="1400" b="1">
                          <a:solidFill>
                            <a:schemeClr val="bg1"/>
                          </a:solidFill>
                          <a:effectLst/>
                          <a:latin typeface="Calibri" panose="020F0502020204030204" pitchFamily="34" charset="0"/>
                          <a:ea typeface="Times New Roman" panose="02020603050405020304" pitchFamily="18" charset="0"/>
                          <a:cs typeface="Arial" panose="020B0604020202020204" pitchFamily="34" charset="0"/>
                        </a:rPr>
                        <a:t> %</a:t>
                      </a:r>
                      <a:endParaRPr lang="tr-TR" sz="1400">
                        <a:solidFill>
                          <a:schemeClr val="bg1"/>
                        </a:solidFill>
                        <a:effectLst/>
                        <a:latin typeface="Times New Roman" panose="02020603050405020304" pitchFamily="18" charset="0"/>
                        <a:ea typeface="Times New Roman" panose="02020603050405020304" pitchFamily="18" charset="0"/>
                      </a:endParaRPr>
                    </a:p>
                  </a:txBody>
                  <a:tcPr marL="39104" marR="39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684221538"/>
                  </a:ext>
                </a:extLst>
              </a:tr>
              <a:tr h="316992">
                <a:tc vMerge="1">
                  <a:txBody>
                    <a:bodyPr/>
                    <a:lstStyle/>
                    <a:p>
                      <a:endParaRPr lang="tr-TR"/>
                    </a:p>
                  </a:txBody>
                  <a:tcPr/>
                </a:tc>
                <a:tc>
                  <a:txBody>
                    <a:bodyPr/>
                    <a:lstStyle/>
                    <a:p>
                      <a:pPr algn="ctr"/>
                      <a:r>
                        <a:rPr lang="tr-TR" sz="1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Toplam</a:t>
                      </a:r>
                      <a:endParaRPr lang="tr-TR" sz="1400" dirty="0">
                        <a:solidFill>
                          <a:schemeClr val="bg1"/>
                        </a:solidFill>
                        <a:effectLst/>
                        <a:latin typeface="Times New Roman" panose="02020603050405020304" pitchFamily="18" charset="0"/>
                        <a:ea typeface="Times New Roman" panose="02020603050405020304" pitchFamily="18" charset="0"/>
                      </a:endParaRPr>
                    </a:p>
                    <a:p>
                      <a:pPr algn="ctr"/>
                      <a:r>
                        <a:rPr lang="tr-TR" sz="1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Ödenek</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b">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r>
                        <a:rPr lang="tr-TR" sz="14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rPr>
                        <a:t>Harcama</a:t>
                      </a:r>
                    </a:p>
                  </a:txBody>
                  <a:tcPr marL="39104" marR="39104"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2D69B"/>
                    </a:solidFill>
                  </a:tcPr>
                </a:tc>
                <a:tc>
                  <a:txBody>
                    <a:bodyPr/>
                    <a:lstStyle/>
                    <a:p>
                      <a:pPr algn="ctr">
                        <a:spcAft>
                          <a:spcPts val="0"/>
                        </a:spcAft>
                      </a:pPr>
                      <a:r>
                        <a:rPr lang="tr-TR" sz="1400" b="1" dirty="0" err="1">
                          <a:solidFill>
                            <a:schemeClr val="bg1"/>
                          </a:solidFill>
                          <a:effectLst/>
                          <a:latin typeface="Calibri" panose="020F0502020204030204" pitchFamily="34" charset="0"/>
                          <a:ea typeface="Times New Roman" panose="02020603050405020304" pitchFamily="18" charset="0"/>
                          <a:cs typeface="Arial" panose="020B0604020202020204" pitchFamily="34" charset="0"/>
                        </a:rPr>
                        <a:t>Gerç</a:t>
                      </a:r>
                      <a:r>
                        <a:rPr lang="tr-TR" sz="1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a:t>
                      </a:r>
                      <a:endParaRPr lang="tr-TR" sz="1400" dirty="0">
                        <a:solidFill>
                          <a:schemeClr val="bg1"/>
                        </a:solidFill>
                        <a:effectLst/>
                        <a:latin typeface="Times New Roman" panose="02020603050405020304" pitchFamily="18" charset="0"/>
                        <a:ea typeface="Times New Roman" panose="02020603050405020304" pitchFamily="18" charset="0"/>
                      </a:endParaRPr>
                    </a:p>
                    <a:p>
                      <a:pPr algn="ctr"/>
                      <a:r>
                        <a:rPr lang="tr-TR" sz="1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b">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r>
                        <a:rPr lang="tr-TR" sz="1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Toplam</a:t>
                      </a:r>
                      <a:endParaRPr lang="tr-TR" sz="1400" dirty="0">
                        <a:solidFill>
                          <a:schemeClr val="bg1"/>
                        </a:solidFill>
                        <a:effectLst/>
                        <a:latin typeface="Times New Roman" panose="02020603050405020304" pitchFamily="18" charset="0"/>
                        <a:ea typeface="Times New Roman" panose="02020603050405020304" pitchFamily="18" charset="0"/>
                      </a:endParaRPr>
                    </a:p>
                    <a:p>
                      <a:pPr algn="ctr"/>
                      <a:r>
                        <a:rPr lang="tr-TR" sz="1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Ödenek</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r>
                        <a:rPr lang="tr-TR" sz="1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Harcama</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C2D69B"/>
                    </a:solidFill>
                  </a:tcPr>
                </a:tc>
                <a:tc>
                  <a:txBody>
                    <a:bodyPr/>
                    <a:lstStyle/>
                    <a:p>
                      <a:pPr algn="ctr">
                        <a:spcAft>
                          <a:spcPts val="0"/>
                        </a:spcAft>
                      </a:pPr>
                      <a:r>
                        <a:rPr lang="tr-TR" sz="1400" b="1" dirty="0" err="1">
                          <a:solidFill>
                            <a:schemeClr val="bg1"/>
                          </a:solidFill>
                          <a:effectLst/>
                          <a:latin typeface="Calibri" panose="020F0502020204030204" pitchFamily="34" charset="0"/>
                          <a:ea typeface="Times New Roman" panose="02020603050405020304" pitchFamily="18" charset="0"/>
                          <a:cs typeface="Arial" panose="020B0604020202020204" pitchFamily="34" charset="0"/>
                        </a:rPr>
                        <a:t>Gerç</a:t>
                      </a:r>
                      <a:r>
                        <a:rPr lang="tr-TR" sz="1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a:t>
                      </a:r>
                      <a:endParaRPr lang="tr-TR" sz="1400" dirty="0">
                        <a:solidFill>
                          <a:schemeClr val="bg1"/>
                        </a:solidFill>
                        <a:effectLst/>
                        <a:latin typeface="Times New Roman" panose="02020603050405020304" pitchFamily="18" charset="0"/>
                        <a:ea typeface="Times New Roman" panose="02020603050405020304" pitchFamily="18" charset="0"/>
                      </a:endParaRPr>
                    </a:p>
                    <a:p>
                      <a:pPr algn="ctr"/>
                      <a:r>
                        <a:rPr lang="tr-TR" sz="1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vMerge="1">
                  <a:txBody>
                    <a:bodyPr/>
                    <a:lstStyle/>
                    <a:p>
                      <a:endParaRPr lang="tr-TR"/>
                    </a:p>
                  </a:txBody>
                  <a:tcPr/>
                </a:tc>
                <a:extLst>
                  <a:ext uri="{0D108BD9-81ED-4DB2-BD59-A6C34878D82A}">
                    <a16:rowId xmlns="" xmlns:a16="http://schemas.microsoft.com/office/drawing/2014/main" val="3424742092"/>
                  </a:ext>
                </a:extLst>
              </a:tr>
              <a:tr h="268142">
                <a:tc>
                  <a:txBody>
                    <a:bodyPr/>
                    <a:lstStyle/>
                    <a:p>
                      <a:r>
                        <a:rPr lang="tr-TR" sz="1400" b="1">
                          <a:solidFill>
                            <a:schemeClr val="bg1"/>
                          </a:solidFill>
                          <a:effectLst/>
                          <a:latin typeface="Calibri" panose="020F0502020204030204" pitchFamily="34" charset="0"/>
                          <a:ea typeface="Times New Roman" panose="02020603050405020304" pitchFamily="18" charset="0"/>
                          <a:cs typeface="Arial" panose="020B0604020202020204" pitchFamily="34" charset="0"/>
                        </a:rPr>
                        <a:t>Personel Giderleri</a:t>
                      </a:r>
                      <a:endParaRPr lang="tr-TR" sz="140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a:noFill/>
                    </a:lnB>
                    <a:solidFill>
                      <a:srgbClr val="F2F2F2"/>
                    </a:solidFill>
                  </a:tcPr>
                </a:tc>
                <a:tc>
                  <a:txBody>
                    <a:bodyPr/>
                    <a:lstStyle/>
                    <a:p>
                      <a:pPr algn="r"/>
                      <a:r>
                        <a:rPr lang="tr-TR" sz="1400" b="1" dirty="0" smtClean="0">
                          <a:solidFill>
                            <a:schemeClr val="bg1"/>
                          </a:solidFill>
                          <a:effectLst/>
                          <a:latin typeface="Times New Roman" panose="02020603050405020304" pitchFamily="18" charset="0"/>
                          <a:ea typeface="Times New Roman" panose="02020603050405020304" pitchFamily="18" charset="0"/>
                        </a:rPr>
                        <a:t>3.150.200 </a:t>
                      </a:r>
                      <a:r>
                        <a:rPr lang="tr-TR" sz="1400" b="1" dirty="0" smtClean="0">
                          <a:solidFill>
                            <a:schemeClr val="bg1"/>
                          </a:solidFill>
                          <a:effectLst/>
                          <a:latin typeface="Times New Roman" pitchFamily="18" charset="0"/>
                          <a:cs typeface="Times New Roman" pitchFamily="18" charset="0"/>
                        </a:rPr>
                        <a:t>₺</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r>
                        <a:rPr lang="tr-TR" sz="1400" b="1" dirty="0" smtClean="0">
                          <a:solidFill>
                            <a:schemeClr val="bg1"/>
                          </a:solidFill>
                          <a:effectLst/>
                          <a:latin typeface="Times New Roman" panose="02020603050405020304" pitchFamily="18" charset="0"/>
                          <a:ea typeface="Times New Roman" panose="02020603050405020304" pitchFamily="18" charset="0"/>
                        </a:rPr>
                        <a:t>3.150.155 </a:t>
                      </a:r>
                      <a:r>
                        <a:rPr lang="tr-TR" sz="1400" b="1" dirty="0" smtClean="0">
                          <a:solidFill>
                            <a:schemeClr val="bg1"/>
                          </a:solidFill>
                          <a:effectLst/>
                          <a:latin typeface="Times New Roman" pitchFamily="18" charset="0"/>
                          <a:cs typeface="Times New Roman" pitchFamily="18" charset="0"/>
                        </a:rPr>
                        <a:t>₺</a:t>
                      </a:r>
                      <a:r>
                        <a:rPr lang="tr-TR" sz="1400" b="1" dirty="0" smtClean="0">
                          <a:solidFill>
                            <a:schemeClr val="bg1"/>
                          </a:solidFill>
                          <a:effectLst/>
                          <a:latin typeface="Times New Roman" panose="02020603050405020304" pitchFamily="18" charset="0"/>
                          <a:ea typeface="Times New Roman" panose="02020603050405020304" pitchFamily="18" charset="0"/>
                        </a:rPr>
                        <a:t> </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100</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a:r>
                        <a:rPr lang="tr-TR" sz="1400" b="1" dirty="0" smtClean="0">
                          <a:solidFill>
                            <a:schemeClr val="bg1"/>
                          </a:solidFill>
                          <a:effectLst/>
                          <a:latin typeface="Times New Roman" panose="02020603050405020304" pitchFamily="18" charset="0"/>
                          <a:ea typeface="Times New Roman" panose="02020603050405020304" pitchFamily="18" charset="0"/>
                        </a:rPr>
                        <a:t>3.958.100 </a:t>
                      </a:r>
                      <a:r>
                        <a:rPr lang="tr-TR" sz="1400" b="1" dirty="0" smtClean="0">
                          <a:solidFill>
                            <a:schemeClr val="bg1"/>
                          </a:solidFill>
                          <a:effectLst/>
                          <a:latin typeface="Times New Roman" pitchFamily="18" charset="0"/>
                          <a:cs typeface="Times New Roman" pitchFamily="18" charset="0"/>
                        </a:rPr>
                        <a:t>₺</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bg1"/>
                          </a:solidFill>
                          <a:effectLst/>
                          <a:latin typeface="Times New Roman" panose="02020603050405020304" pitchFamily="18" charset="0"/>
                          <a:ea typeface="Times New Roman" panose="02020603050405020304" pitchFamily="18" charset="0"/>
                        </a:rPr>
                        <a:t>3.958.096 </a:t>
                      </a:r>
                      <a:r>
                        <a:rPr lang="tr-TR" sz="1400" b="1" dirty="0" smtClean="0">
                          <a:solidFill>
                            <a:schemeClr val="bg1"/>
                          </a:solidFill>
                          <a:effectLst/>
                          <a:latin typeface="Times New Roman" pitchFamily="18" charset="0"/>
                          <a:cs typeface="Times New Roman" pitchFamily="18" charset="0"/>
                        </a:rPr>
                        <a:t>₺</a:t>
                      </a:r>
                      <a:endParaRPr lang="tr-TR" sz="1400" b="1" dirty="0" smtClean="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100</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0</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 xmlns:a16="http://schemas.microsoft.com/office/drawing/2014/main" val="2283007507"/>
                  </a:ext>
                </a:extLst>
              </a:tr>
              <a:tr h="268142">
                <a:tc>
                  <a:txBody>
                    <a:bodyPr/>
                    <a:lstStyle/>
                    <a:p>
                      <a:pPr algn="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tr-TR" sz="1400" b="1" dirty="0">
                        <a:solidFill>
                          <a:schemeClr val="bg1"/>
                        </a:solidFill>
                        <a:effectLst/>
                        <a:latin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tr-TR" sz="1400" b="1" dirty="0">
                        <a:solidFill>
                          <a:schemeClr val="bg1"/>
                        </a:solidFill>
                        <a:effectLst/>
                        <a:latin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699307630"/>
                  </a:ext>
                </a:extLst>
              </a:tr>
              <a:tr h="268142">
                <a:tc>
                  <a:txBody>
                    <a:bodyPr/>
                    <a:lstStyle/>
                    <a:p>
                      <a:r>
                        <a:rPr lang="tr-TR" sz="1400" b="1">
                          <a:solidFill>
                            <a:schemeClr val="bg1"/>
                          </a:solidFill>
                          <a:effectLst/>
                          <a:latin typeface="Calibri" panose="020F0502020204030204" pitchFamily="34" charset="0"/>
                          <a:ea typeface="Times New Roman" panose="02020603050405020304" pitchFamily="18" charset="0"/>
                          <a:cs typeface="Arial" panose="020B0604020202020204" pitchFamily="34" charset="0"/>
                        </a:rPr>
                        <a:t>Sos. Güv. Kur. Prim Gid.</a:t>
                      </a:r>
                      <a:endParaRPr lang="tr-TR" sz="140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a:r>
                        <a:rPr lang="tr-TR" sz="1400" b="1" dirty="0" smtClean="0">
                          <a:solidFill>
                            <a:schemeClr val="bg1"/>
                          </a:solidFill>
                          <a:effectLst/>
                          <a:latin typeface="Times New Roman" panose="02020603050405020304" pitchFamily="18" charset="0"/>
                          <a:ea typeface="Times New Roman" panose="02020603050405020304" pitchFamily="18" charset="0"/>
                        </a:rPr>
                        <a:t>570.699 </a:t>
                      </a:r>
                      <a:r>
                        <a:rPr lang="tr-TR" sz="1400" b="1" dirty="0" smtClean="0">
                          <a:solidFill>
                            <a:schemeClr val="bg1"/>
                          </a:solidFill>
                          <a:effectLst/>
                          <a:latin typeface="Times New Roman" pitchFamily="18" charset="0"/>
                          <a:cs typeface="Times New Roman" pitchFamily="18" charset="0"/>
                        </a:rPr>
                        <a:t>₺</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a:r>
                        <a:rPr lang="tr-TR" sz="1400" b="1" dirty="0" smtClean="0">
                          <a:solidFill>
                            <a:schemeClr val="bg1"/>
                          </a:solidFill>
                          <a:effectLst/>
                          <a:latin typeface="Times New Roman" panose="02020603050405020304" pitchFamily="18" charset="0"/>
                          <a:ea typeface="Times New Roman" panose="02020603050405020304" pitchFamily="18" charset="0"/>
                        </a:rPr>
                        <a:t>570.482 </a:t>
                      </a:r>
                      <a:r>
                        <a:rPr lang="tr-TR" sz="1400" b="1" dirty="0" smtClean="0">
                          <a:solidFill>
                            <a:schemeClr val="bg1"/>
                          </a:solidFill>
                          <a:effectLst/>
                          <a:latin typeface="Times New Roman" pitchFamily="18" charset="0"/>
                          <a:cs typeface="Times New Roman" pitchFamily="18" charset="0"/>
                        </a:rPr>
                        <a:t>₺</a:t>
                      </a:r>
                      <a:r>
                        <a:rPr lang="tr-TR" sz="1400" b="1" dirty="0" smtClean="0">
                          <a:solidFill>
                            <a:schemeClr val="bg1"/>
                          </a:solidFill>
                          <a:effectLst/>
                          <a:latin typeface="Times New Roman" panose="02020603050405020304" pitchFamily="18" charset="0"/>
                          <a:ea typeface="Times New Roman" panose="02020603050405020304" pitchFamily="18" charset="0"/>
                        </a:rPr>
                        <a:t> </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100</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a:r>
                        <a:rPr lang="tr-TR" sz="1400" b="1" dirty="0" smtClean="0">
                          <a:solidFill>
                            <a:schemeClr val="bg1"/>
                          </a:solidFill>
                          <a:effectLst/>
                          <a:latin typeface="Times New Roman" panose="02020603050405020304" pitchFamily="18" charset="0"/>
                          <a:ea typeface="Times New Roman" panose="02020603050405020304" pitchFamily="18" charset="0"/>
                        </a:rPr>
                        <a:t>716.150 </a:t>
                      </a:r>
                      <a:r>
                        <a:rPr lang="tr-TR" sz="1400" b="1" dirty="0" smtClean="0">
                          <a:solidFill>
                            <a:schemeClr val="bg1"/>
                          </a:solidFill>
                          <a:effectLst/>
                          <a:latin typeface="Times New Roman" pitchFamily="18" charset="0"/>
                          <a:cs typeface="Times New Roman" pitchFamily="18" charset="0"/>
                        </a:rPr>
                        <a:t>₺</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a:r>
                        <a:rPr lang="tr-TR" sz="1400" b="1" dirty="0" smtClean="0">
                          <a:solidFill>
                            <a:schemeClr val="bg1"/>
                          </a:solidFill>
                          <a:effectLst/>
                          <a:latin typeface="Times New Roman" panose="02020603050405020304" pitchFamily="18" charset="0"/>
                          <a:ea typeface="Times New Roman" panose="02020603050405020304" pitchFamily="18" charset="0"/>
                        </a:rPr>
                        <a:t>716.144 </a:t>
                      </a:r>
                      <a:r>
                        <a:rPr lang="tr-TR" sz="1400" b="1" dirty="0" smtClean="0">
                          <a:solidFill>
                            <a:schemeClr val="bg1"/>
                          </a:solidFill>
                          <a:effectLst/>
                          <a:latin typeface="Times New Roman" pitchFamily="18" charset="0"/>
                          <a:cs typeface="Times New Roman" pitchFamily="18" charset="0"/>
                        </a:rPr>
                        <a:t>₺</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100</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0</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 xmlns:a16="http://schemas.microsoft.com/office/drawing/2014/main" val="4215221374"/>
                  </a:ext>
                </a:extLst>
              </a:tr>
              <a:tr h="268142">
                <a:tc>
                  <a:txBody>
                    <a:bodyPr/>
                    <a:lstStyle/>
                    <a:p>
                      <a:pPr algn="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tr-TR" sz="1400" b="1" dirty="0">
                        <a:solidFill>
                          <a:schemeClr val="bg1"/>
                        </a:solidFill>
                        <a:effectLst/>
                        <a:latin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tr-TR" sz="1400" b="1" dirty="0">
                        <a:solidFill>
                          <a:schemeClr val="bg1"/>
                        </a:solidFill>
                        <a:effectLst/>
                        <a:latin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endParaRPr lang="tr-TR" sz="1400" b="1">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272799420"/>
                  </a:ext>
                </a:extLst>
              </a:tr>
              <a:tr h="268142">
                <a:tc>
                  <a:txBody>
                    <a:bodyPr/>
                    <a:lstStyle/>
                    <a:p>
                      <a:r>
                        <a:rPr lang="tr-TR" sz="1400" b="1">
                          <a:solidFill>
                            <a:schemeClr val="bg1"/>
                          </a:solidFill>
                          <a:effectLst/>
                          <a:latin typeface="Calibri" panose="020F0502020204030204" pitchFamily="34" charset="0"/>
                          <a:ea typeface="Times New Roman" panose="02020603050405020304" pitchFamily="18" charset="0"/>
                          <a:cs typeface="Arial" panose="020B0604020202020204" pitchFamily="34" charset="0"/>
                        </a:rPr>
                        <a:t>Mal ve Hizm. Alım Gid.</a:t>
                      </a:r>
                      <a:endParaRPr lang="tr-TR" sz="140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bg1"/>
                          </a:solidFill>
                          <a:effectLst/>
                          <a:latin typeface="Times New Roman" panose="02020603050405020304" pitchFamily="18" charset="0"/>
                          <a:ea typeface="Times New Roman" panose="02020603050405020304" pitchFamily="18" charset="0"/>
                        </a:rPr>
                        <a:t>295.000,00</a:t>
                      </a:r>
                      <a:r>
                        <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dirty="0" smtClean="0">
                          <a:solidFill>
                            <a:schemeClr val="bg1"/>
                          </a:solidFill>
                          <a:effectLst/>
                          <a:latin typeface="Times New Roman" pitchFamily="18" charset="0"/>
                          <a:cs typeface="Times New Roman" pitchFamily="18" charset="0"/>
                        </a:rPr>
                        <a:t>₺</a:t>
                      </a:r>
                      <a:endPar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bg1"/>
                          </a:solidFill>
                          <a:effectLst/>
                          <a:latin typeface="Times New Roman" panose="02020603050405020304" pitchFamily="18" charset="0"/>
                          <a:ea typeface="Times New Roman" panose="02020603050405020304" pitchFamily="18" charset="0"/>
                        </a:rPr>
                        <a:t>294.860,13</a:t>
                      </a:r>
                      <a:r>
                        <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dirty="0" smtClean="0">
                          <a:solidFill>
                            <a:schemeClr val="bg1"/>
                          </a:solidFill>
                          <a:effectLst/>
                          <a:latin typeface="Times New Roman" pitchFamily="18" charset="0"/>
                          <a:cs typeface="Times New Roman" pitchFamily="18" charset="0"/>
                        </a:rPr>
                        <a:t>₺</a:t>
                      </a:r>
                      <a:endPar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100</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bg1"/>
                          </a:solidFill>
                          <a:effectLst/>
                          <a:latin typeface="Times New Roman" panose="02020603050405020304" pitchFamily="18" charset="0"/>
                          <a:ea typeface="Times New Roman" panose="02020603050405020304" pitchFamily="18" charset="0"/>
                        </a:rPr>
                        <a:t>796.700,00</a:t>
                      </a:r>
                      <a:r>
                        <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dirty="0" smtClean="0">
                          <a:solidFill>
                            <a:schemeClr val="bg1"/>
                          </a:solidFill>
                          <a:effectLst/>
                          <a:latin typeface="Times New Roman" pitchFamily="18" charset="0"/>
                          <a:cs typeface="Times New Roman" pitchFamily="18" charset="0"/>
                        </a:rPr>
                        <a:t>₺</a:t>
                      </a:r>
                      <a:endPar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bg1"/>
                          </a:solidFill>
                          <a:effectLst/>
                          <a:latin typeface="Times New Roman" panose="02020603050405020304" pitchFamily="18" charset="0"/>
                          <a:ea typeface="Times New Roman" panose="02020603050405020304" pitchFamily="18" charset="0"/>
                        </a:rPr>
                        <a:t>753.468,76</a:t>
                      </a:r>
                      <a:r>
                        <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dirty="0" smtClean="0">
                          <a:solidFill>
                            <a:schemeClr val="bg1"/>
                          </a:solidFill>
                          <a:effectLst/>
                          <a:latin typeface="Times New Roman" pitchFamily="18" charset="0"/>
                          <a:cs typeface="Times New Roman" pitchFamily="18" charset="0"/>
                        </a:rPr>
                        <a:t>₺</a:t>
                      </a:r>
                      <a:endPar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95</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-5</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 xmlns:a16="http://schemas.microsoft.com/office/drawing/2014/main" val="383363677"/>
                  </a:ext>
                </a:extLst>
              </a:tr>
              <a:tr h="268142">
                <a:tc>
                  <a:txBody>
                    <a:bodyPr/>
                    <a:lstStyle/>
                    <a:p>
                      <a:pPr algn="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tr-TR" sz="1400" b="1" dirty="0">
                        <a:solidFill>
                          <a:schemeClr val="bg1"/>
                        </a:solidFill>
                        <a:effectLst/>
                        <a:latin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tr-TR" sz="1400" b="1" dirty="0">
                        <a:solidFill>
                          <a:schemeClr val="bg1"/>
                        </a:solidFill>
                        <a:effectLst/>
                        <a:latin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endParaRPr lang="tr-TR" sz="1400" b="1">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015602421"/>
                  </a:ext>
                </a:extLst>
              </a:tr>
              <a:tr h="189934">
                <a:tc>
                  <a:txBody>
                    <a:bodyPr/>
                    <a:lstStyle/>
                    <a:p>
                      <a:r>
                        <a:rPr lang="tr-TR" sz="1400" b="1">
                          <a:solidFill>
                            <a:schemeClr val="bg1"/>
                          </a:solidFill>
                          <a:effectLst/>
                          <a:latin typeface="Calibri" panose="020F0502020204030204" pitchFamily="34" charset="0"/>
                          <a:ea typeface="Times New Roman" panose="02020603050405020304" pitchFamily="18" charset="0"/>
                          <a:cs typeface="Arial" panose="020B0604020202020204" pitchFamily="34" charset="0"/>
                        </a:rPr>
                        <a:t>Cari Transferler</a:t>
                      </a:r>
                      <a:endParaRPr lang="tr-TR" sz="140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a:r>
                        <a:rPr lang="tr-TR" sz="1400" b="1" dirty="0" smtClean="0">
                          <a:solidFill>
                            <a:schemeClr val="bg1"/>
                          </a:solidFill>
                          <a:effectLst/>
                          <a:latin typeface="Times New Roman" panose="02020603050405020304" pitchFamily="18" charset="0"/>
                          <a:ea typeface="Times New Roman" panose="02020603050405020304" pitchFamily="18" charset="0"/>
                        </a:rPr>
                        <a:t>-</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a:r>
                        <a:rPr lang="tr-TR" sz="1400" b="1" dirty="0" smtClean="0">
                          <a:solidFill>
                            <a:schemeClr val="bg1"/>
                          </a:solidFill>
                          <a:effectLst/>
                          <a:latin typeface="Times New Roman" panose="02020603050405020304" pitchFamily="18" charset="0"/>
                          <a:ea typeface="Times New Roman" panose="02020603050405020304" pitchFamily="18" charset="0"/>
                        </a:rPr>
                        <a:t>-</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a:r>
                        <a:rPr lang="tr-TR" sz="1400" b="1" dirty="0" smtClean="0">
                          <a:solidFill>
                            <a:schemeClr val="bg1"/>
                          </a:solidFill>
                          <a:effectLst/>
                          <a:latin typeface="Times New Roman" panose="02020603050405020304" pitchFamily="18" charset="0"/>
                          <a:ea typeface="Times New Roman" panose="02020603050405020304" pitchFamily="18" charset="0"/>
                        </a:rPr>
                        <a:t>-</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r"/>
                      <a:r>
                        <a:rPr lang="tr-TR" sz="1400" b="1" dirty="0" smtClean="0">
                          <a:solidFill>
                            <a:schemeClr val="bg1"/>
                          </a:solidFill>
                          <a:effectLst/>
                          <a:latin typeface="Times New Roman" panose="02020603050405020304" pitchFamily="18" charset="0"/>
                          <a:ea typeface="Times New Roman" panose="02020603050405020304" pitchFamily="18" charset="0"/>
                        </a:rPr>
                        <a:t>-</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 xmlns:a16="http://schemas.microsoft.com/office/drawing/2014/main" val="416568339"/>
                  </a:ext>
                </a:extLst>
              </a:tr>
              <a:tr h="268142">
                <a:tc>
                  <a:txBody>
                    <a:bodyPr/>
                    <a:lstStyle/>
                    <a:p>
                      <a:pPr algn="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tr-TR" sz="1400" b="1">
                        <a:solidFill>
                          <a:schemeClr val="bg1"/>
                        </a:solidFill>
                        <a:effectLst/>
                        <a:latin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endParaRPr lang="tr-TR" sz="1400" b="1">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tr-TR" sz="1400" b="1" dirty="0">
                        <a:solidFill>
                          <a:schemeClr val="bg1"/>
                        </a:solidFill>
                        <a:effectLst/>
                        <a:latin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4192534712"/>
                  </a:ext>
                </a:extLst>
              </a:tr>
              <a:tr h="268142">
                <a:tc>
                  <a:txBody>
                    <a:bodyPr/>
                    <a:lstStyle/>
                    <a:p>
                      <a:r>
                        <a:rPr lang="tr-TR" sz="1400" b="1">
                          <a:solidFill>
                            <a:schemeClr val="bg1"/>
                          </a:solidFill>
                          <a:effectLst/>
                          <a:latin typeface="Calibri" panose="020F0502020204030204" pitchFamily="34" charset="0"/>
                          <a:ea typeface="Times New Roman" panose="02020603050405020304" pitchFamily="18" charset="0"/>
                          <a:cs typeface="Arial" panose="020B0604020202020204" pitchFamily="34" charset="0"/>
                        </a:rPr>
                        <a:t>Sermaye Giderleri</a:t>
                      </a:r>
                      <a:endParaRPr lang="tr-TR" sz="140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bg1"/>
                          </a:solidFill>
                          <a:effectLst/>
                          <a:latin typeface="Times New Roman" panose="02020603050405020304" pitchFamily="18" charset="0"/>
                          <a:ea typeface="Times New Roman" panose="02020603050405020304" pitchFamily="18" charset="0"/>
                        </a:rPr>
                        <a:t>14.380.000,00</a:t>
                      </a:r>
                      <a:r>
                        <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dirty="0" smtClean="0">
                          <a:solidFill>
                            <a:schemeClr val="bg1"/>
                          </a:solidFill>
                          <a:effectLst/>
                          <a:latin typeface="Times New Roman" pitchFamily="18" charset="0"/>
                          <a:cs typeface="Times New Roman" pitchFamily="18" charset="0"/>
                        </a:rPr>
                        <a:t>₺</a:t>
                      </a:r>
                      <a:endPar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bg1"/>
                          </a:solidFill>
                          <a:effectLst/>
                          <a:latin typeface="Times New Roman" panose="02020603050405020304" pitchFamily="18" charset="0"/>
                          <a:ea typeface="Times New Roman" panose="02020603050405020304" pitchFamily="18" charset="0"/>
                        </a:rPr>
                        <a:t>13.514.235,35</a:t>
                      </a:r>
                      <a:r>
                        <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dirty="0" smtClean="0">
                          <a:solidFill>
                            <a:schemeClr val="bg1"/>
                          </a:solidFill>
                          <a:effectLst/>
                          <a:latin typeface="Times New Roman" pitchFamily="18" charset="0"/>
                          <a:cs typeface="Times New Roman" pitchFamily="18" charset="0"/>
                        </a:rPr>
                        <a:t>₺</a:t>
                      </a:r>
                      <a:endPar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94</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bg1"/>
                          </a:solidFill>
                          <a:effectLst/>
                          <a:latin typeface="Times New Roman" panose="02020603050405020304" pitchFamily="18" charset="0"/>
                          <a:ea typeface="Times New Roman" panose="02020603050405020304" pitchFamily="18" charset="0"/>
                        </a:rPr>
                        <a:t>14.354.000,00</a:t>
                      </a:r>
                      <a:r>
                        <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dirty="0" smtClean="0">
                          <a:solidFill>
                            <a:schemeClr val="bg1"/>
                          </a:solidFill>
                          <a:effectLst/>
                          <a:latin typeface="Times New Roman" pitchFamily="18" charset="0"/>
                          <a:cs typeface="Times New Roman" pitchFamily="18" charset="0"/>
                        </a:rPr>
                        <a:t>₺</a:t>
                      </a:r>
                      <a:endPar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bg1"/>
                          </a:solidFill>
                          <a:effectLst/>
                          <a:latin typeface="Times New Roman" panose="02020603050405020304" pitchFamily="18" charset="0"/>
                          <a:ea typeface="Times New Roman" panose="02020603050405020304" pitchFamily="18" charset="0"/>
                        </a:rPr>
                        <a:t>13.074.303,36</a:t>
                      </a:r>
                      <a:r>
                        <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dirty="0" smtClean="0">
                          <a:solidFill>
                            <a:schemeClr val="bg1"/>
                          </a:solidFill>
                          <a:effectLst/>
                          <a:latin typeface="Times New Roman" pitchFamily="18" charset="0"/>
                          <a:cs typeface="Times New Roman" pitchFamily="18" charset="0"/>
                        </a:rPr>
                        <a:t>₺</a:t>
                      </a:r>
                      <a:endParaRPr lang="tr-TR"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91</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a:r>
                        <a:rPr lang="tr-TR" sz="1400" b="1" dirty="0" smtClean="0">
                          <a:solidFill>
                            <a:schemeClr val="bg1"/>
                          </a:solidFill>
                          <a:effectLst/>
                          <a:latin typeface="Times New Roman" panose="02020603050405020304" pitchFamily="18" charset="0"/>
                          <a:ea typeface="Times New Roman" panose="02020603050405020304" pitchFamily="18" charset="0"/>
                        </a:rPr>
                        <a:t>-3</a:t>
                      </a: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 xmlns:a16="http://schemas.microsoft.com/office/drawing/2014/main" val="1235140903"/>
                  </a:ext>
                </a:extLst>
              </a:tr>
              <a:tr h="268142">
                <a:tc>
                  <a:txBody>
                    <a:bodyPr/>
                    <a:lstStyle/>
                    <a:p>
                      <a:pPr algn="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endParaRPr lang="tr-TR" sz="1400" b="1">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endParaRPr lang="tr-TR" sz="1400" b="1">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400" b="1">
                        <a:solidFill>
                          <a:schemeClr val="bg1"/>
                        </a:solidFill>
                        <a:effectLst/>
                        <a:latin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endParaRPr lang="tr-TR" sz="1400" b="1">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endParaRPr lang="tr-TR" sz="1400" b="1">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400" b="1" dirty="0">
                        <a:solidFill>
                          <a:schemeClr val="bg1"/>
                        </a:solidFill>
                        <a:effectLst/>
                        <a:latin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endParaRPr lang="tr-TR" sz="1400" b="1"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117754093"/>
                  </a:ext>
                </a:extLst>
              </a:tr>
              <a:tr h="268142">
                <a:tc>
                  <a:txBody>
                    <a:bodyPr/>
                    <a:lstStyle/>
                    <a:p>
                      <a:pPr algn="ctr"/>
                      <a:r>
                        <a:rPr lang="tr-TR" sz="1400" b="1">
                          <a:solidFill>
                            <a:schemeClr val="bg1"/>
                          </a:solidFill>
                          <a:effectLst/>
                          <a:latin typeface="Calibri" panose="020F0502020204030204" pitchFamily="34" charset="0"/>
                          <a:ea typeface="Times New Roman" panose="02020603050405020304" pitchFamily="18" charset="0"/>
                          <a:cs typeface="Arial" panose="020B0604020202020204" pitchFamily="34" charset="0"/>
                        </a:rPr>
                        <a:t>GENEL TOPLAM</a:t>
                      </a:r>
                      <a:endParaRPr lang="tr-TR" sz="140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endParaRPr lang="tr-TR" sz="140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endParaRPr lang="tr-TR" sz="140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endParaRPr lang="tr-TR" sz="140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endParaRPr lang="tr-TR" sz="140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endParaRPr lang="tr-TR" sz="140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39104" marR="39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415924835"/>
                  </a:ext>
                </a:extLst>
              </a:tr>
            </a:tbl>
          </a:graphicData>
        </a:graphic>
      </p:graphicFrame>
      <p:sp>
        <p:nvSpPr>
          <p:cNvPr id="9" name="Başlık 1">
            <a:extLst>
              <a:ext uri="{FF2B5EF4-FFF2-40B4-BE49-F238E27FC236}">
                <a16:creationId xmlns="" xmlns:a16="http://schemas.microsoft.com/office/drawing/2014/main" id="{62210687-8FC0-4039-A844-B6B5DE427299}"/>
              </a:ext>
            </a:extLst>
          </p:cNvPr>
          <p:cNvSpPr txBox="1">
            <a:spLocks/>
          </p:cNvSpPr>
          <p:nvPr/>
        </p:nvSpPr>
        <p:spPr>
          <a:xfrm>
            <a:off x="1141411" y="1233793"/>
            <a:ext cx="9906000" cy="37139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none" spc="0" normalizeH="0" baseline="0" noProof="0" dirty="0">
                <a:ln>
                  <a:noFill/>
                </a:ln>
                <a:solidFill>
                  <a:srgbClr val="C00000"/>
                </a:solidFill>
                <a:effectLst/>
                <a:uLnTx/>
                <a:uFillTx/>
                <a:latin typeface="Tw Cen MT"/>
                <a:ea typeface="+mn-ea"/>
                <a:cs typeface="+mn-cs"/>
              </a:rPr>
              <a:t>Bütçe Uygulama Sonuçları</a:t>
            </a:r>
            <a:endParaRPr kumimoji="0" lang="tr-TR" sz="2000" b="1" i="0" u="none" strike="noStrike" kern="1200" cap="all" spc="0" normalizeH="0" baseline="0" noProof="0" dirty="0">
              <a:ln>
                <a:noFill/>
              </a:ln>
              <a:solidFill>
                <a:srgbClr val="C00000"/>
              </a:solidFill>
              <a:effectLst/>
              <a:uLnTx/>
              <a:uFillTx/>
              <a:latin typeface="Tw Cen MT"/>
              <a:ea typeface="+mn-ea"/>
              <a:cs typeface="+mn-cs"/>
            </a:endParaRPr>
          </a:p>
        </p:txBody>
      </p:sp>
    </p:spTree>
    <p:extLst>
      <p:ext uri="{BB962C8B-B14F-4D97-AF65-F5344CB8AC3E}">
        <p14:creationId xmlns:p14="http://schemas.microsoft.com/office/powerpoint/2010/main" val="3302844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60915" y="611081"/>
            <a:ext cx="8229600" cy="576064"/>
          </a:xfrm>
        </p:spPr>
        <p:txBody>
          <a:bodyPr>
            <a:normAutofit/>
          </a:bodyPr>
          <a:lstStyle/>
          <a:p>
            <a:r>
              <a:rPr lang="en-GB" sz="2800" b="1" dirty="0">
                <a:latin typeface="Times New Roman" pitchFamily="18" charset="0"/>
                <a:cs typeface="Times New Roman" pitchFamily="18" charset="0"/>
              </a:rPr>
              <a:t>5- SUNULAN HIZMETLER</a:t>
            </a:r>
            <a:endParaRPr lang="tr-TR" sz="2800" dirty="0">
              <a:latin typeface="Times New Roman" pitchFamily="18" charset="0"/>
              <a:cs typeface="Times New Roman" pitchFamily="18" charset="0"/>
            </a:endParaRPr>
          </a:p>
        </p:txBody>
      </p:sp>
      <p:sp>
        <p:nvSpPr>
          <p:cNvPr id="3" name="İçerik Yer Tutucusu 2"/>
          <p:cNvSpPr>
            <a:spLocks noGrp="1"/>
          </p:cNvSpPr>
          <p:nvPr>
            <p:ph idx="1"/>
          </p:nvPr>
        </p:nvSpPr>
        <p:spPr>
          <a:xfrm>
            <a:off x="961901" y="1318161"/>
            <a:ext cx="10177154" cy="5177642"/>
          </a:xfrm>
        </p:spPr>
        <p:txBody>
          <a:bodyPr>
            <a:normAutofit/>
          </a:bodyPr>
          <a:lstStyle/>
          <a:p>
            <a:pPr marL="0" indent="0" algn="just">
              <a:buNone/>
            </a:pPr>
            <a:r>
              <a:rPr lang="tr-TR" sz="1800" dirty="0">
                <a:latin typeface="Times New Roman" pitchFamily="18" charset="0"/>
                <a:cs typeface="Times New Roman" pitchFamily="18" charset="0"/>
              </a:rPr>
              <a:t>	</a:t>
            </a:r>
            <a:r>
              <a:rPr lang="tr-TR" sz="2400" dirty="0">
                <a:latin typeface="Times New Roman" pitchFamily="18" charset="0"/>
                <a:cs typeface="Times New Roman" pitchFamily="18" charset="0"/>
              </a:rPr>
              <a:t>2020 yılında ihale mevzuatına göre 1 açık ihale, 1 21-f Pazarlık usulü, 1, 21-b pazarlık usulü ve 43 doğrudan temin yöntemiyle imalatlar gerçekleştirilmiştir.</a:t>
            </a:r>
          </a:p>
          <a:p>
            <a:pPr marL="0" indent="0" algn="just">
              <a:buNone/>
            </a:pPr>
            <a:endParaRPr lang="tr-TR" sz="2400" dirty="0">
              <a:latin typeface="Times New Roman" pitchFamily="18" charset="0"/>
              <a:cs typeface="Times New Roman" pitchFamily="18" charset="0"/>
            </a:endParaRPr>
          </a:p>
          <a:p>
            <a:pPr marL="0" indent="0" algn="just">
              <a:buNone/>
            </a:pPr>
            <a:r>
              <a:rPr lang="en-GB" sz="2400" b="1" dirty="0">
                <a:latin typeface="Times New Roman" pitchFamily="18" charset="0"/>
                <a:cs typeface="Times New Roman" pitchFamily="18" charset="0"/>
              </a:rPr>
              <a:t>5-1- YATIRIM VE PROJELER</a:t>
            </a:r>
            <a:endParaRPr lang="tr-TR" sz="2400" b="1" i="1" dirty="0">
              <a:latin typeface="Times New Roman" pitchFamily="18" charset="0"/>
              <a:cs typeface="Times New Roman" pitchFamily="18" charset="0"/>
            </a:endParaRPr>
          </a:p>
          <a:p>
            <a:pPr marL="0" indent="0" algn="just">
              <a:buNone/>
            </a:pPr>
            <a:r>
              <a:rPr lang="tr-TR" sz="2400" dirty="0">
                <a:latin typeface="Times New Roman" pitchFamily="18" charset="0"/>
                <a:cs typeface="Times New Roman" pitchFamily="18" charset="0"/>
              </a:rPr>
              <a:t> </a:t>
            </a:r>
          </a:p>
          <a:p>
            <a:pPr marL="0" indent="0" algn="just">
              <a:buNone/>
            </a:pPr>
            <a:r>
              <a:rPr lang="tr-TR" sz="2400" dirty="0">
                <a:latin typeface="Times New Roman" pitchFamily="18" charset="0"/>
                <a:cs typeface="Times New Roman" pitchFamily="18" charset="0"/>
              </a:rPr>
              <a:t>	Üniversitemiz 2020 yılı Yatırım Programında 10 adet projesi bulunmaktadır. Yapı İşleri ve Teknik Daire Başkanlığı bu projelerin 6 tanesini yürütmüştür. </a:t>
            </a:r>
            <a:r>
              <a:rPr lang="tr-TR" sz="2400" dirty="0" smtClean="0">
                <a:latin typeface="Times New Roman" pitchFamily="18" charset="0"/>
                <a:cs typeface="Times New Roman" pitchFamily="18" charset="0"/>
              </a:rPr>
              <a:t>Bunlardan iki tanesi bağış yoluyla yatırımımıza İzzet Baysal Vakfı tarafından kazandırılmıştır. Kontrollük hizmetleri Başkanlığımızda yapılmaktadır. </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968724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19536" y="188640"/>
            <a:ext cx="8229600" cy="636680"/>
          </a:xfrm>
        </p:spPr>
        <p:txBody>
          <a:bodyPr>
            <a:normAutofit/>
          </a:bodyPr>
          <a:lstStyle/>
          <a:p>
            <a:r>
              <a:rPr lang="en-GB" sz="2400" b="1" dirty="0">
                <a:latin typeface="Times New Roman" pitchFamily="18" charset="0"/>
                <a:cs typeface="Times New Roman" pitchFamily="18" charset="0"/>
              </a:rPr>
              <a:t>5-1-1- ÇEŞİTLİ ÜNİTELERİN ETÜT PROJESİ</a:t>
            </a:r>
            <a:endParaRPr lang="tr-TR" sz="2400" dirty="0">
              <a:latin typeface="Times New Roman" pitchFamily="18" charset="0"/>
              <a:cs typeface="Times New Roman"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961781035"/>
              </p:ext>
            </p:extLst>
          </p:nvPr>
        </p:nvGraphicFramePr>
        <p:xfrm>
          <a:off x="588933" y="980733"/>
          <a:ext cx="10895310" cy="5774950"/>
        </p:xfrm>
        <a:graphic>
          <a:graphicData uri="http://schemas.openxmlformats.org/drawingml/2006/table">
            <a:tbl>
              <a:tblPr firstRow="1" firstCol="1" bandRow="1">
                <a:tableStyleId>{0505E3EF-67EA-436B-97B2-0124C06EBD24}</a:tableStyleId>
              </a:tblPr>
              <a:tblGrid>
                <a:gridCol w="552348">
                  <a:extLst>
                    <a:ext uri="{9D8B030D-6E8A-4147-A177-3AD203B41FA5}">
                      <a16:colId xmlns="" xmlns:a16="http://schemas.microsoft.com/office/drawing/2014/main" val="20000"/>
                    </a:ext>
                  </a:extLst>
                </a:gridCol>
                <a:gridCol w="1205908">
                  <a:extLst>
                    <a:ext uri="{9D8B030D-6E8A-4147-A177-3AD203B41FA5}">
                      <a16:colId xmlns="" xmlns:a16="http://schemas.microsoft.com/office/drawing/2014/main" val="20001"/>
                    </a:ext>
                  </a:extLst>
                </a:gridCol>
                <a:gridCol w="1229044">
                  <a:extLst>
                    <a:ext uri="{9D8B030D-6E8A-4147-A177-3AD203B41FA5}">
                      <a16:colId xmlns="" xmlns:a16="http://schemas.microsoft.com/office/drawing/2014/main" val="20002"/>
                    </a:ext>
                  </a:extLst>
                </a:gridCol>
                <a:gridCol w="1229044">
                  <a:extLst>
                    <a:ext uri="{9D8B030D-6E8A-4147-A177-3AD203B41FA5}">
                      <a16:colId xmlns="" xmlns:a16="http://schemas.microsoft.com/office/drawing/2014/main" val="20003"/>
                    </a:ext>
                  </a:extLst>
                </a:gridCol>
                <a:gridCol w="190575">
                  <a:extLst>
                    <a:ext uri="{9D8B030D-6E8A-4147-A177-3AD203B41FA5}">
                      <a16:colId xmlns="" xmlns:a16="http://schemas.microsoft.com/office/drawing/2014/main" val="20004"/>
                    </a:ext>
                  </a:extLst>
                </a:gridCol>
                <a:gridCol w="1229044">
                  <a:extLst>
                    <a:ext uri="{9D8B030D-6E8A-4147-A177-3AD203B41FA5}">
                      <a16:colId xmlns="" xmlns:a16="http://schemas.microsoft.com/office/drawing/2014/main" val="20005"/>
                    </a:ext>
                  </a:extLst>
                </a:gridCol>
                <a:gridCol w="748030">
                  <a:extLst>
                    <a:ext uri="{9D8B030D-6E8A-4147-A177-3AD203B41FA5}">
                      <a16:colId xmlns="" xmlns:a16="http://schemas.microsoft.com/office/drawing/2014/main" val="20006"/>
                    </a:ext>
                  </a:extLst>
                </a:gridCol>
                <a:gridCol w="1195354">
                  <a:extLst>
                    <a:ext uri="{9D8B030D-6E8A-4147-A177-3AD203B41FA5}">
                      <a16:colId xmlns="" xmlns:a16="http://schemas.microsoft.com/office/drawing/2014/main" val="20007"/>
                    </a:ext>
                  </a:extLst>
                </a:gridCol>
                <a:gridCol w="846307">
                  <a:extLst>
                    <a:ext uri="{9D8B030D-6E8A-4147-A177-3AD203B41FA5}">
                      <a16:colId xmlns="" xmlns:a16="http://schemas.microsoft.com/office/drawing/2014/main" val="20008"/>
                    </a:ext>
                  </a:extLst>
                </a:gridCol>
                <a:gridCol w="1293631">
                  <a:extLst>
                    <a:ext uri="{9D8B030D-6E8A-4147-A177-3AD203B41FA5}">
                      <a16:colId xmlns="" xmlns:a16="http://schemas.microsoft.com/office/drawing/2014/main" val="20009"/>
                    </a:ext>
                  </a:extLst>
                </a:gridCol>
                <a:gridCol w="1176025">
                  <a:extLst>
                    <a:ext uri="{9D8B030D-6E8A-4147-A177-3AD203B41FA5}">
                      <a16:colId xmlns="" xmlns:a16="http://schemas.microsoft.com/office/drawing/2014/main" val="20010"/>
                    </a:ext>
                  </a:extLst>
                </a:gridCol>
              </a:tblGrid>
              <a:tr h="214137">
                <a:tc gridSpan="11">
                  <a:txBody>
                    <a:bodyPr/>
                    <a:lstStyle/>
                    <a:p>
                      <a:pPr marR="29845" algn="l">
                        <a:lnSpc>
                          <a:spcPct val="107000"/>
                        </a:lnSpc>
                        <a:spcAft>
                          <a:spcPts val="0"/>
                        </a:spcAft>
                      </a:pPr>
                      <a:r>
                        <a:rPr lang="en-GB" sz="1200" dirty="0">
                          <a:effectLst/>
                          <a:latin typeface="Times New Roman" pitchFamily="18" charset="0"/>
                          <a:cs typeface="Times New Roman" pitchFamily="18" charset="0"/>
                        </a:rPr>
                        <a:t>PROJE GERÇEKLEŞME BİLGİLERİ</a:t>
                      </a:r>
                      <a:endParaRPr lang="tr-TR" sz="1200" dirty="0">
                        <a:effectLst/>
                        <a:latin typeface="Times New Roman" pitchFamily="18" charset="0"/>
                        <a:ea typeface="Times New Roman"/>
                        <a:cs typeface="Times New Roman" pitchFamily="18" charset="0"/>
                      </a:endParaRPr>
                    </a:p>
                  </a:txBody>
                  <a:tcPr marL="47512" marR="28324" marT="34263"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214137">
                <a:tc gridSpan="4">
                  <a:txBody>
                    <a:bodyPr/>
                    <a:lstStyle/>
                    <a:p>
                      <a:pPr algn="l">
                        <a:lnSpc>
                          <a:spcPct val="107000"/>
                        </a:lnSpc>
                        <a:spcAft>
                          <a:spcPts val="0"/>
                        </a:spcAft>
                      </a:pPr>
                      <a:r>
                        <a:rPr lang="en-GB" sz="1200" dirty="0">
                          <a:effectLst/>
                          <a:latin typeface="Times New Roman" pitchFamily="18" charset="0"/>
                          <a:cs typeface="Times New Roman" pitchFamily="18" charset="0"/>
                        </a:rPr>
                        <a:t>SEKTÖR </a:t>
                      </a:r>
                      <a:endParaRPr lang="tr-TR" sz="1200" dirty="0">
                        <a:effectLst/>
                        <a:latin typeface="Times New Roman" pitchFamily="18" charset="0"/>
                        <a:ea typeface="Times New Roman"/>
                        <a:cs typeface="Times New Roman" pitchFamily="18" charset="0"/>
                      </a:endParaRPr>
                    </a:p>
                  </a:txBody>
                  <a:tcPr marL="47512" marR="28324" marT="34263"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gn="l">
                        <a:lnSpc>
                          <a:spcPct val="107000"/>
                        </a:lnSpc>
                        <a:spcAft>
                          <a:spcPts val="0"/>
                        </a:spcAft>
                      </a:pPr>
                      <a:r>
                        <a:rPr lang="en-GB" sz="1200" dirty="0" err="1">
                          <a:effectLst/>
                          <a:latin typeface="Times New Roman" pitchFamily="18" charset="0"/>
                          <a:cs typeface="Times New Roman" pitchFamily="18" charset="0"/>
                        </a:rPr>
                        <a:t>Eğitim</a:t>
                      </a:r>
                      <a:r>
                        <a:rPr lang="en-GB" sz="1200" dirty="0">
                          <a:effectLst/>
                          <a:latin typeface="Times New Roman" pitchFamily="18" charset="0"/>
                          <a:cs typeface="Times New Roman" pitchFamily="18" charset="0"/>
                        </a:rPr>
                        <a:t> </a:t>
                      </a:r>
                      <a:endParaRPr lang="tr-TR" sz="1200" dirty="0">
                        <a:effectLst/>
                        <a:latin typeface="Times New Roman" pitchFamily="18" charset="0"/>
                        <a:ea typeface="Times New Roman"/>
                        <a:cs typeface="Times New Roman" pitchFamily="18" charset="0"/>
                      </a:endParaRPr>
                    </a:p>
                  </a:txBody>
                  <a:tcPr marL="47512" marR="28324" marT="3426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1"/>
                  </a:ext>
                </a:extLst>
              </a:tr>
              <a:tr h="214137">
                <a:tc gridSpan="4">
                  <a:txBody>
                    <a:bodyPr/>
                    <a:lstStyle/>
                    <a:p>
                      <a:pPr algn="l">
                        <a:lnSpc>
                          <a:spcPct val="107000"/>
                        </a:lnSpc>
                        <a:spcAft>
                          <a:spcPts val="0"/>
                        </a:spcAft>
                      </a:pPr>
                      <a:r>
                        <a:rPr lang="en-GB" sz="1200" dirty="0">
                          <a:effectLst/>
                          <a:latin typeface="Times New Roman" pitchFamily="18" charset="0"/>
                          <a:cs typeface="Times New Roman" pitchFamily="18" charset="0"/>
                        </a:rPr>
                        <a:t>PROJE SAHİBİ KURULUŞ </a:t>
                      </a:r>
                      <a:endParaRPr lang="tr-TR" sz="1200" dirty="0">
                        <a:effectLst/>
                        <a:latin typeface="Times New Roman" pitchFamily="18" charset="0"/>
                        <a:ea typeface="Times New Roman"/>
                        <a:cs typeface="Times New Roman" pitchFamily="18" charset="0"/>
                      </a:endParaRPr>
                    </a:p>
                  </a:txBody>
                  <a:tcPr marL="47512" marR="28324" marT="34263"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gn="l">
                        <a:lnSpc>
                          <a:spcPct val="107000"/>
                        </a:lnSpc>
                        <a:spcAft>
                          <a:spcPts val="0"/>
                        </a:spcAft>
                      </a:pPr>
                      <a:r>
                        <a:rPr lang="en-GB" sz="1200" dirty="0" err="1">
                          <a:effectLst/>
                          <a:latin typeface="Times New Roman" pitchFamily="18" charset="0"/>
                          <a:cs typeface="Times New Roman" pitchFamily="18" charset="0"/>
                        </a:rPr>
                        <a:t>Bolu</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Abant</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İzzet</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Baysal</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Üniversitesi</a:t>
                      </a:r>
                      <a:r>
                        <a:rPr lang="en-GB" sz="1200" dirty="0">
                          <a:effectLst/>
                          <a:latin typeface="Times New Roman" pitchFamily="18" charset="0"/>
                          <a:cs typeface="Times New Roman" pitchFamily="18" charset="0"/>
                        </a:rPr>
                        <a:t>  </a:t>
                      </a:r>
                      <a:endParaRPr lang="tr-TR" sz="1200" dirty="0">
                        <a:effectLst/>
                        <a:latin typeface="Times New Roman" pitchFamily="18" charset="0"/>
                        <a:ea typeface="Times New Roman"/>
                        <a:cs typeface="Times New Roman" pitchFamily="18" charset="0"/>
                      </a:endParaRPr>
                    </a:p>
                  </a:txBody>
                  <a:tcPr marL="47512" marR="28324" marT="3426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2"/>
                  </a:ext>
                </a:extLst>
              </a:tr>
              <a:tr h="214137">
                <a:tc gridSpan="11">
                  <a:txBody>
                    <a:bodyPr/>
                    <a:lstStyle/>
                    <a:p>
                      <a:pPr algn="l">
                        <a:lnSpc>
                          <a:spcPct val="107000"/>
                        </a:lnSpc>
                        <a:spcAft>
                          <a:spcPts val="0"/>
                        </a:spcAft>
                      </a:pPr>
                      <a:r>
                        <a:rPr lang="en-GB" sz="1200" dirty="0">
                          <a:effectLst/>
                          <a:latin typeface="Times New Roman" pitchFamily="18" charset="0"/>
                          <a:cs typeface="Times New Roman" pitchFamily="18" charset="0"/>
                        </a:rPr>
                        <a:t>PROJENİN; </a:t>
                      </a:r>
                      <a:endParaRPr lang="tr-TR" sz="1200" dirty="0">
                        <a:effectLst/>
                        <a:latin typeface="Times New Roman" pitchFamily="18" charset="0"/>
                        <a:ea typeface="Times New Roman"/>
                        <a:cs typeface="Times New Roman" pitchFamily="18" charset="0"/>
                      </a:endParaRPr>
                    </a:p>
                  </a:txBody>
                  <a:tcPr marL="47512" marR="28324" marT="3426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3"/>
                  </a:ext>
                </a:extLst>
              </a:tr>
              <a:tr h="214137">
                <a:tc gridSpan="4">
                  <a:txBody>
                    <a:bodyPr/>
                    <a:lstStyle/>
                    <a:p>
                      <a:pPr algn="l">
                        <a:lnSpc>
                          <a:spcPct val="107000"/>
                        </a:lnSpc>
                        <a:spcAft>
                          <a:spcPts val="0"/>
                        </a:spcAft>
                      </a:pPr>
                      <a:r>
                        <a:rPr lang="en-GB" sz="1200" dirty="0">
                          <a:effectLst/>
                          <a:latin typeface="Times New Roman" pitchFamily="18" charset="0"/>
                          <a:cs typeface="Times New Roman" pitchFamily="18" charset="0"/>
                        </a:rPr>
                        <a:t>ADI </a:t>
                      </a:r>
                      <a:endParaRPr lang="tr-TR" sz="1200" dirty="0">
                        <a:effectLst/>
                        <a:latin typeface="Times New Roman" pitchFamily="18" charset="0"/>
                        <a:ea typeface="Times New Roman"/>
                        <a:cs typeface="Times New Roman" pitchFamily="18" charset="0"/>
                      </a:endParaRPr>
                    </a:p>
                  </a:txBody>
                  <a:tcPr marL="47512" marR="28324" marT="34263"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gn="l">
                        <a:lnSpc>
                          <a:spcPct val="107000"/>
                        </a:lnSpc>
                        <a:spcAft>
                          <a:spcPts val="0"/>
                        </a:spcAft>
                      </a:pPr>
                      <a:r>
                        <a:rPr lang="en-GB" sz="1200" dirty="0" err="1">
                          <a:effectLst/>
                          <a:latin typeface="Times New Roman" pitchFamily="18" charset="0"/>
                          <a:cs typeface="Times New Roman" pitchFamily="18" charset="0"/>
                        </a:rPr>
                        <a:t>Çeşitli</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Ünitelerin</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Etüt</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Projesi</a:t>
                      </a:r>
                      <a:r>
                        <a:rPr lang="en-GB" sz="1200" dirty="0">
                          <a:effectLst/>
                          <a:latin typeface="Times New Roman" pitchFamily="18" charset="0"/>
                          <a:cs typeface="Times New Roman" pitchFamily="18" charset="0"/>
                        </a:rPr>
                        <a:t> </a:t>
                      </a:r>
                      <a:endParaRPr lang="tr-TR" sz="1200" dirty="0">
                        <a:effectLst/>
                        <a:latin typeface="Times New Roman" pitchFamily="18" charset="0"/>
                        <a:ea typeface="Times New Roman"/>
                        <a:cs typeface="Times New Roman" pitchFamily="18" charset="0"/>
                      </a:endParaRPr>
                    </a:p>
                  </a:txBody>
                  <a:tcPr marL="47512" marR="28324" marT="3426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4"/>
                  </a:ext>
                </a:extLst>
              </a:tr>
              <a:tr h="214137">
                <a:tc gridSpan="4">
                  <a:txBody>
                    <a:bodyPr/>
                    <a:lstStyle/>
                    <a:p>
                      <a:pPr algn="l">
                        <a:lnSpc>
                          <a:spcPct val="107000"/>
                        </a:lnSpc>
                        <a:spcAft>
                          <a:spcPts val="0"/>
                        </a:spcAft>
                      </a:pPr>
                      <a:r>
                        <a:rPr lang="en-GB" sz="1200" dirty="0">
                          <a:effectLst/>
                          <a:latin typeface="Times New Roman" pitchFamily="18" charset="0"/>
                          <a:cs typeface="Times New Roman" pitchFamily="18" charset="0"/>
                        </a:rPr>
                        <a:t>NUMARASI </a:t>
                      </a:r>
                      <a:endParaRPr lang="tr-TR" sz="1200" dirty="0">
                        <a:effectLst/>
                        <a:latin typeface="Times New Roman" pitchFamily="18" charset="0"/>
                        <a:ea typeface="Times New Roman"/>
                        <a:cs typeface="Times New Roman" pitchFamily="18" charset="0"/>
                      </a:endParaRPr>
                    </a:p>
                  </a:txBody>
                  <a:tcPr marL="47512" marR="28324" marT="34263"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l">
                        <a:spcAft>
                          <a:spcPts val="0"/>
                        </a:spcAft>
                      </a:pPr>
                      <a:r>
                        <a:rPr lang="en-GB" sz="1200" dirty="0">
                          <a:effectLst/>
                          <a:latin typeface="Times New Roman" pitchFamily="18" charset="0"/>
                          <a:cs typeface="Times New Roman" pitchFamily="18" charset="0"/>
                        </a:rPr>
                        <a:t>2020H03-150653</a:t>
                      </a:r>
                      <a:endParaRPr lang="tr-TR" sz="1200" dirty="0">
                        <a:effectLst/>
                        <a:latin typeface="Times New Roman" pitchFamily="18" charset="0"/>
                        <a:ea typeface="Times New Roman"/>
                        <a:cs typeface="Times New Roman" pitchFamily="18" charset="0"/>
                      </a:endParaRPr>
                    </a:p>
                  </a:txBody>
                  <a:tcPr marL="47512" marR="28324" marT="3426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5"/>
                  </a:ext>
                </a:extLst>
              </a:tr>
              <a:tr h="214137">
                <a:tc gridSpan="4">
                  <a:txBody>
                    <a:bodyPr/>
                    <a:lstStyle/>
                    <a:p>
                      <a:pPr algn="l">
                        <a:lnSpc>
                          <a:spcPct val="107000"/>
                        </a:lnSpc>
                        <a:spcAft>
                          <a:spcPts val="0"/>
                        </a:spcAft>
                      </a:pPr>
                      <a:r>
                        <a:rPr lang="en-GB" sz="1200" dirty="0">
                          <a:effectLst/>
                          <a:latin typeface="Times New Roman" pitchFamily="18" charset="0"/>
                          <a:cs typeface="Times New Roman" pitchFamily="18" charset="0"/>
                        </a:rPr>
                        <a:t>YERİ </a:t>
                      </a:r>
                      <a:endParaRPr lang="tr-TR" sz="1200" dirty="0">
                        <a:effectLst/>
                        <a:latin typeface="Times New Roman" pitchFamily="18" charset="0"/>
                        <a:ea typeface="Times New Roman"/>
                        <a:cs typeface="Times New Roman" pitchFamily="18" charset="0"/>
                      </a:endParaRPr>
                    </a:p>
                  </a:txBody>
                  <a:tcPr marL="47512" marR="28324" marT="34263"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gn="l">
                        <a:lnSpc>
                          <a:spcPct val="107000"/>
                        </a:lnSpc>
                        <a:spcAft>
                          <a:spcPts val="0"/>
                        </a:spcAft>
                      </a:pPr>
                      <a:r>
                        <a:rPr lang="en-GB" sz="1200" dirty="0" err="1">
                          <a:effectLst/>
                          <a:latin typeface="Times New Roman" pitchFamily="18" charset="0"/>
                          <a:cs typeface="Times New Roman" pitchFamily="18" charset="0"/>
                        </a:rPr>
                        <a:t>Bolu</a:t>
                      </a:r>
                      <a:endParaRPr lang="tr-TR" sz="1200" dirty="0">
                        <a:effectLst/>
                        <a:latin typeface="Times New Roman" pitchFamily="18" charset="0"/>
                        <a:ea typeface="Times New Roman"/>
                        <a:cs typeface="Times New Roman" pitchFamily="18" charset="0"/>
                      </a:endParaRPr>
                    </a:p>
                  </a:txBody>
                  <a:tcPr marL="47512" marR="28324" marT="3426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6"/>
                  </a:ext>
                </a:extLst>
              </a:tr>
              <a:tr h="214137">
                <a:tc gridSpan="4">
                  <a:txBody>
                    <a:bodyPr/>
                    <a:lstStyle/>
                    <a:p>
                      <a:pPr algn="l">
                        <a:lnSpc>
                          <a:spcPct val="107000"/>
                        </a:lnSpc>
                        <a:spcAft>
                          <a:spcPts val="0"/>
                        </a:spcAft>
                      </a:pPr>
                      <a:r>
                        <a:rPr lang="en-GB" sz="1200" dirty="0">
                          <a:effectLst/>
                          <a:latin typeface="Times New Roman" pitchFamily="18" charset="0"/>
                          <a:cs typeface="Times New Roman" pitchFamily="18" charset="0"/>
                        </a:rPr>
                        <a:t>BAŞLAMA/BİTİŞ TARİHİ </a:t>
                      </a:r>
                      <a:endParaRPr lang="tr-TR" sz="1200" dirty="0">
                        <a:effectLst/>
                        <a:latin typeface="Times New Roman" pitchFamily="18" charset="0"/>
                        <a:ea typeface="Times New Roman"/>
                        <a:cs typeface="Times New Roman" pitchFamily="18" charset="0"/>
                      </a:endParaRPr>
                    </a:p>
                  </a:txBody>
                  <a:tcPr marL="47512" marR="28324" marT="34263"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gn="l">
                        <a:lnSpc>
                          <a:spcPct val="107000"/>
                        </a:lnSpc>
                        <a:spcAft>
                          <a:spcPts val="0"/>
                        </a:spcAft>
                      </a:pPr>
                      <a:r>
                        <a:rPr lang="en-GB" sz="1200" dirty="0">
                          <a:effectLst/>
                          <a:latin typeface="Times New Roman" pitchFamily="18" charset="0"/>
                          <a:cs typeface="Times New Roman" pitchFamily="18" charset="0"/>
                        </a:rPr>
                        <a:t>2020-2020</a:t>
                      </a:r>
                      <a:endParaRPr lang="tr-TR" sz="1200" dirty="0">
                        <a:effectLst/>
                        <a:latin typeface="Times New Roman" pitchFamily="18" charset="0"/>
                        <a:ea typeface="Times New Roman"/>
                        <a:cs typeface="Times New Roman" pitchFamily="18" charset="0"/>
                      </a:endParaRPr>
                    </a:p>
                  </a:txBody>
                  <a:tcPr marL="47512" marR="28324" marT="3426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7"/>
                  </a:ext>
                </a:extLst>
              </a:tr>
              <a:tr h="214137">
                <a:tc gridSpan="4">
                  <a:txBody>
                    <a:bodyPr/>
                    <a:lstStyle/>
                    <a:p>
                      <a:pPr algn="l">
                        <a:lnSpc>
                          <a:spcPct val="107000"/>
                        </a:lnSpc>
                        <a:spcAft>
                          <a:spcPts val="0"/>
                        </a:spcAft>
                      </a:pPr>
                      <a:r>
                        <a:rPr lang="en-GB" sz="1200" dirty="0">
                          <a:effectLst/>
                          <a:latin typeface="Times New Roman" pitchFamily="18" charset="0"/>
                          <a:cs typeface="Times New Roman" pitchFamily="18" charset="0"/>
                        </a:rPr>
                        <a:t>KARAKTERİSTİĞİ </a:t>
                      </a:r>
                      <a:endParaRPr lang="tr-TR" sz="1200" dirty="0">
                        <a:effectLst/>
                        <a:latin typeface="Times New Roman" pitchFamily="18" charset="0"/>
                        <a:ea typeface="Times New Roman"/>
                        <a:cs typeface="Times New Roman" pitchFamily="18" charset="0"/>
                      </a:endParaRPr>
                    </a:p>
                  </a:txBody>
                  <a:tcPr marL="47512" marR="28324" marT="34263"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gn="l">
                        <a:lnSpc>
                          <a:spcPct val="107000"/>
                        </a:lnSpc>
                        <a:spcAft>
                          <a:spcPts val="0"/>
                        </a:spcAft>
                      </a:pPr>
                      <a:r>
                        <a:rPr lang="en-GB" sz="1200" dirty="0" err="1">
                          <a:effectLst/>
                          <a:latin typeface="Times New Roman" pitchFamily="18" charset="0"/>
                          <a:cs typeface="Times New Roman" pitchFamily="18" charset="0"/>
                        </a:rPr>
                        <a:t>Etüt-Proje</a:t>
                      </a:r>
                      <a:endParaRPr lang="tr-TR" sz="1200" dirty="0">
                        <a:effectLst/>
                        <a:latin typeface="Times New Roman" pitchFamily="18" charset="0"/>
                        <a:ea typeface="Times New Roman"/>
                        <a:cs typeface="Times New Roman" pitchFamily="18" charset="0"/>
                      </a:endParaRPr>
                    </a:p>
                  </a:txBody>
                  <a:tcPr marL="47512" marR="28324" marT="34263"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8"/>
                  </a:ext>
                </a:extLst>
              </a:tr>
              <a:tr h="214137">
                <a:tc gridSpan="11">
                  <a:txBody>
                    <a:bodyPr/>
                    <a:lstStyle/>
                    <a:p>
                      <a:pPr algn="l">
                        <a:lnSpc>
                          <a:spcPct val="107000"/>
                        </a:lnSpc>
                        <a:spcAft>
                          <a:spcPts val="0"/>
                        </a:spcAft>
                      </a:pPr>
                      <a:r>
                        <a:rPr lang="en-GB" sz="1200" dirty="0">
                          <a:effectLst/>
                          <a:latin typeface="Times New Roman" pitchFamily="18" charset="0"/>
                          <a:cs typeface="Times New Roman" pitchFamily="18" charset="0"/>
                        </a:rPr>
                        <a:t>YATIRIMIN YILLAR İTİBARİYLE GELİŞİMİ (</a:t>
                      </a:r>
                      <a:r>
                        <a:rPr lang="en-GB" sz="1200" dirty="0" err="1">
                          <a:effectLst/>
                          <a:latin typeface="Times New Roman" pitchFamily="18" charset="0"/>
                          <a:cs typeface="Times New Roman" pitchFamily="18" charset="0"/>
                        </a:rPr>
                        <a:t>Cari</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Fiyatlarla</a:t>
                      </a:r>
                      <a:r>
                        <a:rPr lang="en-GB" sz="1200" dirty="0">
                          <a:effectLst/>
                          <a:latin typeface="Times New Roman" pitchFamily="18" charset="0"/>
                          <a:cs typeface="Times New Roman" pitchFamily="18" charset="0"/>
                        </a:rPr>
                        <a:t>, Bin TL) </a:t>
                      </a:r>
                      <a:endParaRPr lang="tr-TR" sz="1200" dirty="0">
                        <a:effectLst/>
                        <a:latin typeface="Times New Roman" pitchFamily="18" charset="0"/>
                        <a:ea typeface="Times New Roman"/>
                        <a:cs typeface="Times New Roman" pitchFamily="18" charset="0"/>
                      </a:endParaRPr>
                    </a:p>
                  </a:txBody>
                  <a:tcPr marL="47512" marR="28324" marT="34263"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9"/>
                  </a:ext>
                </a:extLst>
              </a:tr>
              <a:tr h="295896">
                <a:tc rowSpan="2">
                  <a:txBody>
                    <a:bodyPr/>
                    <a:lstStyle/>
                    <a:p>
                      <a:pPr algn="l">
                        <a:lnSpc>
                          <a:spcPct val="107000"/>
                        </a:lnSpc>
                        <a:spcAft>
                          <a:spcPts val="0"/>
                        </a:spcAft>
                      </a:pPr>
                      <a:r>
                        <a:rPr lang="en-GB" sz="1200">
                          <a:effectLst/>
                          <a:latin typeface="Times New Roman" pitchFamily="18" charset="0"/>
                          <a:cs typeface="Times New Roman" pitchFamily="18" charset="0"/>
                        </a:rPr>
                        <a:t>Yıl</a:t>
                      </a:r>
                      <a:endParaRPr lang="tr-TR" sz="1200">
                        <a:effectLst/>
                        <a:latin typeface="Times New Roman" pitchFamily="18" charset="0"/>
                        <a:ea typeface="Times New Roman"/>
                        <a:cs typeface="Times New Roman" pitchFamily="18" charset="0"/>
                      </a:endParaRPr>
                    </a:p>
                  </a:txBody>
                  <a:tcPr marL="47512" marR="28324" marT="34263" marB="0" anchor="ctr"/>
                </a:tc>
                <a:tc rowSpan="2">
                  <a:txBody>
                    <a:bodyPr/>
                    <a:lstStyle/>
                    <a:p>
                      <a:pPr algn="l">
                        <a:lnSpc>
                          <a:spcPct val="107000"/>
                        </a:lnSpc>
                        <a:spcAft>
                          <a:spcPts val="0"/>
                        </a:spcAft>
                      </a:pPr>
                      <a:r>
                        <a:rPr lang="en-GB" sz="1200" dirty="0" err="1">
                          <a:effectLst/>
                          <a:latin typeface="Times New Roman" pitchFamily="18" charset="0"/>
                          <a:cs typeface="Times New Roman" pitchFamily="18" charset="0"/>
                        </a:rPr>
                        <a:t>Toplam</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Proje</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Tutarı</a:t>
                      </a:r>
                      <a:endParaRPr lang="tr-TR" sz="1200" dirty="0">
                        <a:effectLst/>
                        <a:latin typeface="Times New Roman" pitchFamily="18" charset="0"/>
                        <a:ea typeface="Times New Roman"/>
                        <a:cs typeface="Times New Roman" pitchFamily="18" charset="0"/>
                      </a:endParaRPr>
                    </a:p>
                  </a:txBody>
                  <a:tcPr marL="47512" marR="28324" marT="34263" marB="0" anchor="ctr"/>
                </a:tc>
                <a:tc rowSpan="2">
                  <a:txBody>
                    <a:bodyPr/>
                    <a:lstStyle/>
                    <a:p>
                      <a:pPr algn="l">
                        <a:lnSpc>
                          <a:spcPct val="107000"/>
                        </a:lnSpc>
                        <a:spcAft>
                          <a:spcPts val="0"/>
                        </a:spcAft>
                      </a:pPr>
                      <a:r>
                        <a:rPr lang="en-GB" sz="1200">
                          <a:effectLst/>
                          <a:latin typeface="Times New Roman" pitchFamily="18" charset="0"/>
                          <a:cs typeface="Times New Roman" pitchFamily="18" charset="0"/>
                        </a:rPr>
                        <a:t>2020 Sonu Küm.Harc.</a:t>
                      </a:r>
                      <a:endParaRPr lang="tr-TR" sz="1200">
                        <a:effectLst/>
                        <a:latin typeface="Times New Roman" pitchFamily="18" charset="0"/>
                        <a:ea typeface="Times New Roman"/>
                        <a:cs typeface="Times New Roman" pitchFamily="18" charset="0"/>
                      </a:endParaRPr>
                    </a:p>
                  </a:txBody>
                  <a:tcPr marL="47512" marR="28324" marT="34263" marB="0" anchor="ctr"/>
                </a:tc>
                <a:tc gridSpan="3">
                  <a:txBody>
                    <a:bodyPr/>
                    <a:lstStyle/>
                    <a:p>
                      <a:pPr algn="l">
                        <a:lnSpc>
                          <a:spcPct val="107000"/>
                        </a:lnSpc>
                        <a:spcAft>
                          <a:spcPts val="0"/>
                        </a:spcAft>
                      </a:pPr>
                      <a:r>
                        <a:rPr lang="en-GB" sz="1200" dirty="0">
                          <a:effectLst/>
                          <a:latin typeface="Times New Roman" pitchFamily="18" charset="0"/>
                          <a:cs typeface="Times New Roman" pitchFamily="18" charset="0"/>
                        </a:rPr>
                        <a:t>Program </a:t>
                      </a:r>
                      <a:r>
                        <a:rPr lang="en-GB" sz="1200" dirty="0" err="1">
                          <a:effectLst/>
                          <a:latin typeface="Times New Roman" pitchFamily="18" charset="0"/>
                          <a:cs typeface="Times New Roman" pitchFamily="18" charset="0"/>
                        </a:rPr>
                        <a:t>Ödeneği</a:t>
                      </a:r>
                      <a:endParaRPr lang="tr-TR" sz="1200" dirty="0">
                        <a:effectLst/>
                        <a:latin typeface="Times New Roman" pitchFamily="18" charset="0"/>
                        <a:ea typeface="Times New Roman"/>
                        <a:cs typeface="Times New Roman" pitchFamily="18" charset="0"/>
                      </a:endParaRPr>
                    </a:p>
                  </a:txBody>
                  <a:tcPr marL="47512" marR="28324" marT="34263" marB="0" anchor="ctr"/>
                </a:tc>
                <a:tc hMerge="1">
                  <a:txBody>
                    <a:bodyPr/>
                    <a:lstStyle/>
                    <a:p>
                      <a:endParaRPr lang="tr-TR"/>
                    </a:p>
                  </a:txBody>
                  <a:tcPr/>
                </a:tc>
                <a:tc hMerge="1">
                  <a:txBody>
                    <a:bodyPr/>
                    <a:lstStyle/>
                    <a:p>
                      <a:endParaRPr lang="tr-TR"/>
                    </a:p>
                  </a:txBody>
                  <a:tcPr/>
                </a:tc>
                <a:tc gridSpan="2">
                  <a:txBody>
                    <a:bodyPr/>
                    <a:lstStyle/>
                    <a:p>
                      <a:pPr algn="l">
                        <a:lnSpc>
                          <a:spcPct val="107000"/>
                        </a:lnSpc>
                        <a:spcAft>
                          <a:spcPts val="0"/>
                        </a:spcAft>
                      </a:pPr>
                      <a:r>
                        <a:rPr lang="en-GB" sz="1200">
                          <a:effectLst/>
                          <a:latin typeface="Times New Roman" pitchFamily="18" charset="0"/>
                          <a:cs typeface="Times New Roman" pitchFamily="18" charset="0"/>
                        </a:rPr>
                        <a:t>Revize Ödenek</a:t>
                      </a:r>
                      <a:endParaRPr lang="tr-TR" sz="1200">
                        <a:effectLst/>
                        <a:latin typeface="Times New Roman" pitchFamily="18" charset="0"/>
                        <a:ea typeface="Times New Roman"/>
                        <a:cs typeface="Times New Roman" pitchFamily="18" charset="0"/>
                      </a:endParaRPr>
                    </a:p>
                  </a:txBody>
                  <a:tcPr marL="47512" marR="28324" marT="34263" marB="0" anchor="ctr"/>
                </a:tc>
                <a:tc hMerge="1">
                  <a:txBody>
                    <a:bodyPr/>
                    <a:lstStyle/>
                    <a:p>
                      <a:endParaRPr lang="tr-TR"/>
                    </a:p>
                  </a:txBody>
                  <a:tcPr/>
                </a:tc>
                <a:tc gridSpan="2">
                  <a:txBody>
                    <a:bodyPr/>
                    <a:lstStyle/>
                    <a:p>
                      <a:pPr algn="l">
                        <a:lnSpc>
                          <a:spcPct val="107000"/>
                        </a:lnSpc>
                        <a:spcAft>
                          <a:spcPts val="0"/>
                        </a:spcAft>
                      </a:pPr>
                      <a:r>
                        <a:rPr lang="en-GB" sz="1200">
                          <a:effectLst/>
                          <a:latin typeface="Times New Roman" pitchFamily="18" charset="0"/>
                          <a:cs typeface="Times New Roman" pitchFamily="18" charset="0"/>
                        </a:rPr>
                        <a:t>Harcama</a:t>
                      </a:r>
                      <a:endParaRPr lang="tr-TR" sz="1200">
                        <a:effectLst/>
                        <a:latin typeface="Times New Roman" pitchFamily="18" charset="0"/>
                        <a:ea typeface="Times New Roman"/>
                        <a:cs typeface="Times New Roman" pitchFamily="18" charset="0"/>
                      </a:endParaRPr>
                    </a:p>
                  </a:txBody>
                  <a:tcPr marL="47512" marR="28324" marT="34263" marB="0" anchor="ctr"/>
                </a:tc>
                <a:tc hMerge="1">
                  <a:txBody>
                    <a:bodyPr/>
                    <a:lstStyle/>
                    <a:p>
                      <a:endParaRPr lang="tr-TR"/>
                    </a:p>
                  </a:txBody>
                  <a:tcPr/>
                </a:tc>
                <a:tc rowSpan="2">
                  <a:txBody>
                    <a:bodyPr/>
                    <a:lstStyle/>
                    <a:p>
                      <a:pPr algn="l">
                        <a:lnSpc>
                          <a:spcPct val="107000"/>
                        </a:lnSpc>
                        <a:spcAft>
                          <a:spcPts val="0"/>
                        </a:spcAft>
                      </a:pPr>
                      <a:r>
                        <a:rPr lang="en-GB" sz="1200">
                          <a:effectLst/>
                          <a:latin typeface="Times New Roman" pitchFamily="18" charset="0"/>
                          <a:cs typeface="Times New Roman" pitchFamily="18" charset="0"/>
                        </a:rPr>
                        <a:t>Gerçekleşme Yüzdesi </a:t>
                      </a:r>
                      <a:endParaRPr lang="tr-TR" sz="1200">
                        <a:effectLst/>
                        <a:latin typeface="Times New Roman" pitchFamily="18" charset="0"/>
                        <a:cs typeface="Times New Roman" pitchFamily="18" charset="0"/>
                      </a:endParaRPr>
                    </a:p>
                    <a:p>
                      <a:pPr algn="l">
                        <a:lnSpc>
                          <a:spcPct val="107000"/>
                        </a:lnSpc>
                        <a:spcAft>
                          <a:spcPts val="0"/>
                        </a:spcAft>
                      </a:pPr>
                      <a:r>
                        <a:rPr lang="en-GB" sz="1200">
                          <a:effectLst/>
                          <a:latin typeface="Times New Roman" pitchFamily="18" charset="0"/>
                          <a:cs typeface="Times New Roman" pitchFamily="18" charset="0"/>
                        </a:rPr>
                        <a:t>(%)</a:t>
                      </a:r>
                      <a:endParaRPr lang="tr-TR" sz="1200">
                        <a:effectLst/>
                        <a:latin typeface="Times New Roman" pitchFamily="18" charset="0"/>
                        <a:ea typeface="Times New Roman"/>
                        <a:cs typeface="Times New Roman" pitchFamily="18" charset="0"/>
                      </a:endParaRPr>
                    </a:p>
                  </a:txBody>
                  <a:tcPr marL="47512" marR="28324" marT="34263" marB="0" anchor="ctr"/>
                </a:tc>
                <a:extLst>
                  <a:ext uri="{0D108BD9-81ED-4DB2-BD59-A6C34878D82A}">
                    <a16:rowId xmlns="" xmlns:a16="http://schemas.microsoft.com/office/drawing/2014/main" val="10010"/>
                  </a:ext>
                </a:extLst>
              </a:tr>
              <a:tr h="406341">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gn="l">
                        <a:lnSpc>
                          <a:spcPct val="107000"/>
                        </a:lnSpc>
                        <a:spcAft>
                          <a:spcPts val="0"/>
                        </a:spcAft>
                      </a:pPr>
                      <a:r>
                        <a:rPr lang="en-GB" sz="1200">
                          <a:effectLst/>
                          <a:latin typeface="Times New Roman" pitchFamily="18" charset="0"/>
                          <a:cs typeface="Times New Roman" pitchFamily="18" charset="0"/>
                        </a:rPr>
                        <a:t>Dış</a:t>
                      </a:r>
                      <a:endParaRPr lang="tr-TR" sz="1200">
                        <a:effectLst/>
                        <a:latin typeface="Times New Roman" pitchFamily="18" charset="0"/>
                        <a:ea typeface="Times New Roman"/>
                        <a:cs typeface="Times New Roman" pitchFamily="18" charset="0"/>
                      </a:endParaRPr>
                    </a:p>
                  </a:txBody>
                  <a:tcPr marL="47512" marR="28324" marT="34263" marB="0" anchor="ctr"/>
                </a:tc>
                <a:tc hMerge="1">
                  <a:txBody>
                    <a:bodyPr/>
                    <a:lstStyle/>
                    <a:p>
                      <a:endParaRPr lang="tr-TR"/>
                    </a:p>
                  </a:txBody>
                  <a:tcPr/>
                </a:tc>
                <a:tc>
                  <a:txBody>
                    <a:bodyPr/>
                    <a:lstStyle/>
                    <a:p>
                      <a:pPr algn="l">
                        <a:lnSpc>
                          <a:spcPct val="107000"/>
                        </a:lnSpc>
                        <a:spcAft>
                          <a:spcPts val="0"/>
                        </a:spcAft>
                      </a:pPr>
                      <a:r>
                        <a:rPr lang="en-GB" sz="1200" dirty="0" err="1">
                          <a:effectLst/>
                          <a:latin typeface="Times New Roman" pitchFamily="18" charset="0"/>
                          <a:cs typeface="Times New Roman" pitchFamily="18" charset="0"/>
                        </a:rPr>
                        <a:t>Toplam</a:t>
                      </a:r>
                      <a:endParaRPr lang="tr-TR" sz="1200" dirty="0">
                        <a:effectLst/>
                        <a:latin typeface="Times New Roman" pitchFamily="18" charset="0"/>
                        <a:ea typeface="Times New Roman"/>
                        <a:cs typeface="Times New Roman" pitchFamily="18" charset="0"/>
                      </a:endParaRPr>
                    </a:p>
                  </a:txBody>
                  <a:tcPr marL="47512" marR="28324" marT="34263" marB="0" anchor="ctr"/>
                </a:tc>
                <a:tc>
                  <a:txBody>
                    <a:bodyPr/>
                    <a:lstStyle/>
                    <a:p>
                      <a:pPr algn="l">
                        <a:lnSpc>
                          <a:spcPct val="107000"/>
                        </a:lnSpc>
                        <a:spcAft>
                          <a:spcPts val="0"/>
                        </a:spcAft>
                      </a:pPr>
                      <a:r>
                        <a:rPr lang="en-GB" sz="1200" dirty="0" err="1">
                          <a:effectLst/>
                          <a:latin typeface="Times New Roman" pitchFamily="18" charset="0"/>
                          <a:cs typeface="Times New Roman" pitchFamily="18" charset="0"/>
                        </a:rPr>
                        <a:t>Dış</a:t>
                      </a:r>
                      <a:endParaRPr lang="tr-TR" sz="1200" dirty="0">
                        <a:effectLst/>
                        <a:latin typeface="Times New Roman" pitchFamily="18" charset="0"/>
                        <a:ea typeface="Times New Roman"/>
                        <a:cs typeface="Times New Roman" pitchFamily="18" charset="0"/>
                      </a:endParaRPr>
                    </a:p>
                  </a:txBody>
                  <a:tcPr marL="47512" marR="28324" marT="34263" marB="0" anchor="ctr"/>
                </a:tc>
                <a:tc>
                  <a:txBody>
                    <a:bodyPr/>
                    <a:lstStyle/>
                    <a:p>
                      <a:pPr algn="l">
                        <a:lnSpc>
                          <a:spcPct val="107000"/>
                        </a:lnSpc>
                        <a:spcAft>
                          <a:spcPts val="0"/>
                        </a:spcAft>
                      </a:pPr>
                      <a:r>
                        <a:rPr lang="en-GB" sz="1200" dirty="0" err="1">
                          <a:effectLst/>
                          <a:latin typeface="Times New Roman" pitchFamily="18" charset="0"/>
                          <a:cs typeface="Times New Roman" pitchFamily="18" charset="0"/>
                        </a:rPr>
                        <a:t>Toplam</a:t>
                      </a:r>
                      <a:endParaRPr lang="tr-TR" sz="1200" dirty="0">
                        <a:effectLst/>
                        <a:latin typeface="Times New Roman" pitchFamily="18" charset="0"/>
                        <a:ea typeface="Times New Roman"/>
                        <a:cs typeface="Times New Roman" pitchFamily="18" charset="0"/>
                      </a:endParaRPr>
                    </a:p>
                  </a:txBody>
                  <a:tcPr marL="47512" marR="28324" marT="34263" marB="0" anchor="ctr"/>
                </a:tc>
                <a:tc>
                  <a:txBody>
                    <a:bodyPr/>
                    <a:lstStyle/>
                    <a:p>
                      <a:pPr algn="l">
                        <a:lnSpc>
                          <a:spcPct val="107000"/>
                        </a:lnSpc>
                        <a:spcAft>
                          <a:spcPts val="0"/>
                        </a:spcAft>
                      </a:pPr>
                      <a:r>
                        <a:rPr lang="en-GB" sz="1200">
                          <a:effectLst/>
                          <a:latin typeface="Times New Roman" pitchFamily="18" charset="0"/>
                          <a:cs typeface="Times New Roman" pitchFamily="18" charset="0"/>
                        </a:rPr>
                        <a:t>Dış</a:t>
                      </a:r>
                      <a:endParaRPr lang="tr-TR" sz="1200">
                        <a:effectLst/>
                        <a:latin typeface="Times New Roman" pitchFamily="18" charset="0"/>
                        <a:ea typeface="Times New Roman"/>
                        <a:cs typeface="Times New Roman" pitchFamily="18" charset="0"/>
                      </a:endParaRPr>
                    </a:p>
                  </a:txBody>
                  <a:tcPr marL="47512" marR="28324" marT="34263" marB="0" anchor="ctr"/>
                </a:tc>
                <a:tc>
                  <a:txBody>
                    <a:bodyPr/>
                    <a:lstStyle/>
                    <a:p>
                      <a:pPr algn="l">
                        <a:lnSpc>
                          <a:spcPct val="107000"/>
                        </a:lnSpc>
                        <a:spcAft>
                          <a:spcPts val="0"/>
                        </a:spcAft>
                      </a:pPr>
                      <a:r>
                        <a:rPr lang="en-GB" sz="1200">
                          <a:effectLst/>
                          <a:latin typeface="Times New Roman" pitchFamily="18" charset="0"/>
                          <a:cs typeface="Times New Roman" pitchFamily="18" charset="0"/>
                        </a:rPr>
                        <a:t>Toplam</a:t>
                      </a:r>
                      <a:endParaRPr lang="tr-TR" sz="1200">
                        <a:effectLst/>
                        <a:latin typeface="Times New Roman" pitchFamily="18" charset="0"/>
                        <a:ea typeface="Times New Roman"/>
                        <a:cs typeface="Times New Roman" pitchFamily="18" charset="0"/>
                      </a:endParaRPr>
                    </a:p>
                  </a:txBody>
                  <a:tcPr marL="47512" marR="28324" marT="34263" marB="0" anchor="ctr"/>
                </a:tc>
                <a:tc vMerge="1">
                  <a:txBody>
                    <a:bodyPr/>
                    <a:lstStyle/>
                    <a:p>
                      <a:endParaRPr lang="tr-TR"/>
                    </a:p>
                  </a:txBody>
                  <a:tcPr/>
                </a:tc>
                <a:extLst>
                  <a:ext uri="{0D108BD9-81ED-4DB2-BD59-A6C34878D82A}">
                    <a16:rowId xmlns="" xmlns:a16="http://schemas.microsoft.com/office/drawing/2014/main" val="10011"/>
                  </a:ext>
                </a:extLst>
              </a:tr>
              <a:tr h="566790">
                <a:tc>
                  <a:txBody>
                    <a:bodyPr/>
                    <a:lstStyle/>
                    <a:p>
                      <a:pPr algn="l">
                        <a:lnSpc>
                          <a:spcPct val="107000"/>
                        </a:lnSpc>
                        <a:spcAft>
                          <a:spcPts val="0"/>
                        </a:spcAft>
                      </a:pPr>
                      <a:r>
                        <a:rPr lang="en-GB" sz="1200">
                          <a:effectLst/>
                          <a:latin typeface="Times New Roman" pitchFamily="18" charset="0"/>
                          <a:cs typeface="Times New Roman" pitchFamily="18" charset="0"/>
                        </a:rPr>
                        <a:t>2020</a:t>
                      </a:r>
                      <a:endParaRPr lang="tr-TR" sz="1200">
                        <a:effectLst/>
                        <a:latin typeface="Times New Roman" pitchFamily="18" charset="0"/>
                        <a:ea typeface="Times New Roman"/>
                        <a:cs typeface="Times New Roman" pitchFamily="18" charset="0"/>
                      </a:endParaRPr>
                    </a:p>
                  </a:txBody>
                  <a:tcPr marL="47512" marR="28324" marT="34263" marB="0" anchor="ctr"/>
                </a:tc>
                <a:tc>
                  <a:txBody>
                    <a:bodyPr/>
                    <a:lstStyle/>
                    <a:p>
                      <a:pPr algn="l">
                        <a:lnSpc>
                          <a:spcPct val="107000"/>
                        </a:lnSpc>
                        <a:spcAft>
                          <a:spcPts val="0"/>
                        </a:spcAft>
                      </a:pPr>
                      <a:r>
                        <a:rPr lang="en-GB" sz="1200" dirty="0">
                          <a:effectLst/>
                          <a:latin typeface="Times New Roman" pitchFamily="18" charset="0"/>
                          <a:cs typeface="Times New Roman" pitchFamily="18" charset="0"/>
                        </a:rPr>
                        <a:t>200.000,00 ₺</a:t>
                      </a:r>
                      <a:endParaRPr lang="tr-TR" sz="1200" dirty="0">
                        <a:effectLst/>
                        <a:latin typeface="Times New Roman" pitchFamily="18" charset="0"/>
                        <a:ea typeface="Times New Roman"/>
                        <a:cs typeface="Times New Roman" pitchFamily="18" charset="0"/>
                      </a:endParaRPr>
                    </a:p>
                  </a:txBody>
                  <a:tcPr marL="47512" marR="28324" marT="34263" marB="0" anchor="ctr"/>
                </a:tc>
                <a:tc>
                  <a:txBody>
                    <a:bodyPr/>
                    <a:lstStyle/>
                    <a:p>
                      <a:pPr algn="l">
                        <a:lnSpc>
                          <a:spcPct val="107000"/>
                        </a:lnSpc>
                        <a:spcAft>
                          <a:spcPts val="0"/>
                        </a:spcAft>
                      </a:pPr>
                      <a:r>
                        <a:rPr lang="en-GB" sz="1200" dirty="0">
                          <a:effectLst/>
                          <a:latin typeface="Times New Roman" pitchFamily="18" charset="0"/>
                          <a:cs typeface="Times New Roman" pitchFamily="18" charset="0"/>
                        </a:rPr>
                        <a:t>169.920,00 ₺</a:t>
                      </a:r>
                      <a:endParaRPr lang="tr-TR" sz="1200" dirty="0">
                        <a:effectLst/>
                        <a:latin typeface="Times New Roman" pitchFamily="18" charset="0"/>
                        <a:ea typeface="Times New Roman"/>
                        <a:cs typeface="Times New Roman" pitchFamily="18" charset="0"/>
                      </a:endParaRPr>
                    </a:p>
                  </a:txBody>
                  <a:tcPr marL="47512" marR="28324" marT="34263" marB="0" anchor="ctr"/>
                </a:tc>
                <a:tc gridSpan="2">
                  <a:txBody>
                    <a:bodyPr/>
                    <a:lstStyle/>
                    <a:p>
                      <a:pPr algn="l">
                        <a:lnSpc>
                          <a:spcPct val="107000"/>
                        </a:lnSpc>
                        <a:spcAft>
                          <a:spcPts val="0"/>
                        </a:spcAft>
                      </a:pP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47512" marR="28324" marT="34263" marB="0" anchor="ctr"/>
                </a:tc>
                <a:tc hMerge="1">
                  <a:txBody>
                    <a:bodyPr/>
                    <a:lstStyle/>
                    <a:p>
                      <a:endParaRPr lang="tr-TR"/>
                    </a:p>
                  </a:txBody>
                  <a:tcPr/>
                </a:tc>
                <a:tc>
                  <a:txBody>
                    <a:bodyPr/>
                    <a:lstStyle/>
                    <a:p>
                      <a:pPr algn="l">
                        <a:lnSpc>
                          <a:spcPct val="107000"/>
                        </a:lnSpc>
                        <a:spcAft>
                          <a:spcPts val="0"/>
                        </a:spcAft>
                      </a:pPr>
                      <a:r>
                        <a:rPr lang="en-GB" sz="1200" dirty="0">
                          <a:effectLst/>
                          <a:latin typeface="Times New Roman" pitchFamily="18" charset="0"/>
                          <a:cs typeface="Times New Roman" pitchFamily="18" charset="0"/>
                        </a:rPr>
                        <a:t>200.000,00 ₺</a:t>
                      </a:r>
                      <a:endParaRPr lang="tr-TR" sz="1200" dirty="0">
                        <a:effectLst/>
                        <a:latin typeface="Times New Roman" pitchFamily="18" charset="0"/>
                        <a:ea typeface="Times New Roman"/>
                        <a:cs typeface="Times New Roman" pitchFamily="18" charset="0"/>
                      </a:endParaRPr>
                    </a:p>
                  </a:txBody>
                  <a:tcPr marL="47512" marR="28324" marT="34263" marB="0" anchor="ctr"/>
                </a:tc>
                <a:tc>
                  <a:txBody>
                    <a:bodyPr/>
                    <a:lstStyle/>
                    <a:p>
                      <a:pPr algn="l">
                        <a:lnSpc>
                          <a:spcPct val="107000"/>
                        </a:lnSpc>
                        <a:spcAft>
                          <a:spcPts val="0"/>
                        </a:spcAft>
                      </a:pP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47512" marR="28324" marT="34263" marB="0" anchor="ctr"/>
                </a:tc>
                <a:tc>
                  <a:txBody>
                    <a:bodyPr/>
                    <a:lstStyle/>
                    <a:p>
                      <a:pPr algn="l">
                        <a:lnSpc>
                          <a:spcPct val="107000"/>
                        </a:lnSpc>
                        <a:spcAft>
                          <a:spcPts val="0"/>
                        </a:spcAft>
                      </a:pPr>
                      <a:r>
                        <a:rPr lang="en-GB" sz="1200" dirty="0">
                          <a:effectLst/>
                          <a:latin typeface="Times New Roman" pitchFamily="18" charset="0"/>
                          <a:cs typeface="Times New Roman" pitchFamily="18" charset="0"/>
                        </a:rPr>
                        <a:t>170.000,00 ₺ </a:t>
                      </a:r>
                      <a:endParaRPr lang="tr-TR" sz="1200" dirty="0">
                        <a:effectLst/>
                        <a:latin typeface="Times New Roman" pitchFamily="18" charset="0"/>
                        <a:ea typeface="Times New Roman"/>
                        <a:cs typeface="Times New Roman" pitchFamily="18" charset="0"/>
                      </a:endParaRPr>
                    </a:p>
                  </a:txBody>
                  <a:tcPr marL="47512" marR="28324" marT="34263" marB="0" anchor="ctr"/>
                </a:tc>
                <a:tc>
                  <a:txBody>
                    <a:bodyPr/>
                    <a:lstStyle/>
                    <a:p>
                      <a:pPr algn="l">
                        <a:lnSpc>
                          <a:spcPct val="107000"/>
                        </a:lnSpc>
                        <a:spcAft>
                          <a:spcPts val="0"/>
                        </a:spcAft>
                      </a:pP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47512" marR="28324" marT="34263" marB="0" anchor="ctr"/>
                </a:tc>
                <a:tc>
                  <a:txBody>
                    <a:bodyPr/>
                    <a:lstStyle/>
                    <a:p>
                      <a:pPr algn="l">
                        <a:lnSpc>
                          <a:spcPct val="107000"/>
                        </a:lnSpc>
                        <a:spcAft>
                          <a:spcPts val="0"/>
                        </a:spcAft>
                      </a:pPr>
                      <a:r>
                        <a:rPr lang="en-GB" sz="1200" dirty="0">
                          <a:effectLst/>
                          <a:latin typeface="Times New Roman" pitchFamily="18" charset="0"/>
                          <a:cs typeface="Times New Roman" pitchFamily="18" charset="0"/>
                        </a:rPr>
                        <a:t>169.920,00 ₺</a:t>
                      </a:r>
                      <a:endParaRPr lang="tr-TR" sz="1200" dirty="0">
                        <a:effectLst/>
                        <a:latin typeface="Times New Roman" pitchFamily="18" charset="0"/>
                        <a:ea typeface="Times New Roman"/>
                        <a:cs typeface="Times New Roman" pitchFamily="18" charset="0"/>
                      </a:endParaRPr>
                    </a:p>
                  </a:txBody>
                  <a:tcPr marL="47512" marR="28324" marT="34263" marB="0" anchor="ctr"/>
                </a:tc>
                <a:tc>
                  <a:txBody>
                    <a:bodyPr/>
                    <a:lstStyle/>
                    <a:p>
                      <a:pPr algn="l">
                        <a:lnSpc>
                          <a:spcPct val="107000"/>
                        </a:lnSpc>
                        <a:spcAft>
                          <a:spcPts val="0"/>
                        </a:spcAft>
                      </a:pPr>
                      <a:r>
                        <a:rPr lang="en-GB" sz="1200" dirty="0">
                          <a:effectLst/>
                          <a:latin typeface="Times New Roman" pitchFamily="18" charset="0"/>
                          <a:cs typeface="Times New Roman" pitchFamily="18" charset="0"/>
                        </a:rPr>
                        <a:t>99,95</a:t>
                      </a:r>
                      <a:endParaRPr lang="tr-TR" sz="1200" dirty="0">
                        <a:effectLst/>
                        <a:latin typeface="Times New Roman" pitchFamily="18" charset="0"/>
                        <a:ea typeface="Times New Roman"/>
                        <a:cs typeface="Times New Roman" pitchFamily="18" charset="0"/>
                      </a:endParaRPr>
                    </a:p>
                  </a:txBody>
                  <a:tcPr marL="47512" marR="28324" marT="34263" marB="0" anchor="ctr"/>
                </a:tc>
                <a:extLst>
                  <a:ext uri="{0D108BD9-81ED-4DB2-BD59-A6C34878D82A}">
                    <a16:rowId xmlns="" xmlns:a16="http://schemas.microsoft.com/office/drawing/2014/main" val="10012"/>
                  </a:ext>
                </a:extLst>
              </a:tr>
              <a:tr h="2206223">
                <a:tc gridSpan="11">
                  <a:txBody>
                    <a:bodyPr/>
                    <a:lstStyle/>
                    <a:p>
                      <a:pPr algn="just">
                        <a:lnSpc>
                          <a:spcPct val="115000"/>
                        </a:lnSpc>
                        <a:spcAft>
                          <a:spcPts val="0"/>
                        </a:spcAft>
                        <a:tabLst>
                          <a:tab pos="775970" algn="ctr"/>
                          <a:tab pos="1456690" algn="ctr"/>
                          <a:tab pos="1957705" algn="ctr"/>
                          <a:tab pos="2429510" algn="ctr"/>
                          <a:tab pos="3046095" algn="ctr"/>
                          <a:tab pos="3517900" algn="ctr"/>
                          <a:tab pos="4076700" algn="ctr"/>
                          <a:tab pos="4549775" algn="ctr"/>
                          <a:tab pos="5316855" algn="ctr"/>
                        </a:tabLst>
                      </a:pPr>
                      <a:r>
                        <a:rPr lang="en-GB" sz="1200" b="1" dirty="0" err="1">
                          <a:effectLst/>
                          <a:latin typeface="Times New Roman" pitchFamily="18" charset="0"/>
                          <a:cs typeface="Times New Roman" pitchFamily="18" charset="0"/>
                        </a:rPr>
                        <a:t>Açıklama</a:t>
                      </a:r>
                      <a:r>
                        <a:rPr lang="en-GB" sz="1200" b="1"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Çeşitli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Ünitelerin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Etüt</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kapsamında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Üniversitemiz</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Gölköy</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Kampüsünde</a:t>
                      </a:r>
                      <a:r>
                        <a:rPr lang="en-GB" sz="1200" b="0" dirty="0">
                          <a:effectLst/>
                          <a:latin typeface="Times New Roman" pitchFamily="18" charset="0"/>
                          <a:cs typeface="Times New Roman" pitchFamily="18" charset="0"/>
                        </a:rPr>
                        <a:t> 2021 </a:t>
                      </a:r>
                      <a:r>
                        <a:rPr lang="en-GB" sz="1200" b="0" dirty="0" err="1">
                          <a:effectLst/>
                          <a:latin typeface="Times New Roman" pitchFamily="18" charset="0"/>
                          <a:cs typeface="Times New Roman" pitchFamily="18" charset="0"/>
                        </a:rPr>
                        <a:t>yılı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yatırım</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projesinde</a:t>
                      </a:r>
                      <a:r>
                        <a:rPr lang="en-GB" sz="1200" b="0" dirty="0">
                          <a:effectLst/>
                          <a:latin typeface="Times New Roman" pitchFamily="18" charset="0"/>
                          <a:cs typeface="Times New Roman" pitchFamily="18" charset="0"/>
                        </a:rPr>
                        <a:t> year </a:t>
                      </a:r>
                      <a:r>
                        <a:rPr lang="en-GB" sz="1200" b="0" dirty="0" err="1">
                          <a:effectLst/>
                          <a:latin typeface="Times New Roman" pitchFamily="18" charset="0"/>
                          <a:cs typeface="Times New Roman" pitchFamily="18" charset="0"/>
                        </a:rPr>
                        <a:t>alacak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olan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Derslik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Merkezi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Birimler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Projesinin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mimari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çizimi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ihale</a:t>
                      </a:r>
                      <a:r>
                        <a:rPr lang="en-GB" sz="1200" b="0" dirty="0">
                          <a:effectLst/>
                          <a:latin typeface="Times New Roman" pitchFamily="18" charset="0"/>
                          <a:cs typeface="Times New Roman" pitchFamily="18" charset="0"/>
                        </a:rPr>
                        <a:t> edilmiştir.03.09.2020 </a:t>
                      </a:r>
                      <a:r>
                        <a:rPr lang="en-GB" sz="1200" b="0" dirty="0" err="1">
                          <a:effectLst/>
                          <a:latin typeface="Times New Roman" pitchFamily="18" charset="0"/>
                          <a:cs typeface="Times New Roman" pitchFamily="18" charset="0"/>
                        </a:rPr>
                        <a:t>tarihinde</a:t>
                      </a:r>
                      <a:r>
                        <a:rPr lang="en-GB" sz="1200" b="0" dirty="0">
                          <a:effectLst/>
                          <a:latin typeface="Times New Roman" pitchFamily="18" charset="0"/>
                          <a:cs typeface="Times New Roman" pitchFamily="18" charset="0"/>
                        </a:rPr>
                        <a:t> 4734 </a:t>
                      </a:r>
                      <a:r>
                        <a:rPr lang="en-GB" sz="1200" b="0" dirty="0" err="1">
                          <a:effectLst/>
                          <a:latin typeface="Times New Roman" pitchFamily="18" charset="0"/>
                          <a:cs typeface="Times New Roman" pitchFamily="18" charset="0"/>
                        </a:rPr>
                        <a:t>sayılı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Kamu</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İhale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Kanununun</a:t>
                      </a:r>
                      <a:r>
                        <a:rPr lang="en-GB" sz="1200" b="0" dirty="0">
                          <a:effectLst/>
                          <a:latin typeface="Times New Roman" pitchFamily="18" charset="0"/>
                          <a:cs typeface="Times New Roman" pitchFamily="18" charset="0"/>
                        </a:rPr>
                        <a:t> 21-f </a:t>
                      </a:r>
                      <a:r>
                        <a:rPr lang="en-GB" sz="1200" b="0" dirty="0" err="1">
                          <a:effectLst/>
                          <a:latin typeface="Times New Roman" pitchFamily="18" charset="0"/>
                          <a:cs typeface="Times New Roman" pitchFamily="18" charset="0"/>
                        </a:rPr>
                        <a:t>Pazarlık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usulü</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ihalede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Tunçok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İnş</a:t>
                      </a:r>
                      <a:r>
                        <a:rPr lang="en-GB" sz="1200" b="0" dirty="0">
                          <a:effectLst/>
                          <a:latin typeface="Times New Roman" pitchFamily="18" charset="0"/>
                          <a:cs typeface="Times New Roman" pitchFamily="18" charset="0"/>
                        </a:rPr>
                        <a:t>. Tic.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Turizm</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Ltd.Şti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ile</a:t>
                      </a:r>
                      <a:r>
                        <a:rPr lang="en-GB" sz="1200" b="0" dirty="0">
                          <a:effectLst/>
                          <a:latin typeface="Times New Roman" pitchFamily="18" charset="0"/>
                          <a:cs typeface="Times New Roman" pitchFamily="18" charset="0"/>
                        </a:rPr>
                        <a:t> 16.09.2020 </a:t>
                      </a:r>
                      <a:r>
                        <a:rPr lang="en-GB" sz="1200" b="0" dirty="0" err="1">
                          <a:effectLst/>
                          <a:latin typeface="Times New Roman" pitchFamily="18" charset="0"/>
                          <a:cs typeface="Times New Roman" pitchFamily="18" charset="0"/>
                        </a:rPr>
                        <a:t>tarihinde</a:t>
                      </a:r>
                      <a:r>
                        <a:rPr lang="en-GB" sz="1200" b="0" dirty="0">
                          <a:effectLst/>
                          <a:latin typeface="Times New Roman" pitchFamily="18" charset="0"/>
                          <a:cs typeface="Times New Roman" pitchFamily="18" charset="0"/>
                        </a:rPr>
                        <a:t> 144.000,00 TL </a:t>
                      </a:r>
                      <a:r>
                        <a:rPr lang="en-GB" sz="1200" b="0" dirty="0" err="1">
                          <a:effectLst/>
                          <a:latin typeface="Times New Roman" pitchFamily="18" charset="0"/>
                          <a:cs typeface="Times New Roman" pitchFamily="18" charset="0"/>
                        </a:rPr>
                        <a:t>bedelinde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sözleşme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imzalanmıştır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İhalenin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yaklaşık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maliyeti</a:t>
                      </a:r>
                      <a:r>
                        <a:rPr lang="en-GB" sz="1200" b="0" dirty="0">
                          <a:effectLst/>
                          <a:latin typeface="Times New Roman" pitchFamily="18" charset="0"/>
                          <a:cs typeface="Times New Roman" pitchFamily="18" charset="0"/>
                        </a:rPr>
                        <a:t> 378.386,28 TL olarak </a:t>
                      </a:r>
                      <a:r>
                        <a:rPr lang="en-GB" sz="1200" b="0" dirty="0" err="1">
                          <a:effectLst/>
                          <a:latin typeface="Times New Roman" pitchFamily="18" charset="0"/>
                          <a:cs typeface="Times New Roman" pitchFamily="18" charset="0"/>
                        </a:rPr>
                        <a:t>hesaplanmıştır</a:t>
                      </a:r>
                      <a:r>
                        <a:rPr lang="en-GB" sz="1200" b="0" dirty="0">
                          <a:effectLst/>
                          <a:latin typeface="Times New Roman" pitchFamily="18" charset="0"/>
                          <a:cs typeface="Times New Roman" pitchFamily="18" charset="0"/>
                        </a:rPr>
                        <a:t>. 4734 </a:t>
                      </a:r>
                      <a:r>
                        <a:rPr lang="en-GB" sz="1200" b="0" dirty="0" err="1">
                          <a:effectLst/>
                          <a:latin typeface="Times New Roman" pitchFamily="18" charset="0"/>
                          <a:cs typeface="Times New Roman" pitchFamily="18" charset="0"/>
                        </a:rPr>
                        <a:t>sayılı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Kamu</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İhale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Kanununun</a:t>
                      </a:r>
                      <a:r>
                        <a:rPr lang="en-GB" sz="1200" b="0" dirty="0">
                          <a:effectLst/>
                          <a:latin typeface="Times New Roman" pitchFamily="18" charset="0"/>
                          <a:cs typeface="Times New Roman" pitchFamily="18" charset="0"/>
                        </a:rPr>
                        <a:t> 21/f </a:t>
                      </a:r>
                      <a:r>
                        <a:rPr lang="en-GB" sz="1200" b="0" dirty="0" err="1">
                          <a:effectLst/>
                          <a:latin typeface="Times New Roman" pitchFamily="18" charset="0"/>
                          <a:cs typeface="Times New Roman" pitchFamily="18" charset="0"/>
                        </a:rPr>
                        <a:t>maddesi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gereğince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ödeneği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bulunmayan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işin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ihalesine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çıkılamayacağı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hükmü</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gereğince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Çeşitli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İşlerin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Etüt</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Projesine</a:t>
                      </a:r>
                      <a:r>
                        <a:rPr lang="en-GB" sz="1200" b="0" dirty="0">
                          <a:effectLst/>
                          <a:latin typeface="Times New Roman" pitchFamily="18" charset="0"/>
                          <a:cs typeface="Times New Roman" pitchFamily="18" charset="0"/>
                        </a:rPr>
                        <a:t> 125.000,00 TL </a:t>
                      </a:r>
                      <a:r>
                        <a:rPr lang="en-GB" sz="1200" b="0" dirty="0" err="1">
                          <a:effectLst/>
                          <a:latin typeface="Times New Roman" pitchFamily="18" charset="0"/>
                          <a:cs typeface="Times New Roman" pitchFamily="18" charset="0"/>
                        </a:rPr>
                        <a:t>Likit</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ödenek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eklenmiş</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ihale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gerçekleştirilmiştir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Ihale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sonucunda</a:t>
                      </a:r>
                      <a:r>
                        <a:rPr lang="en-GB" sz="1200" b="0" dirty="0">
                          <a:effectLst/>
                          <a:latin typeface="Times New Roman" pitchFamily="18" charset="0"/>
                          <a:cs typeface="Times New Roman" pitchFamily="18" charset="0"/>
                        </a:rPr>
                        <a:t> 144.000,00 TL </a:t>
                      </a:r>
                      <a:r>
                        <a:rPr lang="en-GB" sz="1200" b="0" dirty="0" err="1">
                          <a:effectLst/>
                          <a:latin typeface="Times New Roman" pitchFamily="18" charset="0"/>
                          <a:cs typeface="Times New Roman" pitchFamily="18" charset="0"/>
                        </a:rPr>
                        <a:t>ile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anlaşma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sağlanınca</a:t>
                      </a:r>
                      <a:r>
                        <a:rPr lang="en-GB" sz="1200" b="0" dirty="0">
                          <a:effectLst/>
                          <a:latin typeface="Times New Roman" pitchFamily="18" charset="0"/>
                          <a:cs typeface="Times New Roman" pitchFamily="18" charset="0"/>
                        </a:rPr>
                        <a:t>  2020 </a:t>
                      </a:r>
                      <a:r>
                        <a:rPr lang="en-GB" sz="1200" b="0" dirty="0" err="1">
                          <a:effectLst/>
                          <a:latin typeface="Times New Roman" pitchFamily="18" charset="0"/>
                          <a:cs typeface="Times New Roman" pitchFamily="18" charset="0"/>
                        </a:rPr>
                        <a:t>yılı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toplam</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ödeneği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olan</a:t>
                      </a:r>
                      <a:r>
                        <a:rPr lang="en-GB" sz="1200" b="0" dirty="0">
                          <a:effectLst/>
                          <a:latin typeface="Times New Roman" pitchFamily="18" charset="0"/>
                          <a:cs typeface="Times New Roman" pitchFamily="18" charset="0"/>
                        </a:rPr>
                        <a:t> 325.000,00 TL </a:t>
                      </a:r>
                      <a:r>
                        <a:rPr lang="en-GB" sz="1200" b="0" dirty="0" err="1">
                          <a:effectLst/>
                          <a:latin typeface="Times New Roman" pitchFamily="18" charset="0"/>
                          <a:cs typeface="Times New Roman" pitchFamily="18" charset="0"/>
                        </a:rPr>
                        <a:t>ödeneğin</a:t>
                      </a:r>
                      <a:r>
                        <a:rPr lang="en-GB" sz="1200" b="0" dirty="0">
                          <a:effectLst/>
                          <a:latin typeface="Times New Roman" pitchFamily="18" charset="0"/>
                          <a:cs typeface="Times New Roman" pitchFamily="18" charset="0"/>
                        </a:rPr>
                        <a:t> 155.000,00 TL </a:t>
                      </a:r>
                      <a:r>
                        <a:rPr lang="en-GB" sz="1200" b="0" dirty="0" err="1">
                          <a:effectLst/>
                          <a:latin typeface="Times New Roman" pitchFamily="18" charset="0"/>
                          <a:cs typeface="Times New Roman" pitchFamily="18" charset="0"/>
                        </a:rPr>
                        <a:t>ödenek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Morfoloji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Ek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Bina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Projesine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aktarılmıştır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Kalan</a:t>
                      </a:r>
                      <a:r>
                        <a:rPr lang="en-GB" sz="1200" b="0" dirty="0">
                          <a:effectLst/>
                          <a:latin typeface="Times New Roman" pitchFamily="18" charset="0"/>
                          <a:cs typeface="Times New Roman" pitchFamily="18" charset="0"/>
                        </a:rPr>
                        <a:t> 170.000, 00 TL </a:t>
                      </a:r>
                      <a:r>
                        <a:rPr lang="en-GB" sz="1200" b="0" dirty="0" err="1">
                          <a:effectLst/>
                          <a:latin typeface="Times New Roman" pitchFamily="18" charset="0"/>
                          <a:cs typeface="Times New Roman" pitchFamily="18" charset="0"/>
                        </a:rPr>
                        <a:t>ödeneğin</a:t>
                      </a:r>
                      <a:r>
                        <a:rPr lang="en-GB" sz="1200" b="0" dirty="0">
                          <a:effectLst/>
                          <a:latin typeface="Times New Roman" pitchFamily="18" charset="0"/>
                          <a:cs typeface="Times New Roman" pitchFamily="18" charset="0"/>
                        </a:rPr>
                        <a:t> 169.920,00 </a:t>
                      </a:r>
                      <a:r>
                        <a:rPr lang="en-GB" sz="1200" b="0" dirty="0" err="1">
                          <a:effectLst/>
                          <a:latin typeface="Times New Roman" pitchFamily="18" charset="0"/>
                          <a:cs typeface="Times New Roman" pitchFamily="18" charset="0"/>
                        </a:rPr>
                        <a:t>TL’si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harcanmıştır</a:t>
                      </a:r>
                      <a:r>
                        <a:rPr lang="en-GB" sz="1200" b="0" dirty="0">
                          <a:effectLst/>
                          <a:latin typeface="Times New Roman" pitchFamily="18" charset="0"/>
                          <a:cs typeface="Times New Roman" pitchFamily="18" charset="0"/>
                        </a:rPr>
                        <a:t>. 2020 </a:t>
                      </a:r>
                      <a:r>
                        <a:rPr lang="en-GB" sz="1200" b="0" dirty="0" err="1">
                          <a:effectLst/>
                          <a:latin typeface="Times New Roman" pitchFamily="18" charset="0"/>
                          <a:cs typeface="Times New Roman" pitchFamily="18" charset="0"/>
                        </a:rPr>
                        <a:t>yılı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Yatırım</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Programında</a:t>
                      </a:r>
                      <a:r>
                        <a:rPr lang="en-GB" sz="1200" b="0" dirty="0">
                          <a:effectLst/>
                          <a:latin typeface="Times New Roman" pitchFamily="18" charset="0"/>
                          <a:cs typeface="Times New Roman" pitchFamily="18" charset="0"/>
                        </a:rPr>
                        <a:t> bulunan </a:t>
                      </a:r>
                      <a:r>
                        <a:rPr lang="en-GB" sz="1200" b="0" dirty="0" err="1">
                          <a:effectLst/>
                          <a:latin typeface="Times New Roman" pitchFamily="18" charset="0"/>
                          <a:cs typeface="Times New Roman" pitchFamily="18" charset="0"/>
                        </a:rPr>
                        <a:t>Çeşitli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Ünitelerin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Etüt</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a:t>
                      </a:r>
                      <a:r>
                        <a:rPr lang="en-GB" sz="1200" b="0" dirty="0">
                          <a:effectLst/>
                          <a:latin typeface="Times New Roman" pitchFamily="18" charset="0"/>
                          <a:cs typeface="Times New Roman" pitchFamily="18" charset="0"/>
                        </a:rPr>
                        <a:t> %100 </a:t>
                      </a:r>
                      <a:r>
                        <a:rPr lang="en-GB" sz="1200" b="0" dirty="0" err="1">
                          <a:effectLst/>
                          <a:latin typeface="Times New Roman" pitchFamily="18" charset="0"/>
                          <a:cs typeface="Times New Roman" pitchFamily="18" charset="0"/>
                        </a:rPr>
                        <a:t>fiziki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gerçekleşme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tamamlanmıştır</a:t>
                      </a:r>
                      <a:r>
                        <a:rPr lang="en-GB" sz="1200" b="0" dirty="0">
                          <a:effectLst/>
                          <a:latin typeface="Times New Roman" pitchFamily="18" charset="0"/>
                          <a:cs typeface="Times New Roman" pitchFamily="18" charset="0"/>
                        </a:rPr>
                        <a:t>.</a:t>
                      </a:r>
                      <a:endParaRPr lang="tr-TR" sz="1200" b="0" dirty="0">
                        <a:effectLst/>
                        <a:latin typeface="Times New Roman" pitchFamily="18" charset="0"/>
                        <a:ea typeface="Times New Roman"/>
                        <a:cs typeface="Times New Roman" pitchFamily="18" charset="0"/>
                      </a:endParaRPr>
                    </a:p>
                  </a:txBody>
                  <a:tcPr marL="47512" marR="28324" marT="34263"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1844950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525958"/>
            <a:ext cx="8229600" cy="564672"/>
          </a:xfrm>
        </p:spPr>
        <p:txBody>
          <a:bodyPr>
            <a:normAutofit/>
          </a:bodyPr>
          <a:lstStyle/>
          <a:p>
            <a:r>
              <a:rPr lang="en-GB" sz="1800" b="1" dirty="0" smtClean="0">
                <a:latin typeface="Times New Roman" pitchFamily="18" charset="0"/>
                <a:cs typeface="Times New Roman" pitchFamily="18" charset="0"/>
              </a:rPr>
              <a:t>MERKEZI DERSLIKLER BINASINA AIT GÖRSEL</a:t>
            </a:r>
            <a:endParaRPr lang="tr-TR" sz="1800" b="1" dirty="0">
              <a:latin typeface="Times New Roman" pitchFamily="18" charset="0"/>
              <a:cs typeface="Times New Roman" pitchFamily="18" charset="0"/>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8157" y="1499637"/>
            <a:ext cx="10034648" cy="47873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830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1">
            <a:extLst>
              <a:ext uri="{FF2B5EF4-FFF2-40B4-BE49-F238E27FC236}">
                <a16:creationId xmlns="" xmlns:a16="http://schemas.microsoft.com/office/drawing/2014/main" id="{540F5F5B-C2CA-4F3F-BA58-1EE7E86FD9F3}"/>
              </a:ext>
            </a:extLst>
          </p:cNvPr>
          <p:cNvSpPr txBox="1">
            <a:spLocks noGrp="1"/>
          </p:cNvSpPr>
          <p:nvPr>
            <p:ph type="title"/>
          </p:nvPr>
        </p:nvSpPr>
        <p:spPr>
          <a:xfrm>
            <a:off x="1141413" y="618518"/>
            <a:ext cx="9905998" cy="706190"/>
          </a:xfrm>
          <a:prstGeom prst="rect">
            <a:avLst/>
          </a:prstGeom>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BİRİM VE İDARE FAALİYET RAPORLARININ </a:t>
            </a:r>
            <a:r>
              <a:rPr lang="tr-TR" sz="2400" b="1" dirty="0" smtClean="0">
                <a:solidFill>
                  <a:srgbClr val="C00000"/>
                </a:solidFill>
                <a:latin typeface="+mj-lt"/>
                <a:ea typeface="+mj-ea"/>
                <a:cs typeface="+mj-cs"/>
              </a:rPr>
              <a:t>Şeklinde </a:t>
            </a:r>
            <a:r>
              <a:rPr lang="tr-TR" sz="2400" b="1" dirty="0">
                <a:solidFill>
                  <a:srgbClr val="C00000"/>
                </a:solidFill>
                <a:latin typeface="+mj-lt"/>
                <a:ea typeface="+mj-ea"/>
                <a:cs typeface="+mj-cs"/>
              </a:rPr>
              <a:t>değişen </a:t>
            </a:r>
            <a:r>
              <a:rPr lang="tr-TR" sz="2400" b="1" dirty="0" err="1">
                <a:solidFill>
                  <a:srgbClr val="C00000"/>
                </a:solidFill>
                <a:latin typeface="+mj-lt"/>
                <a:ea typeface="+mj-ea"/>
                <a:cs typeface="+mj-cs"/>
              </a:rPr>
              <a:t>başliklar</a:t>
            </a:r>
            <a:endParaRPr lang="tr-TR" sz="2400" b="1" dirty="0">
              <a:solidFill>
                <a:srgbClr val="C00000"/>
              </a:solidFill>
              <a:latin typeface="+mj-lt"/>
              <a:ea typeface="+mj-ea"/>
              <a:cs typeface="+mj-cs"/>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404688662"/>
              </p:ext>
            </p:extLst>
          </p:nvPr>
        </p:nvGraphicFramePr>
        <p:xfrm>
          <a:off x="1172307" y="1453660"/>
          <a:ext cx="9812216" cy="5274793"/>
        </p:xfrm>
        <a:graphic>
          <a:graphicData uri="http://schemas.openxmlformats.org/drawingml/2006/table">
            <a:tbl>
              <a:tblPr firstRow="1" firstCol="1" bandRow="1"/>
              <a:tblGrid>
                <a:gridCol w="4906108">
                  <a:extLst>
                    <a:ext uri="{9D8B030D-6E8A-4147-A177-3AD203B41FA5}">
                      <a16:colId xmlns="" xmlns:a16="http://schemas.microsoft.com/office/drawing/2014/main" val="20000"/>
                    </a:ext>
                  </a:extLst>
                </a:gridCol>
                <a:gridCol w="4906108">
                  <a:extLst>
                    <a:ext uri="{9D8B030D-6E8A-4147-A177-3AD203B41FA5}">
                      <a16:colId xmlns="" xmlns:a16="http://schemas.microsoft.com/office/drawing/2014/main" val="20001"/>
                    </a:ext>
                  </a:extLst>
                </a:gridCol>
              </a:tblGrid>
              <a:tr h="208668">
                <a:tc>
                  <a:txBody>
                    <a:bodyPr/>
                    <a:lstStyle/>
                    <a:p>
                      <a:pPr algn="ctr">
                        <a:lnSpc>
                          <a:spcPct val="115000"/>
                        </a:lnSpc>
                        <a:spcAft>
                          <a:spcPts val="0"/>
                        </a:spcAft>
                      </a:pPr>
                      <a:r>
                        <a:rPr lang="tr-TR" sz="1300" b="1" dirty="0">
                          <a:solidFill>
                            <a:srgbClr val="FF0000"/>
                          </a:solidFill>
                          <a:effectLst/>
                          <a:latin typeface="Calibri"/>
                          <a:ea typeface="Calibri"/>
                          <a:cs typeface="Times New Roman"/>
                        </a:rPr>
                        <a:t>ESKİ</a:t>
                      </a:r>
                      <a:endParaRPr lang="tr-TR" sz="1300" dirty="0">
                        <a:effectLst/>
                        <a:latin typeface="Calibri"/>
                        <a:ea typeface="Calibri"/>
                        <a:cs typeface="Times New Roman"/>
                      </a:endParaRP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tr-TR" sz="1300" b="1" dirty="0">
                          <a:solidFill>
                            <a:srgbClr val="FF0000"/>
                          </a:solidFill>
                          <a:effectLst/>
                          <a:latin typeface="Calibri"/>
                          <a:ea typeface="Calibri"/>
                          <a:cs typeface="Times New Roman"/>
                        </a:rPr>
                        <a:t>YENİ</a:t>
                      </a:r>
                      <a:endParaRPr lang="tr-TR" sz="1300" dirty="0">
                        <a:effectLst/>
                        <a:latin typeface="Calibri"/>
                        <a:ea typeface="Calibri"/>
                        <a:cs typeface="Times New Roman"/>
                      </a:endParaRP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0"/>
                  </a:ext>
                </a:extLst>
              </a:tr>
              <a:tr h="208668">
                <a:tc gridSpan="2">
                  <a:txBody>
                    <a:bodyPr/>
                    <a:lstStyle/>
                    <a:p>
                      <a:pPr algn="ctr">
                        <a:lnSpc>
                          <a:spcPct val="115000"/>
                        </a:lnSpc>
                        <a:spcAft>
                          <a:spcPts val="0"/>
                        </a:spcAft>
                      </a:pPr>
                      <a:r>
                        <a:rPr lang="tr-TR" sz="1300" b="1" dirty="0">
                          <a:solidFill>
                            <a:srgbClr val="FF0000"/>
                          </a:solidFill>
                          <a:effectLst/>
                          <a:latin typeface="Calibri"/>
                          <a:ea typeface="Calibri"/>
                          <a:cs typeface="Times New Roman"/>
                        </a:rPr>
                        <a:t>I-GENEL BİLGİLER BAŞLIĞI ALTINDA </a:t>
                      </a:r>
                      <a:endParaRPr lang="tr-TR" sz="1300" dirty="0">
                        <a:solidFill>
                          <a:srgbClr val="FF0000"/>
                        </a:solidFill>
                        <a:effectLst/>
                        <a:latin typeface="Calibri"/>
                        <a:ea typeface="Calibri"/>
                        <a:cs typeface="Times New Roman"/>
                      </a:endParaRP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 xmlns:a16="http://schemas.microsoft.com/office/drawing/2014/main" val="10001"/>
                  </a:ext>
                </a:extLst>
              </a:tr>
              <a:tr h="208668">
                <a:tc>
                  <a:txBody>
                    <a:bodyPr/>
                    <a:lstStyle/>
                    <a:p>
                      <a:pPr>
                        <a:lnSpc>
                          <a:spcPct val="115000"/>
                        </a:lnSpc>
                        <a:spcAft>
                          <a:spcPts val="0"/>
                        </a:spcAft>
                      </a:pPr>
                      <a:r>
                        <a:rPr lang="tr-TR" sz="1300" dirty="0">
                          <a:solidFill>
                            <a:schemeClr val="bg1"/>
                          </a:solidFill>
                          <a:effectLst/>
                          <a:latin typeface="Calibri"/>
                          <a:ea typeface="Calibri"/>
                          <a:cs typeface="Times New Roman"/>
                        </a:rPr>
                        <a:t>2- Örgüt Yapısı</a:t>
                      </a: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300" dirty="0">
                          <a:solidFill>
                            <a:schemeClr val="bg1"/>
                          </a:solidFill>
                          <a:effectLst/>
                          <a:latin typeface="Calibri"/>
                          <a:ea typeface="Calibri"/>
                          <a:cs typeface="Times New Roman"/>
                        </a:rPr>
                        <a:t>2- Teşkilat Yapısı</a:t>
                      </a: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2"/>
                  </a:ext>
                </a:extLst>
              </a:tr>
              <a:tr h="208668">
                <a:tc>
                  <a:txBody>
                    <a:bodyPr/>
                    <a:lstStyle/>
                    <a:p>
                      <a:pPr>
                        <a:lnSpc>
                          <a:spcPct val="115000"/>
                        </a:lnSpc>
                        <a:spcAft>
                          <a:spcPts val="0"/>
                        </a:spcAft>
                      </a:pPr>
                      <a:r>
                        <a:rPr lang="tr-TR" sz="1300" dirty="0">
                          <a:solidFill>
                            <a:schemeClr val="bg1"/>
                          </a:solidFill>
                          <a:effectLst/>
                          <a:latin typeface="Calibri"/>
                          <a:ea typeface="Calibri"/>
                          <a:cs typeface="Times New Roman"/>
                        </a:rPr>
                        <a:t>3- Bilgi ve Teknolojik Kaynaklar</a:t>
                      </a: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300" dirty="0">
                          <a:solidFill>
                            <a:schemeClr val="bg1"/>
                          </a:solidFill>
                          <a:effectLst/>
                          <a:latin typeface="Calibri"/>
                          <a:ea typeface="Calibri"/>
                          <a:cs typeface="Times New Roman"/>
                        </a:rPr>
                        <a:t>3- Teknoloji ve Bilişim Altyapısı</a:t>
                      </a: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3"/>
                  </a:ext>
                </a:extLst>
              </a:tr>
              <a:tr h="208668">
                <a:tc gridSpan="2">
                  <a:txBody>
                    <a:bodyPr/>
                    <a:lstStyle/>
                    <a:p>
                      <a:pPr algn="ctr">
                        <a:lnSpc>
                          <a:spcPct val="115000"/>
                        </a:lnSpc>
                        <a:spcAft>
                          <a:spcPts val="0"/>
                        </a:spcAft>
                      </a:pPr>
                      <a:r>
                        <a:rPr lang="tr-TR" sz="1300" b="1" dirty="0">
                          <a:solidFill>
                            <a:srgbClr val="FF0000"/>
                          </a:solidFill>
                          <a:effectLst/>
                          <a:latin typeface="Calibri"/>
                          <a:ea typeface="Calibri"/>
                          <a:cs typeface="Times New Roman"/>
                        </a:rPr>
                        <a:t>II- AMAÇ ve HEDEFLER BAŞLIĞI ALTINDA </a:t>
                      </a:r>
                      <a:endParaRPr lang="tr-TR" sz="1300" dirty="0">
                        <a:solidFill>
                          <a:srgbClr val="FF0000"/>
                        </a:solidFill>
                        <a:effectLst/>
                        <a:latin typeface="Calibri"/>
                        <a:ea typeface="Calibri"/>
                        <a:cs typeface="Times New Roman"/>
                      </a:endParaRP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 xmlns:a16="http://schemas.microsoft.com/office/drawing/2014/main" val="10004"/>
                  </a:ext>
                </a:extLst>
              </a:tr>
              <a:tr h="652076">
                <a:tc>
                  <a:txBody>
                    <a:bodyPr/>
                    <a:lstStyle/>
                    <a:p>
                      <a:pPr marL="342900" lvl="0" indent="-342900">
                        <a:lnSpc>
                          <a:spcPct val="115000"/>
                        </a:lnSpc>
                        <a:spcAft>
                          <a:spcPts val="0"/>
                        </a:spcAft>
                        <a:buFont typeface="+mj-lt"/>
                        <a:buAutoNum type="alphaUcPeriod"/>
                      </a:pPr>
                      <a:r>
                        <a:rPr lang="tr-TR" sz="1300" dirty="0">
                          <a:solidFill>
                            <a:schemeClr val="bg1"/>
                          </a:solidFill>
                          <a:effectLst/>
                          <a:latin typeface="Calibri"/>
                          <a:ea typeface="Calibri"/>
                          <a:cs typeface="Times New Roman"/>
                        </a:rPr>
                        <a:t>İdarenin Amaç ve Hedefleri</a:t>
                      </a:r>
                    </a:p>
                    <a:p>
                      <a:pPr marL="342900" lvl="0" indent="-342900">
                        <a:lnSpc>
                          <a:spcPct val="115000"/>
                        </a:lnSpc>
                        <a:spcAft>
                          <a:spcPts val="0"/>
                        </a:spcAft>
                        <a:buFont typeface="+mj-lt"/>
                        <a:buAutoNum type="alphaUcPeriod"/>
                      </a:pPr>
                      <a:r>
                        <a:rPr lang="tr-TR" sz="1300" dirty="0">
                          <a:solidFill>
                            <a:schemeClr val="bg1"/>
                          </a:solidFill>
                          <a:effectLst/>
                          <a:latin typeface="Calibri"/>
                          <a:ea typeface="Calibri"/>
                          <a:cs typeface="Times New Roman"/>
                        </a:rPr>
                        <a:t>Temel Politikalar ve Öncelikler</a:t>
                      </a:r>
                    </a:p>
                    <a:p>
                      <a:pPr marL="342900" lvl="0" indent="-342900">
                        <a:lnSpc>
                          <a:spcPct val="115000"/>
                        </a:lnSpc>
                        <a:spcAft>
                          <a:spcPts val="0"/>
                        </a:spcAft>
                        <a:buFont typeface="+mj-lt"/>
                        <a:buAutoNum type="alphaUcPeriod"/>
                      </a:pPr>
                      <a:r>
                        <a:rPr lang="tr-TR" sz="1300" dirty="0">
                          <a:solidFill>
                            <a:schemeClr val="bg1"/>
                          </a:solidFill>
                          <a:effectLst/>
                          <a:latin typeface="Calibri"/>
                          <a:ea typeface="Calibri"/>
                          <a:cs typeface="Times New Roman"/>
                        </a:rPr>
                        <a:t>Diğer Hususlar</a:t>
                      </a: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lvl="0" indent="-342900">
                        <a:lnSpc>
                          <a:spcPct val="115000"/>
                        </a:lnSpc>
                        <a:spcAft>
                          <a:spcPts val="0"/>
                        </a:spcAft>
                        <a:buFont typeface="+mj-lt"/>
                        <a:buAutoNum type="alphaUcPeriod"/>
                      </a:pPr>
                      <a:r>
                        <a:rPr lang="tr-TR" sz="1300" dirty="0">
                          <a:solidFill>
                            <a:schemeClr val="bg1"/>
                          </a:solidFill>
                          <a:effectLst/>
                          <a:latin typeface="Calibri"/>
                          <a:ea typeface="Calibri"/>
                          <a:cs typeface="Times New Roman"/>
                        </a:rPr>
                        <a:t>İdarenin Stratejik Planında Yer Alan Amaçlar ve Hedefler</a:t>
                      </a:r>
                    </a:p>
                    <a:p>
                      <a:pPr marL="342900" lvl="0" indent="-342900">
                        <a:lnSpc>
                          <a:spcPct val="115000"/>
                        </a:lnSpc>
                        <a:spcAft>
                          <a:spcPts val="0"/>
                        </a:spcAft>
                        <a:buFont typeface="+mj-lt"/>
                        <a:buAutoNum type="alphaUcPeriod"/>
                      </a:pPr>
                      <a:r>
                        <a:rPr lang="tr-TR" sz="1300" dirty="0">
                          <a:solidFill>
                            <a:schemeClr val="bg1"/>
                          </a:solidFill>
                          <a:effectLst/>
                          <a:latin typeface="Calibri"/>
                          <a:ea typeface="Calibri"/>
                          <a:cs typeface="Times New Roman"/>
                        </a:rPr>
                        <a:t>Diğer Hususlar</a:t>
                      </a: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5"/>
                  </a:ext>
                </a:extLst>
              </a:tr>
              <a:tr h="208668">
                <a:tc gridSpan="2">
                  <a:txBody>
                    <a:bodyPr/>
                    <a:lstStyle/>
                    <a:p>
                      <a:pPr algn="ctr">
                        <a:lnSpc>
                          <a:spcPct val="115000"/>
                        </a:lnSpc>
                        <a:spcAft>
                          <a:spcPts val="0"/>
                        </a:spcAft>
                      </a:pPr>
                      <a:r>
                        <a:rPr lang="tr-TR" sz="1300" b="1" dirty="0">
                          <a:solidFill>
                            <a:srgbClr val="FF0000"/>
                          </a:solidFill>
                          <a:effectLst/>
                          <a:latin typeface="Calibri"/>
                          <a:ea typeface="Calibri"/>
                          <a:cs typeface="Times New Roman"/>
                        </a:rPr>
                        <a:t>III- FAALİYETLERE İLİŞKİN BİLGİ VE DEĞERLENDİRMELER BAŞLIĞI ALTINDA </a:t>
                      </a:r>
                      <a:endParaRPr lang="tr-TR" sz="1300" dirty="0">
                        <a:solidFill>
                          <a:srgbClr val="FF0000"/>
                        </a:solidFill>
                        <a:effectLst/>
                        <a:latin typeface="Calibri"/>
                        <a:ea typeface="Calibri"/>
                        <a:cs typeface="Times New Roman"/>
                      </a:endParaRP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 xmlns:a16="http://schemas.microsoft.com/office/drawing/2014/main" val="10006"/>
                  </a:ext>
                </a:extLst>
              </a:tr>
              <a:tr h="1982304">
                <a:tc>
                  <a:txBody>
                    <a:bodyPr/>
                    <a:lstStyle/>
                    <a:p>
                      <a:pPr>
                        <a:lnSpc>
                          <a:spcPct val="115000"/>
                        </a:lnSpc>
                        <a:spcAft>
                          <a:spcPts val="0"/>
                        </a:spcAft>
                      </a:pPr>
                      <a:r>
                        <a:rPr lang="tr-TR" sz="1300" dirty="0">
                          <a:solidFill>
                            <a:schemeClr val="bg1"/>
                          </a:solidFill>
                          <a:effectLst/>
                          <a:latin typeface="Calibri"/>
                          <a:ea typeface="Calibri"/>
                          <a:cs typeface="Times New Roman"/>
                        </a:rPr>
                        <a:t>B- Performans Bilgileri</a:t>
                      </a:r>
                    </a:p>
                    <a:p>
                      <a:pPr>
                        <a:lnSpc>
                          <a:spcPct val="115000"/>
                        </a:lnSpc>
                        <a:spcAft>
                          <a:spcPts val="0"/>
                        </a:spcAft>
                      </a:pPr>
                      <a:r>
                        <a:rPr lang="tr-TR" sz="1300" dirty="0">
                          <a:solidFill>
                            <a:schemeClr val="bg1"/>
                          </a:solidFill>
                          <a:effectLst/>
                          <a:latin typeface="Calibri"/>
                          <a:ea typeface="Calibri"/>
                          <a:cs typeface="Times New Roman"/>
                        </a:rPr>
                        <a:t> 1- Faaliyet ve Proje Bilgileri</a:t>
                      </a:r>
                    </a:p>
                    <a:p>
                      <a:pPr>
                        <a:lnSpc>
                          <a:spcPct val="115000"/>
                        </a:lnSpc>
                        <a:spcAft>
                          <a:spcPts val="0"/>
                        </a:spcAft>
                      </a:pPr>
                      <a:r>
                        <a:rPr lang="tr-TR" sz="1300" dirty="0">
                          <a:solidFill>
                            <a:schemeClr val="bg1"/>
                          </a:solidFill>
                          <a:effectLst/>
                          <a:latin typeface="Calibri"/>
                          <a:ea typeface="Calibri"/>
                          <a:cs typeface="Times New Roman"/>
                        </a:rPr>
                        <a:t> 2- Performans Sonuçları Tablosu</a:t>
                      </a:r>
                    </a:p>
                    <a:p>
                      <a:pPr>
                        <a:lnSpc>
                          <a:spcPct val="115000"/>
                        </a:lnSpc>
                        <a:spcAft>
                          <a:spcPts val="0"/>
                        </a:spcAft>
                      </a:pPr>
                      <a:r>
                        <a:rPr lang="tr-TR" sz="1300" dirty="0">
                          <a:solidFill>
                            <a:schemeClr val="bg1"/>
                          </a:solidFill>
                          <a:effectLst/>
                          <a:latin typeface="Calibri"/>
                          <a:ea typeface="Calibri"/>
                          <a:cs typeface="Times New Roman"/>
                        </a:rPr>
                        <a:t> 3- Performans Sonuçlarının Değerlendirilmesi     </a:t>
                      </a:r>
                    </a:p>
                    <a:p>
                      <a:pPr>
                        <a:lnSpc>
                          <a:spcPct val="115000"/>
                        </a:lnSpc>
                        <a:spcAft>
                          <a:spcPts val="0"/>
                        </a:spcAft>
                      </a:pPr>
                      <a:r>
                        <a:rPr lang="tr-TR" sz="1300" dirty="0">
                          <a:solidFill>
                            <a:schemeClr val="bg1"/>
                          </a:solidFill>
                          <a:effectLst/>
                          <a:latin typeface="Calibri"/>
                          <a:ea typeface="Calibri"/>
                          <a:cs typeface="Times New Roman"/>
                        </a:rPr>
                        <a:t> 4- Performans Bilgi Sisteminin Değerlendirilmesi</a:t>
                      </a:r>
                    </a:p>
                    <a:p>
                      <a:pPr>
                        <a:lnSpc>
                          <a:spcPct val="115000"/>
                        </a:lnSpc>
                        <a:spcAft>
                          <a:spcPts val="0"/>
                        </a:spcAft>
                      </a:pPr>
                      <a:r>
                        <a:rPr lang="tr-TR" sz="1300" dirty="0">
                          <a:solidFill>
                            <a:schemeClr val="bg1"/>
                          </a:solidFill>
                          <a:effectLst/>
                          <a:latin typeface="Calibri"/>
                          <a:ea typeface="Calibri"/>
                          <a:cs typeface="Times New Roman"/>
                        </a:rPr>
                        <a:t> 5- Diğer Hususlar</a:t>
                      </a: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300" dirty="0">
                          <a:solidFill>
                            <a:schemeClr val="bg1"/>
                          </a:solidFill>
                          <a:effectLst/>
                          <a:latin typeface="Calibri"/>
                          <a:ea typeface="Calibri"/>
                          <a:cs typeface="Times New Roman"/>
                        </a:rPr>
                        <a:t>B- Performans Bilgileri</a:t>
                      </a:r>
                    </a:p>
                    <a:p>
                      <a:pPr>
                        <a:lnSpc>
                          <a:spcPct val="115000"/>
                        </a:lnSpc>
                        <a:spcAft>
                          <a:spcPts val="0"/>
                        </a:spcAft>
                      </a:pPr>
                      <a:r>
                        <a:rPr lang="tr-TR" sz="1300" dirty="0">
                          <a:solidFill>
                            <a:schemeClr val="bg1"/>
                          </a:solidFill>
                          <a:effectLst/>
                          <a:latin typeface="Calibri"/>
                          <a:ea typeface="Calibri"/>
                          <a:cs typeface="Times New Roman"/>
                        </a:rPr>
                        <a:t>  1- Program, Alt Program, Faaliyet Bilgileri</a:t>
                      </a:r>
                    </a:p>
                    <a:p>
                      <a:pPr>
                        <a:lnSpc>
                          <a:spcPct val="115000"/>
                        </a:lnSpc>
                        <a:spcAft>
                          <a:spcPts val="0"/>
                        </a:spcAft>
                      </a:pPr>
                      <a:r>
                        <a:rPr lang="tr-TR" sz="1300" dirty="0">
                          <a:solidFill>
                            <a:schemeClr val="bg1"/>
                          </a:solidFill>
                          <a:effectLst/>
                          <a:latin typeface="Calibri"/>
                          <a:ea typeface="Calibri"/>
                          <a:cs typeface="Times New Roman"/>
                        </a:rPr>
                        <a:t>  2- Performans Sonuçlarının Değerlendirilmesi</a:t>
                      </a:r>
                    </a:p>
                    <a:p>
                      <a:pPr>
                        <a:lnSpc>
                          <a:spcPct val="115000"/>
                        </a:lnSpc>
                        <a:spcAft>
                          <a:spcPts val="0"/>
                        </a:spcAft>
                      </a:pPr>
                      <a:r>
                        <a:rPr lang="tr-TR" sz="1300" dirty="0">
                          <a:solidFill>
                            <a:schemeClr val="bg1"/>
                          </a:solidFill>
                          <a:effectLst/>
                          <a:latin typeface="Calibri"/>
                          <a:ea typeface="Calibri"/>
                          <a:cs typeface="Times New Roman"/>
                        </a:rPr>
                        <a:t>i. Alt program hedef ve göstergeleriyle ilgili gerçekleşme sonuçları ve değerlendirmeler</a:t>
                      </a:r>
                    </a:p>
                    <a:p>
                      <a:pPr>
                        <a:lnSpc>
                          <a:spcPct val="115000"/>
                        </a:lnSpc>
                        <a:spcAft>
                          <a:spcPts val="0"/>
                        </a:spcAft>
                      </a:pPr>
                      <a:r>
                        <a:rPr lang="tr-TR" sz="1300" dirty="0">
                          <a:solidFill>
                            <a:schemeClr val="bg1"/>
                          </a:solidFill>
                          <a:effectLst/>
                          <a:latin typeface="Calibri"/>
                          <a:ea typeface="Calibri"/>
                          <a:cs typeface="Times New Roman"/>
                        </a:rPr>
                        <a:t>ii. Performans denetim sonuçları</a:t>
                      </a:r>
                    </a:p>
                    <a:p>
                      <a:pPr>
                        <a:lnSpc>
                          <a:spcPct val="115000"/>
                        </a:lnSpc>
                        <a:spcAft>
                          <a:spcPts val="0"/>
                        </a:spcAft>
                      </a:pPr>
                      <a:r>
                        <a:rPr lang="tr-TR" sz="1300" dirty="0">
                          <a:solidFill>
                            <a:schemeClr val="bg1"/>
                          </a:solidFill>
                          <a:effectLst/>
                          <a:latin typeface="Calibri"/>
                          <a:ea typeface="Calibri"/>
                          <a:cs typeface="Times New Roman"/>
                        </a:rPr>
                        <a:t>  3- Stratejik Planın Değerlendirilmesi</a:t>
                      </a:r>
                    </a:p>
                    <a:p>
                      <a:pPr>
                        <a:lnSpc>
                          <a:spcPct val="115000"/>
                        </a:lnSpc>
                        <a:spcAft>
                          <a:spcPts val="0"/>
                        </a:spcAft>
                      </a:pPr>
                      <a:r>
                        <a:rPr lang="tr-TR" sz="1300" dirty="0">
                          <a:solidFill>
                            <a:schemeClr val="bg1"/>
                          </a:solidFill>
                          <a:effectLst/>
                          <a:latin typeface="Calibri"/>
                          <a:ea typeface="Calibri"/>
                          <a:cs typeface="Times New Roman"/>
                        </a:rPr>
                        <a:t>  4- Performans Bilgi Sisteminin Değerlendirilmesi</a:t>
                      </a:r>
                    </a:p>
                    <a:p>
                      <a:pPr>
                        <a:lnSpc>
                          <a:spcPct val="115000"/>
                        </a:lnSpc>
                        <a:spcAft>
                          <a:spcPts val="0"/>
                        </a:spcAft>
                      </a:pPr>
                      <a:r>
                        <a:rPr lang="tr-TR" sz="1300" dirty="0">
                          <a:solidFill>
                            <a:schemeClr val="bg1"/>
                          </a:solidFill>
                          <a:effectLst/>
                          <a:latin typeface="Calibri"/>
                          <a:ea typeface="Calibri"/>
                          <a:cs typeface="Times New Roman"/>
                        </a:rPr>
                        <a:t>  5- Diğer Hususlar</a:t>
                      </a: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7"/>
                  </a:ext>
                </a:extLst>
              </a:tr>
              <a:tr h="208668">
                <a:tc gridSpan="2">
                  <a:txBody>
                    <a:bodyPr/>
                    <a:lstStyle/>
                    <a:p>
                      <a:pPr algn="ctr">
                        <a:lnSpc>
                          <a:spcPct val="115000"/>
                        </a:lnSpc>
                        <a:spcAft>
                          <a:spcPts val="0"/>
                        </a:spcAft>
                      </a:pPr>
                      <a:r>
                        <a:rPr lang="tr-TR" sz="1300" b="1" dirty="0">
                          <a:solidFill>
                            <a:srgbClr val="FF0000"/>
                          </a:solidFill>
                          <a:effectLst/>
                          <a:latin typeface="Calibri"/>
                          <a:ea typeface="Calibri"/>
                          <a:cs typeface="Times New Roman"/>
                        </a:rPr>
                        <a:t>IV- KURUMSAL KABİLİYET ve KAPASİTENİN DEĞERLENDİRİLMESİ BAŞLIĞI ALTINDA</a:t>
                      </a:r>
                      <a:endParaRPr lang="tr-TR" sz="1300" dirty="0">
                        <a:solidFill>
                          <a:srgbClr val="FF0000"/>
                        </a:solidFill>
                        <a:effectLst/>
                        <a:latin typeface="Calibri"/>
                        <a:ea typeface="Calibri"/>
                        <a:cs typeface="Times New Roman"/>
                      </a:endParaRP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 xmlns:a16="http://schemas.microsoft.com/office/drawing/2014/main" val="10008"/>
                  </a:ext>
                </a:extLst>
              </a:tr>
              <a:tr h="945871">
                <a:tc>
                  <a:txBody>
                    <a:bodyPr/>
                    <a:lstStyle/>
                    <a:p>
                      <a:pPr>
                        <a:lnSpc>
                          <a:spcPct val="115000"/>
                        </a:lnSpc>
                        <a:spcAft>
                          <a:spcPts val="0"/>
                        </a:spcAft>
                      </a:pPr>
                      <a:r>
                        <a:rPr lang="tr-TR" sz="1300" dirty="0">
                          <a:solidFill>
                            <a:schemeClr val="bg1"/>
                          </a:solidFill>
                          <a:effectLst/>
                          <a:latin typeface="Calibri"/>
                          <a:ea typeface="Calibri"/>
                          <a:cs typeface="Times New Roman"/>
                        </a:rPr>
                        <a:t>A- Üstünlükler</a:t>
                      </a:r>
                    </a:p>
                    <a:p>
                      <a:pPr>
                        <a:lnSpc>
                          <a:spcPct val="115000"/>
                        </a:lnSpc>
                        <a:spcAft>
                          <a:spcPts val="0"/>
                        </a:spcAft>
                      </a:pPr>
                      <a:r>
                        <a:rPr lang="tr-TR" sz="1300" dirty="0">
                          <a:solidFill>
                            <a:schemeClr val="bg1"/>
                          </a:solidFill>
                          <a:effectLst/>
                          <a:latin typeface="Calibri"/>
                          <a:ea typeface="Calibri"/>
                          <a:cs typeface="Times New Roman"/>
                        </a:rPr>
                        <a:t>B-  Zayıflıklar</a:t>
                      </a:r>
                    </a:p>
                    <a:p>
                      <a:pPr>
                        <a:lnSpc>
                          <a:spcPct val="115000"/>
                        </a:lnSpc>
                        <a:spcAft>
                          <a:spcPts val="0"/>
                        </a:spcAft>
                      </a:pPr>
                      <a:r>
                        <a:rPr lang="tr-TR" sz="1300" dirty="0">
                          <a:solidFill>
                            <a:schemeClr val="bg1"/>
                          </a:solidFill>
                          <a:effectLst/>
                          <a:latin typeface="Calibri"/>
                          <a:ea typeface="Calibri"/>
                          <a:cs typeface="Times New Roman"/>
                        </a:rPr>
                        <a:t>C- Değerlendirme</a:t>
                      </a: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tr-TR" sz="1300" dirty="0">
                          <a:solidFill>
                            <a:schemeClr val="bg1"/>
                          </a:solidFill>
                          <a:effectLst/>
                          <a:latin typeface="Calibri"/>
                          <a:ea typeface="Calibri"/>
                          <a:cs typeface="Times New Roman"/>
                        </a:rPr>
                        <a:t>A- Stratejik Planda Öngörülemeyen Kurumsal Kapasite İhtiyaçları</a:t>
                      </a:r>
                    </a:p>
                    <a:p>
                      <a:pPr>
                        <a:lnSpc>
                          <a:spcPct val="115000"/>
                        </a:lnSpc>
                        <a:spcAft>
                          <a:spcPts val="0"/>
                        </a:spcAft>
                      </a:pPr>
                      <a:r>
                        <a:rPr lang="tr-TR" sz="1300" dirty="0">
                          <a:solidFill>
                            <a:schemeClr val="bg1"/>
                          </a:solidFill>
                          <a:effectLst/>
                          <a:latin typeface="Calibri"/>
                          <a:ea typeface="Calibri"/>
                          <a:cs typeface="Times New Roman"/>
                        </a:rPr>
                        <a:t>B- Üstünlükler</a:t>
                      </a:r>
                    </a:p>
                    <a:p>
                      <a:pPr>
                        <a:lnSpc>
                          <a:spcPct val="115000"/>
                        </a:lnSpc>
                        <a:spcAft>
                          <a:spcPts val="0"/>
                        </a:spcAft>
                      </a:pPr>
                      <a:r>
                        <a:rPr lang="tr-TR" sz="1300" dirty="0">
                          <a:solidFill>
                            <a:schemeClr val="bg1"/>
                          </a:solidFill>
                          <a:effectLst/>
                          <a:latin typeface="Calibri"/>
                          <a:ea typeface="Calibri"/>
                          <a:cs typeface="Times New Roman"/>
                        </a:rPr>
                        <a:t>C- Zayıflıklar</a:t>
                      </a:r>
                    </a:p>
                    <a:p>
                      <a:pPr>
                        <a:lnSpc>
                          <a:spcPct val="115000"/>
                        </a:lnSpc>
                        <a:spcAft>
                          <a:spcPts val="0"/>
                        </a:spcAft>
                      </a:pPr>
                      <a:r>
                        <a:rPr lang="tr-TR" sz="1300" dirty="0">
                          <a:solidFill>
                            <a:schemeClr val="bg1"/>
                          </a:solidFill>
                          <a:effectLst/>
                          <a:latin typeface="Calibri"/>
                          <a:ea typeface="Calibri"/>
                          <a:cs typeface="Times New Roman"/>
                        </a:rPr>
                        <a:t>D- Değerlendirme</a:t>
                      </a:r>
                    </a:p>
                  </a:txBody>
                  <a:tcPr marL="52496" marR="524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4220083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91544" y="620688"/>
            <a:ext cx="8229600" cy="720080"/>
          </a:xfrm>
        </p:spPr>
        <p:txBody>
          <a:bodyPr>
            <a:noAutofit/>
          </a:bodyPr>
          <a:lstStyle/>
          <a:p>
            <a:r>
              <a:rPr lang="en-GB" sz="2400" b="1" cap="small" dirty="0">
                <a:latin typeface="Times New Roman" pitchFamily="18" charset="0"/>
                <a:cs typeface="Times New Roman" pitchFamily="18" charset="0"/>
              </a:rPr>
              <a:t>5-1-2-DERSLİK VE MERKEZİ BİRİMLER</a:t>
            </a:r>
            <a:r>
              <a:rPr lang="tr-TR" sz="2400" b="1" cap="small" dirty="0">
                <a:latin typeface="Times New Roman" pitchFamily="18" charset="0"/>
                <a:cs typeface="Times New Roman" pitchFamily="18" charset="0"/>
              </a:rPr>
              <a:t/>
            </a:r>
            <a:br>
              <a:rPr lang="tr-TR" sz="2400" b="1" cap="small" dirty="0">
                <a:latin typeface="Times New Roman" pitchFamily="18" charset="0"/>
                <a:cs typeface="Times New Roman" pitchFamily="18" charset="0"/>
              </a:rPr>
            </a:br>
            <a:r>
              <a:rPr lang="en-GB" sz="2400" b="1" cap="small" dirty="0">
                <a:latin typeface="Times New Roman" pitchFamily="18" charset="0"/>
                <a:cs typeface="Times New Roman" pitchFamily="18" charset="0"/>
              </a:rPr>
              <a:t>(</a:t>
            </a:r>
            <a:r>
              <a:rPr lang="en-GB" sz="2400" b="1" cap="small" dirty="0" err="1">
                <a:latin typeface="Times New Roman" pitchFamily="18" charset="0"/>
                <a:cs typeface="Times New Roman" pitchFamily="18" charset="0"/>
              </a:rPr>
              <a:t>morfoloji</a:t>
            </a:r>
            <a:r>
              <a:rPr lang="en-GB" sz="2400" b="1" cap="small" dirty="0">
                <a:latin typeface="Times New Roman" pitchFamily="18" charset="0"/>
                <a:cs typeface="Times New Roman" pitchFamily="18" charset="0"/>
              </a:rPr>
              <a:t> </a:t>
            </a:r>
            <a:r>
              <a:rPr lang="en-GB" sz="2400" b="1" cap="small" dirty="0" err="1">
                <a:latin typeface="Times New Roman" pitchFamily="18" charset="0"/>
                <a:cs typeface="Times New Roman" pitchFamily="18" charset="0"/>
              </a:rPr>
              <a:t>ek</a:t>
            </a:r>
            <a:r>
              <a:rPr lang="en-GB" sz="2400" b="1" cap="small" dirty="0">
                <a:latin typeface="Times New Roman" pitchFamily="18" charset="0"/>
                <a:cs typeface="Times New Roman" pitchFamily="18" charset="0"/>
              </a:rPr>
              <a:t> </a:t>
            </a:r>
            <a:r>
              <a:rPr lang="en-GB" sz="2400" b="1" cap="small" dirty="0" err="1">
                <a:latin typeface="Times New Roman" pitchFamily="18" charset="0"/>
                <a:cs typeface="Times New Roman" pitchFamily="18" charset="0"/>
              </a:rPr>
              <a:t>binası</a:t>
            </a:r>
            <a:r>
              <a:rPr lang="en-GB" sz="2400" b="1" cap="small" dirty="0">
                <a:latin typeface="Times New Roman" pitchFamily="18" charset="0"/>
                <a:cs typeface="Times New Roman" pitchFamily="18" charset="0"/>
              </a:rPr>
              <a:t>) PROJESİ </a:t>
            </a:r>
            <a:endParaRPr lang="tr-TR" sz="2400" b="1" dirty="0">
              <a:latin typeface="Times New Roman" pitchFamily="18" charset="0"/>
              <a:cs typeface="Times New Roman"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075730043"/>
              </p:ext>
            </p:extLst>
          </p:nvPr>
        </p:nvGraphicFramePr>
        <p:xfrm>
          <a:off x="805912" y="1484784"/>
          <a:ext cx="10476854" cy="4565978"/>
        </p:xfrm>
        <a:graphic>
          <a:graphicData uri="http://schemas.openxmlformats.org/drawingml/2006/table">
            <a:tbl>
              <a:tblPr firstRow="1" firstCol="1" bandRow="1">
                <a:tableStyleId>{5DA37D80-6434-44D0-A028-1B22A696006F}</a:tableStyleId>
              </a:tblPr>
              <a:tblGrid>
                <a:gridCol w="451590">
                  <a:extLst>
                    <a:ext uri="{9D8B030D-6E8A-4147-A177-3AD203B41FA5}">
                      <a16:colId xmlns="" xmlns:a16="http://schemas.microsoft.com/office/drawing/2014/main" val="20000"/>
                    </a:ext>
                  </a:extLst>
                </a:gridCol>
                <a:gridCol w="1436133">
                  <a:extLst>
                    <a:ext uri="{9D8B030D-6E8A-4147-A177-3AD203B41FA5}">
                      <a16:colId xmlns="" xmlns:a16="http://schemas.microsoft.com/office/drawing/2014/main" val="20001"/>
                    </a:ext>
                  </a:extLst>
                </a:gridCol>
                <a:gridCol w="517766">
                  <a:extLst>
                    <a:ext uri="{9D8B030D-6E8A-4147-A177-3AD203B41FA5}">
                      <a16:colId xmlns="" xmlns:a16="http://schemas.microsoft.com/office/drawing/2014/main" val="20002"/>
                    </a:ext>
                  </a:extLst>
                </a:gridCol>
                <a:gridCol w="755632">
                  <a:extLst>
                    <a:ext uri="{9D8B030D-6E8A-4147-A177-3AD203B41FA5}">
                      <a16:colId xmlns="" xmlns:a16="http://schemas.microsoft.com/office/drawing/2014/main" val="20003"/>
                    </a:ext>
                  </a:extLst>
                </a:gridCol>
                <a:gridCol w="361271">
                  <a:extLst>
                    <a:ext uri="{9D8B030D-6E8A-4147-A177-3AD203B41FA5}">
                      <a16:colId xmlns="" xmlns:a16="http://schemas.microsoft.com/office/drawing/2014/main" val="20004"/>
                    </a:ext>
                  </a:extLst>
                </a:gridCol>
                <a:gridCol w="1233421">
                  <a:extLst>
                    <a:ext uri="{9D8B030D-6E8A-4147-A177-3AD203B41FA5}">
                      <a16:colId xmlns="" xmlns:a16="http://schemas.microsoft.com/office/drawing/2014/main" val="20005"/>
                    </a:ext>
                  </a:extLst>
                </a:gridCol>
                <a:gridCol w="488501">
                  <a:extLst>
                    <a:ext uri="{9D8B030D-6E8A-4147-A177-3AD203B41FA5}">
                      <a16:colId xmlns="" xmlns:a16="http://schemas.microsoft.com/office/drawing/2014/main" val="20006"/>
                    </a:ext>
                  </a:extLst>
                </a:gridCol>
                <a:gridCol w="1439198">
                  <a:extLst>
                    <a:ext uri="{9D8B030D-6E8A-4147-A177-3AD203B41FA5}">
                      <a16:colId xmlns="" xmlns:a16="http://schemas.microsoft.com/office/drawing/2014/main" val="20007"/>
                    </a:ext>
                  </a:extLst>
                </a:gridCol>
                <a:gridCol w="451588">
                  <a:extLst>
                    <a:ext uri="{9D8B030D-6E8A-4147-A177-3AD203B41FA5}">
                      <a16:colId xmlns="" xmlns:a16="http://schemas.microsoft.com/office/drawing/2014/main" val="20008"/>
                    </a:ext>
                  </a:extLst>
                </a:gridCol>
                <a:gridCol w="1535400">
                  <a:extLst>
                    <a:ext uri="{9D8B030D-6E8A-4147-A177-3AD203B41FA5}">
                      <a16:colId xmlns="" xmlns:a16="http://schemas.microsoft.com/office/drawing/2014/main" val="20009"/>
                    </a:ext>
                  </a:extLst>
                </a:gridCol>
                <a:gridCol w="1806354">
                  <a:extLst>
                    <a:ext uri="{9D8B030D-6E8A-4147-A177-3AD203B41FA5}">
                      <a16:colId xmlns="" xmlns:a16="http://schemas.microsoft.com/office/drawing/2014/main" val="20010"/>
                    </a:ext>
                  </a:extLst>
                </a:gridCol>
              </a:tblGrid>
              <a:tr h="96835">
                <a:tc gridSpan="11">
                  <a:txBody>
                    <a:bodyPr/>
                    <a:lstStyle/>
                    <a:p>
                      <a:pPr marR="29845">
                        <a:lnSpc>
                          <a:spcPct val="107000"/>
                        </a:lnSpc>
                        <a:spcAft>
                          <a:spcPts val="0"/>
                        </a:spcAft>
                      </a:pPr>
                      <a:r>
                        <a:rPr lang="en-GB" sz="1200" dirty="0">
                          <a:effectLst/>
                          <a:latin typeface="Times New Roman" pitchFamily="18" charset="0"/>
                          <a:cs typeface="Times New Roman" pitchFamily="18" charset="0"/>
                        </a:rPr>
                        <a:t>PROJE GERÇEKLEŞME BİLGİLERİ</a:t>
                      </a:r>
                      <a:endParaRPr lang="tr-TR" sz="1200" dirty="0">
                        <a:effectLst/>
                        <a:latin typeface="Times New Roman" pitchFamily="18" charset="0"/>
                        <a:ea typeface="Times New Roman"/>
                        <a:cs typeface="Times New Roman" pitchFamily="18" charset="0"/>
                      </a:endParaRPr>
                    </a:p>
                  </a:txBody>
                  <a:tcPr marL="26103" marR="15561" marT="18824"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90823">
                <a:tc gridSpan="3">
                  <a:txBody>
                    <a:bodyPr/>
                    <a:lstStyle/>
                    <a:p>
                      <a:pPr>
                        <a:lnSpc>
                          <a:spcPct val="107000"/>
                        </a:lnSpc>
                        <a:spcAft>
                          <a:spcPts val="0"/>
                        </a:spcAft>
                      </a:pPr>
                      <a:r>
                        <a:rPr lang="en-GB" sz="1200">
                          <a:effectLst/>
                          <a:latin typeface="Times New Roman" pitchFamily="18" charset="0"/>
                          <a:cs typeface="Times New Roman" pitchFamily="18" charset="0"/>
                        </a:rPr>
                        <a:t>SEKTÖR </a:t>
                      </a:r>
                      <a:endParaRPr lang="tr-TR" sz="1200">
                        <a:effectLst/>
                        <a:latin typeface="Times New Roman" pitchFamily="18" charset="0"/>
                        <a:ea typeface="Times New Roman"/>
                        <a:cs typeface="Times New Roman" pitchFamily="18" charset="0"/>
                      </a:endParaRPr>
                    </a:p>
                  </a:txBody>
                  <a:tcPr marL="26103" marR="15561" marT="18824" marB="0"/>
                </a:tc>
                <a:tc hMerge="1">
                  <a:txBody>
                    <a:bodyPr/>
                    <a:lstStyle/>
                    <a:p>
                      <a:endParaRPr lang="tr-TR"/>
                    </a:p>
                  </a:txBody>
                  <a:tcPr/>
                </a:tc>
                <a:tc hMerge="1">
                  <a:txBody>
                    <a:bodyPr/>
                    <a:lstStyle/>
                    <a:p>
                      <a:endParaRPr lang="tr-TR"/>
                    </a:p>
                  </a:txBody>
                  <a:tcPr/>
                </a:tc>
                <a:tc gridSpan="8">
                  <a:txBody>
                    <a:bodyPr/>
                    <a:lstStyle/>
                    <a:p>
                      <a:pPr marL="2540">
                        <a:lnSpc>
                          <a:spcPct val="107000"/>
                        </a:lnSpc>
                        <a:spcAft>
                          <a:spcPts val="0"/>
                        </a:spcAft>
                      </a:pPr>
                      <a:r>
                        <a:rPr lang="en-GB" sz="1200" dirty="0">
                          <a:effectLst/>
                          <a:latin typeface="Times New Roman" pitchFamily="18" charset="0"/>
                          <a:cs typeface="Times New Roman" pitchFamily="18" charset="0"/>
                        </a:rPr>
                        <a:t>EĞİTİM</a:t>
                      </a:r>
                      <a:endParaRPr lang="tr-TR" sz="1200" dirty="0">
                        <a:effectLst/>
                        <a:latin typeface="Times New Roman" pitchFamily="18" charset="0"/>
                        <a:ea typeface="Times New Roman"/>
                        <a:cs typeface="Times New Roman" pitchFamily="18" charset="0"/>
                      </a:endParaRPr>
                    </a:p>
                  </a:txBody>
                  <a:tcPr marL="26103" marR="15561" marT="1882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1"/>
                  </a:ext>
                </a:extLst>
              </a:tr>
              <a:tr h="161301">
                <a:tc gridSpan="3">
                  <a:txBody>
                    <a:bodyPr/>
                    <a:lstStyle/>
                    <a:p>
                      <a:pPr>
                        <a:lnSpc>
                          <a:spcPct val="107000"/>
                        </a:lnSpc>
                        <a:spcAft>
                          <a:spcPts val="0"/>
                        </a:spcAft>
                      </a:pPr>
                      <a:r>
                        <a:rPr lang="en-GB" sz="1200">
                          <a:effectLst/>
                          <a:latin typeface="Times New Roman" pitchFamily="18" charset="0"/>
                          <a:cs typeface="Times New Roman" pitchFamily="18" charset="0"/>
                        </a:rPr>
                        <a:t>PROJE SAHİBİ KURULUŞ </a:t>
                      </a:r>
                      <a:endParaRPr lang="tr-TR" sz="1200">
                        <a:effectLst/>
                        <a:latin typeface="Times New Roman" pitchFamily="18" charset="0"/>
                        <a:ea typeface="Times New Roman"/>
                        <a:cs typeface="Times New Roman" pitchFamily="18" charset="0"/>
                      </a:endParaRPr>
                    </a:p>
                  </a:txBody>
                  <a:tcPr marL="26103" marR="15561" marT="18824" marB="0"/>
                </a:tc>
                <a:tc hMerge="1">
                  <a:txBody>
                    <a:bodyPr/>
                    <a:lstStyle/>
                    <a:p>
                      <a:endParaRPr lang="tr-TR"/>
                    </a:p>
                  </a:txBody>
                  <a:tcPr/>
                </a:tc>
                <a:tc hMerge="1">
                  <a:txBody>
                    <a:bodyPr/>
                    <a:lstStyle/>
                    <a:p>
                      <a:endParaRPr lang="tr-TR"/>
                    </a:p>
                  </a:txBody>
                  <a:tcPr/>
                </a:tc>
                <a:tc gridSpan="8">
                  <a:txBody>
                    <a:bodyPr/>
                    <a:lstStyle/>
                    <a:p>
                      <a:pPr marL="2540">
                        <a:lnSpc>
                          <a:spcPct val="107000"/>
                        </a:lnSpc>
                        <a:spcAft>
                          <a:spcPts val="0"/>
                        </a:spcAft>
                      </a:pPr>
                      <a:r>
                        <a:rPr lang="en-GB" sz="1200">
                          <a:effectLst/>
                          <a:latin typeface="Times New Roman" pitchFamily="18" charset="0"/>
                          <a:cs typeface="Times New Roman" pitchFamily="18" charset="0"/>
                        </a:rPr>
                        <a:t>Bolu Abant İzzet Baysal Üniversitesi  </a:t>
                      </a:r>
                      <a:endParaRPr lang="tr-TR" sz="1200">
                        <a:effectLst/>
                        <a:latin typeface="Times New Roman" pitchFamily="18" charset="0"/>
                        <a:ea typeface="Times New Roman"/>
                        <a:cs typeface="Times New Roman" pitchFamily="18" charset="0"/>
                      </a:endParaRPr>
                    </a:p>
                  </a:txBody>
                  <a:tcPr marL="26103" marR="15561" marT="1882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2"/>
                  </a:ext>
                </a:extLst>
              </a:tr>
              <a:tr h="90823">
                <a:tc gridSpan="11">
                  <a:txBody>
                    <a:bodyPr/>
                    <a:lstStyle/>
                    <a:p>
                      <a:pPr>
                        <a:lnSpc>
                          <a:spcPct val="107000"/>
                        </a:lnSpc>
                        <a:spcAft>
                          <a:spcPts val="0"/>
                        </a:spcAft>
                      </a:pPr>
                      <a:r>
                        <a:rPr lang="en-GB" sz="1200" dirty="0">
                          <a:effectLst/>
                          <a:latin typeface="Times New Roman" pitchFamily="18" charset="0"/>
                          <a:cs typeface="Times New Roman" pitchFamily="18" charset="0"/>
                        </a:rPr>
                        <a:t>PROJENİN; </a:t>
                      </a:r>
                      <a:endParaRPr lang="tr-TR" sz="1200" dirty="0">
                        <a:effectLst/>
                        <a:latin typeface="Times New Roman" pitchFamily="18" charset="0"/>
                        <a:ea typeface="Times New Roman"/>
                        <a:cs typeface="Times New Roman" pitchFamily="18" charset="0"/>
                      </a:endParaRPr>
                    </a:p>
                  </a:txBody>
                  <a:tcPr marL="26103" marR="15561" marT="1882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3"/>
                  </a:ext>
                </a:extLst>
              </a:tr>
              <a:tr h="90823">
                <a:tc gridSpan="3">
                  <a:txBody>
                    <a:bodyPr/>
                    <a:lstStyle/>
                    <a:p>
                      <a:pPr>
                        <a:lnSpc>
                          <a:spcPct val="107000"/>
                        </a:lnSpc>
                        <a:spcAft>
                          <a:spcPts val="0"/>
                        </a:spcAft>
                      </a:pPr>
                      <a:r>
                        <a:rPr lang="en-GB" sz="1200">
                          <a:effectLst/>
                          <a:latin typeface="Times New Roman" pitchFamily="18" charset="0"/>
                          <a:cs typeface="Times New Roman" pitchFamily="18" charset="0"/>
                        </a:rPr>
                        <a:t>ADI </a:t>
                      </a:r>
                      <a:endParaRPr lang="tr-TR" sz="1200">
                        <a:effectLst/>
                        <a:latin typeface="Times New Roman" pitchFamily="18" charset="0"/>
                        <a:ea typeface="Times New Roman"/>
                        <a:cs typeface="Times New Roman" pitchFamily="18" charset="0"/>
                      </a:endParaRPr>
                    </a:p>
                  </a:txBody>
                  <a:tcPr marL="26103" marR="15561" marT="18824" marB="0"/>
                </a:tc>
                <a:tc hMerge="1">
                  <a:txBody>
                    <a:bodyPr/>
                    <a:lstStyle/>
                    <a:p>
                      <a:endParaRPr lang="tr-TR"/>
                    </a:p>
                  </a:txBody>
                  <a:tcPr/>
                </a:tc>
                <a:tc hMerge="1">
                  <a:txBody>
                    <a:bodyPr/>
                    <a:lstStyle/>
                    <a:p>
                      <a:endParaRPr lang="tr-TR"/>
                    </a:p>
                  </a:txBody>
                  <a:tcPr/>
                </a:tc>
                <a:tc gridSpan="8">
                  <a:txBody>
                    <a:bodyPr/>
                    <a:lstStyle/>
                    <a:p>
                      <a:pPr marL="2540">
                        <a:lnSpc>
                          <a:spcPct val="107000"/>
                        </a:lnSpc>
                        <a:spcAft>
                          <a:spcPts val="0"/>
                        </a:spcAft>
                      </a:pPr>
                      <a:r>
                        <a:rPr lang="en-GB" sz="1200">
                          <a:effectLst/>
                          <a:latin typeface="Times New Roman" pitchFamily="18" charset="0"/>
                          <a:cs typeface="Times New Roman" pitchFamily="18" charset="0"/>
                        </a:rPr>
                        <a:t>Derslik Ve Merkezi Birimler </a:t>
                      </a:r>
                      <a:endParaRPr lang="tr-TR" sz="1200">
                        <a:effectLst/>
                        <a:latin typeface="Times New Roman" pitchFamily="18" charset="0"/>
                        <a:ea typeface="Times New Roman"/>
                        <a:cs typeface="Times New Roman" pitchFamily="18" charset="0"/>
                      </a:endParaRPr>
                    </a:p>
                  </a:txBody>
                  <a:tcPr marL="26103" marR="15561" marT="1882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4"/>
                  </a:ext>
                </a:extLst>
              </a:tr>
              <a:tr h="102531">
                <a:tc gridSpan="3">
                  <a:txBody>
                    <a:bodyPr/>
                    <a:lstStyle/>
                    <a:p>
                      <a:pPr>
                        <a:lnSpc>
                          <a:spcPct val="107000"/>
                        </a:lnSpc>
                        <a:spcAft>
                          <a:spcPts val="0"/>
                        </a:spcAft>
                      </a:pPr>
                      <a:r>
                        <a:rPr lang="en-GB" sz="1200">
                          <a:effectLst/>
                          <a:latin typeface="Times New Roman" pitchFamily="18" charset="0"/>
                          <a:cs typeface="Times New Roman" pitchFamily="18" charset="0"/>
                        </a:rPr>
                        <a:t>NUMARASI </a:t>
                      </a:r>
                      <a:endParaRPr lang="tr-TR" sz="1200">
                        <a:effectLst/>
                        <a:latin typeface="Times New Roman" pitchFamily="18" charset="0"/>
                        <a:ea typeface="Times New Roman"/>
                        <a:cs typeface="Times New Roman" pitchFamily="18" charset="0"/>
                      </a:endParaRPr>
                    </a:p>
                  </a:txBody>
                  <a:tcPr marL="26103" marR="15561" marT="18824" marB="0"/>
                </a:tc>
                <a:tc hMerge="1">
                  <a:txBody>
                    <a:bodyPr/>
                    <a:lstStyle/>
                    <a:p>
                      <a:endParaRPr lang="tr-TR"/>
                    </a:p>
                  </a:txBody>
                  <a:tcPr/>
                </a:tc>
                <a:tc hMerge="1">
                  <a:txBody>
                    <a:bodyPr/>
                    <a:lstStyle/>
                    <a:p>
                      <a:endParaRPr lang="tr-TR"/>
                    </a:p>
                  </a:txBody>
                  <a:tcPr/>
                </a:tc>
                <a:tc gridSpan="8">
                  <a:txBody>
                    <a:bodyPr/>
                    <a:lstStyle/>
                    <a:p>
                      <a:pPr>
                        <a:spcAft>
                          <a:spcPts val="0"/>
                        </a:spcAft>
                      </a:pPr>
                      <a:r>
                        <a:rPr lang="en-GB" sz="1200">
                          <a:effectLst/>
                          <a:latin typeface="Times New Roman" pitchFamily="18" charset="0"/>
                          <a:cs typeface="Times New Roman" pitchFamily="18" charset="0"/>
                        </a:rPr>
                        <a:t>2005H03-732</a:t>
                      </a:r>
                      <a:endParaRPr lang="tr-TR" sz="1200">
                        <a:effectLst/>
                        <a:latin typeface="Times New Roman" pitchFamily="18" charset="0"/>
                        <a:ea typeface="Times New Roman"/>
                        <a:cs typeface="Times New Roman" pitchFamily="18" charset="0"/>
                      </a:endParaRPr>
                    </a:p>
                  </a:txBody>
                  <a:tcPr marL="26103" marR="15561" marT="1882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5"/>
                  </a:ext>
                </a:extLst>
              </a:tr>
              <a:tr h="90823">
                <a:tc gridSpan="3">
                  <a:txBody>
                    <a:bodyPr/>
                    <a:lstStyle/>
                    <a:p>
                      <a:pPr>
                        <a:lnSpc>
                          <a:spcPct val="107000"/>
                        </a:lnSpc>
                        <a:spcAft>
                          <a:spcPts val="0"/>
                        </a:spcAft>
                      </a:pPr>
                      <a:r>
                        <a:rPr lang="en-GB" sz="1200">
                          <a:effectLst/>
                          <a:latin typeface="Times New Roman" pitchFamily="18" charset="0"/>
                          <a:cs typeface="Times New Roman" pitchFamily="18" charset="0"/>
                        </a:rPr>
                        <a:t>YERİ </a:t>
                      </a:r>
                      <a:endParaRPr lang="tr-TR" sz="1200">
                        <a:effectLst/>
                        <a:latin typeface="Times New Roman" pitchFamily="18" charset="0"/>
                        <a:ea typeface="Times New Roman"/>
                        <a:cs typeface="Times New Roman" pitchFamily="18" charset="0"/>
                      </a:endParaRPr>
                    </a:p>
                  </a:txBody>
                  <a:tcPr marL="26103" marR="15561" marT="18824" marB="0"/>
                </a:tc>
                <a:tc hMerge="1">
                  <a:txBody>
                    <a:bodyPr/>
                    <a:lstStyle/>
                    <a:p>
                      <a:endParaRPr lang="tr-TR"/>
                    </a:p>
                  </a:txBody>
                  <a:tcPr/>
                </a:tc>
                <a:tc hMerge="1">
                  <a:txBody>
                    <a:bodyPr/>
                    <a:lstStyle/>
                    <a:p>
                      <a:endParaRPr lang="tr-TR"/>
                    </a:p>
                  </a:txBody>
                  <a:tcPr/>
                </a:tc>
                <a:tc gridSpan="8">
                  <a:txBody>
                    <a:bodyPr/>
                    <a:lstStyle/>
                    <a:p>
                      <a:pPr marL="2540">
                        <a:lnSpc>
                          <a:spcPct val="107000"/>
                        </a:lnSpc>
                        <a:spcAft>
                          <a:spcPts val="0"/>
                        </a:spcAft>
                      </a:pPr>
                      <a:r>
                        <a:rPr lang="en-GB" sz="1200">
                          <a:effectLst/>
                          <a:latin typeface="Times New Roman" pitchFamily="18" charset="0"/>
                          <a:cs typeface="Times New Roman" pitchFamily="18" charset="0"/>
                        </a:rPr>
                        <a:t>Bolu</a:t>
                      </a:r>
                      <a:endParaRPr lang="tr-TR" sz="1200">
                        <a:effectLst/>
                        <a:latin typeface="Times New Roman" pitchFamily="18" charset="0"/>
                        <a:ea typeface="Times New Roman"/>
                        <a:cs typeface="Times New Roman" pitchFamily="18" charset="0"/>
                      </a:endParaRPr>
                    </a:p>
                  </a:txBody>
                  <a:tcPr marL="26103" marR="15561" marT="1882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6"/>
                  </a:ext>
                </a:extLst>
              </a:tr>
              <a:tr h="161301">
                <a:tc gridSpan="3">
                  <a:txBody>
                    <a:bodyPr/>
                    <a:lstStyle/>
                    <a:p>
                      <a:pPr>
                        <a:lnSpc>
                          <a:spcPct val="107000"/>
                        </a:lnSpc>
                        <a:spcAft>
                          <a:spcPts val="0"/>
                        </a:spcAft>
                      </a:pPr>
                      <a:r>
                        <a:rPr lang="en-GB" sz="1200">
                          <a:effectLst/>
                          <a:latin typeface="Times New Roman" pitchFamily="18" charset="0"/>
                          <a:cs typeface="Times New Roman" pitchFamily="18" charset="0"/>
                        </a:rPr>
                        <a:t>BAŞLAMA/BİTİŞ TARİHİ </a:t>
                      </a:r>
                      <a:endParaRPr lang="tr-TR" sz="1200">
                        <a:effectLst/>
                        <a:latin typeface="Times New Roman" pitchFamily="18" charset="0"/>
                        <a:ea typeface="Times New Roman"/>
                        <a:cs typeface="Times New Roman" pitchFamily="18" charset="0"/>
                      </a:endParaRPr>
                    </a:p>
                  </a:txBody>
                  <a:tcPr marL="26103" marR="15561" marT="18824" marB="0"/>
                </a:tc>
                <a:tc hMerge="1">
                  <a:txBody>
                    <a:bodyPr/>
                    <a:lstStyle/>
                    <a:p>
                      <a:endParaRPr lang="tr-TR"/>
                    </a:p>
                  </a:txBody>
                  <a:tcPr/>
                </a:tc>
                <a:tc hMerge="1">
                  <a:txBody>
                    <a:bodyPr/>
                    <a:lstStyle/>
                    <a:p>
                      <a:endParaRPr lang="tr-TR"/>
                    </a:p>
                  </a:txBody>
                  <a:tcPr/>
                </a:tc>
                <a:tc gridSpan="8">
                  <a:txBody>
                    <a:bodyPr/>
                    <a:lstStyle/>
                    <a:p>
                      <a:pPr marL="2540">
                        <a:lnSpc>
                          <a:spcPct val="107000"/>
                        </a:lnSpc>
                        <a:spcAft>
                          <a:spcPts val="0"/>
                        </a:spcAft>
                      </a:pPr>
                      <a:r>
                        <a:rPr lang="en-GB" sz="1200">
                          <a:effectLst/>
                          <a:latin typeface="Times New Roman" pitchFamily="18" charset="0"/>
                          <a:cs typeface="Times New Roman" pitchFamily="18" charset="0"/>
                        </a:rPr>
                        <a:t>2005-2021</a:t>
                      </a:r>
                      <a:endParaRPr lang="tr-TR" sz="1200">
                        <a:effectLst/>
                        <a:latin typeface="Times New Roman" pitchFamily="18" charset="0"/>
                        <a:ea typeface="Times New Roman"/>
                        <a:cs typeface="Times New Roman" pitchFamily="18" charset="0"/>
                      </a:endParaRPr>
                    </a:p>
                  </a:txBody>
                  <a:tcPr marL="26103" marR="15561" marT="18824"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7"/>
                  </a:ext>
                </a:extLst>
              </a:tr>
              <a:tr h="90823">
                <a:tc gridSpan="3">
                  <a:txBody>
                    <a:bodyPr/>
                    <a:lstStyle/>
                    <a:p>
                      <a:pPr>
                        <a:lnSpc>
                          <a:spcPct val="107000"/>
                        </a:lnSpc>
                        <a:spcAft>
                          <a:spcPts val="0"/>
                        </a:spcAft>
                      </a:pPr>
                      <a:r>
                        <a:rPr lang="en-GB" sz="1200">
                          <a:effectLst/>
                          <a:latin typeface="Times New Roman" pitchFamily="18" charset="0"/>
                          <a:cs typeface="Times New Roman" pitchFamily="18" charset="0"/>
                        </a:rPr>
                        <a:t>KARAKTERİSTİĞİ </a:t>
                      </a:r>
                      <a:endParaRPr lang="tr-TR" sz="1200">
                        <a:effectLst/>
                        <a:latin typeface="Times New Roman" pitchFamily="18" charset="0"/>
                        <a:ea typeface="Times New Roman"/>
                        <a:cs typeface="Times New Roman" pitchFamily="18" charset="0"/>
                      </a:endParaRPr>
                    </a:p>
                  </a:txBody>
                  <a:tcPr marL="26103" marR="15561" marT="18824" marB="0" anchor="ctr"/>
                </a:tc>
                <a:tc hMerge="1">
                  <a:txBody>
                    <a:bodyPr/>
                    <a:lstStyle/>
                    <a:p>
                      <a:endParaRPr lang="tr-TR"/>
                    </a:p>
                  </a:txBody>
                  <a:tcPr/>
                </a:tc>
                <a:tc hMerge="1">
                  <a:txBody>
                    <a:bodyPr/>
                    <a:lstStyle/>
                    <a:p>
                      <a:endParaRPr lang="tr-TR"/>
                    </a:p>
                  </a:txBody>
                  <a:tcPr/>
                </a:tc>
                <a:tc gridSpan="8">
                  <a:txBody>
                    <a:bodyPr/>
                    <a:lstStyle/>
                    <a:p>
                      <a:pPr marL="2540">
                        <a:lnSpc>
                          <a:spcPct val="107000"/>
                        </a:lnSpc>
                        <a:spcAft>
                          <a:spcPts val="0"/>
                        </a:spcAft>
                      </a:pPr>
                      <a:r>
                        <a:rPr lang="en-GB" sz="1200">
                          <a:effectLst/>
                          <a:latin typeface="Times New Roman" pitchFamily="18" charset="0"/>
                          <a:cs typeface="Times New Roman" pitchFamily="18" charset="0"/>
                        </a:rPr>
                        <a:t>Eğitim (10.000 m2)</a:t>
                      </a:r>
                      <a:endParaRPr lang="tr-TR" sz="1200">
                        <a:effectLst/>
                        <a:latin typeface="Times New Roman" pitchFamily="18" charset="0"/>
                        <a:ea typeface="Times New Roman"/>
                        <a:cs typeface="Times New Roman" pitchFamily="18" charset="0"/>
                      </a:endParaRPr>
                    </a:p>
                  </a:txBody>
                  <a:tcPr marL="26103" marR="15561" marT="18824"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8"/>
                  </a:ext>
                </a:extLst>
              </a:tr>
              <a:tr h="90823">
                <a:tc gridSpan="11">
                  <a:txBody>
                    <a:bodyPr/>
                    <a:lstStyle/>
                    <a:p>
                      <a:pPr>
                        <a:lnSpc>
                          <a:spcPct val="107000"/>
                        </a:lnSpc>
                        <a:spcAft>
                          <a:spcPts val="0"/>
                        </a:spcAft>
                      </a:pPr>
                      <a:r>
                        <a:rPr lang="en-GB" sz="1200" dirty="0">
                          <a:effectLst/>
                          <a:latin typeface="Times New Roman" pitchFamily="18" charset="0"/>
                          <a:cs typeface="Times New Roman" pitchFamily="18" charset="0"/>
                        </a:rPr>
                        <a:t>YATIRIMIN YILLAR İTİBARİYLE GELİŞİMİ (</a:t>
                      </a:r>
                      <a:r>
                        <a:rPr lang="en-GB" sz="1200" dirty="0" err="1">
                          <a:effectLst/>
                          <a:latin typeface="Times New Roman" pitchFamily="18" charset="0"/>
                          <a:cs typeface="Times New Roman" pitchFamily="18" charset="0"/>
                        </a:rPr>
                        <a:t>Cari</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Fiyatlarla</a:t>
                      </a:r>
                      <a:r>
                        <a:rPr lang="en-GB" sz="1200" dirty="0">
                          <a:effectLst/>
                          <a:latin typeface="Times New Roman" pitchFamily="18" charset="0"/>
                          <a:cs typeface="Times New Roman" pitchFamily="18" charset="0"/>
                        </a:rPr>
                        <a:t>, Bin TL) </a:t>
                      </a:r>
                      <a:endParaRPr lang="tr-TR" sz="1200" dirty="0">
                        <a:effectLst/>
                        <a:latin typeface="Times New Roman" pitchFamily="18" charset="0"/>
                        <a:ea typeface="Times New Roman"/>
                        <a:cs typeface="Times New Roman" pitchFamily="18" charset="0"/>
                      </a:endParaRPr>
                    </a:p>
                  </a:txBody>
                  <a:tcPr marL="26103" marR="15561" marT="18824"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9"/>
                  </a:ext>
                </a:extLst>
              </a:tr>
              <a:tr h="231780">
                <a:tc>
                  <a:txBody>
                    <a:bodyPr/>
                    <a:lstStyle/>
                    <a:p>
                      <a:pPr>
                        <a:lnSpc>
                          <a:spcPct val="107000"/>
                        </a:lnSpc>
                        <a:spcAft>
                          <a:spcPts val="0"/>
                        </a:spcAft>
                      </a:pPr>
                      <a:r>
                        <a:rPr lang="en-GB" sz="1200">
                          <a:effectLst/>
                          <a:latin typeface="Times New Roman" pitchFamily="18" charset="0"/>
                          <a:cs typeface="Times New Roman" pitchFamily="18" charset="0"/>
                        </a:rPr>
                        <a:t>Yıl</a:t>
                      </a:r>
                      <a:endParaRPr lang="tr-TR" sz="1200">
                        <a:effectLst/>
                        <a:latin typeface="Times New Roman" pitchFamily="18" charset="0"/>
                        <a:ea typeface="Times New Roman"/>
                        <a:cs typeface="Times New Roman" pitchFamily="18" charset="0"/>
                      </a:endParaRPr>
                    </a:p>
                  </a:txBody>
                  <a:tcPr marL="26103" marR="15561" marT="18824" marB="0" anchor="ctr"/>
                </a:tc>
                <a:tc rowSpan="2">
                  <a:txBody>
                    <a:bodyPr/>
                    <a:lstStyle/>
                    <a:p>
                      <a:pPr>
                        <a:lnSpc>
                          <a:spcPct val="107000"/>
                        </a:lnSpc>
                        <a:spcAft>
                          <a:spcPts val="0"/>
                        </a:spcAft>
                      </a:pPr>
                      <a:r>
                        <a:rPr lang="en-GB" sz="1200">
                          <a:effectLst/>
                          <a:latin typeface="Times New Roman" pitchFamily="18" charset="0"/>
                          <a:cs typeface="Times New Roman" pitchFamily="18" charset="0"/>
                        </a:rPr>
                        <a:t>Toplam Proje Tutarı</a:t>
                      </a:r>
                      <a:endParaRPr lang="tr-TR" sz="1200">
                        <a:effectLst/>
                        <a:latin typeface="Times New Roman" pitchFamily="18" charset="0"/>
                        <a:ea typeface="Times New Roman"/>
                        <a:cs typeface="Times New Roman" pitchFamily="18" charset="0"/>
                      </a:endParaRPr>
                    </a:p>
                  </a:txBody>
                  <a:tcPr marL="26103" marR="15561" marT="18824" marB="0" anchor="ctr"/>
                </a:tc>
                <a:tc rowSpan="2" gridSpan="2">
                  <a:txBody>
                    <a:bodyPr/>
                    <a:lstStyle/>
                    <a:p>
                      <a:pPr algn="ctr">
                        <a:lnSpc>
                          <a:spcPct val="107000"/>
                        </a:lnSpc>
                        <a:spcAft>
                          <a:spcPts val="0"/>
                        </a:spcAft>
                      </a:pPr>
                      <a:r>
                        <a:rPr lang="en-GB" sz="1200" dirty="0">
                          <a:effectLst/>
                          <a:latin typeface="Times New Roman" pitchFamily="18" charset="0"/>
                          <a:cs typeface="Times New Roman" pitchFamily="18" charset="0"/>
                        </a:rPr>
                        <a:t>2020 </a:t>
                      </a:r>
                      <a:r>
                        <a:rPr lang="en-GB" sz="1200" dirty="0" err="1">
                          <a:effectLst/>
                          <a:latin typeface="Times New Roman" pitchFamily="18" charset="0"/>
                          <a:cs typeface="Times New Roman" pitchFamily="18" charset="0"/>
                        </a:rPr>
                        <a:t>Sonu</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Küm.Harc</a:t>
                      </a:r>
                      <a:r>
                        <a:rPr lang="en-GB" sz="1200" dirty="0">
                          <a:effectLst/>
                          <a:latin typeface="Times New Roman" pitchFamily="18" charset="0"/>
                          <a:cs typeface="Times New Roman" pitchFamily="18" charset="0"/>
                        </a:rPr>
                        <a:t>.</a:t>
                      </a:r>
                      <a:endParaRPr lang="tr-TR" sz="1200" dirty="0">
                        <a:effectLst/>
                        <a:latin typeface="Times New Roman" pitchFamily="18" charset="0"/>
                        <a:cs typeface="Times New Roman" pitchFamily="18" charset="0"/>
                      </a:endParaRPr>
                    </a:p>
                    <a:p>
                      <a:pPr algn="ctr">
                        <a:lnSpc>
                          <a:spcPct val="107000"/>
                        </a:lnSpc>
                        <a:spcAft>
                          <a:spcPts val="0"/>
                        </a:spcAft>
                      </a:pPr>
                      <a:r>
                        <a:rPr lang="en-GB" sz="1200" dirty="0">
                          <a:effectLst/>
                          <a:latin typeface="Times New Roman" pitchFamily="18" charset="0"/>
                          <a:cs typeface="Times New Roman" pitchFamily="18" charset="0"/>
                        </a:rPr>
                        <a:t>(2020 </a:t>
                      </a:r>
                      <a:r>
                        <a:rPr lang="en-GB" sz="1200" dirty="0" err="1">
                          <a:effectLst/>
                          <a:latin typeface="Times New Roman" pitchFamily="18" charset="0"/>
                          <a:cs typeface="Times New Roman" pitchFamily="18" charset="0"/>
                        </a:rPr>
                        <a:t>fiyatlarıyla</a:t>
                      </a: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26103" marR="15561" marT="18824" marB="0" anchor="ctr"/>
                </a:tc>
                <a:tc rowSpan="2" hMerge="1">
                  <a:txBody>
                    <a:bodyPr/>
                    <a:lstStyle/>
                    <a:p>
                      <a:endParaRPr lang="tr-TR"/>
                    </a:p>
                  </a:txBody>
                  <a:tcPr/>
                </a:tc>
                <a:tc gridSpan="2">
                  <a:txBody>
                    <a:bodyPr/>
                    <a:lstStyle/>
                    <a:p>
                      <a:pPr algn="ctr">
                        <a:lnSpc>
                          <a:spcPct val="107000"/>
                        </a:lnSpc>
                        <a:spcAft>
                          <a:spcPts val="0"/>
                        </a:spcAft>
                      </a:pPr>
                      <a:r>
                        <a:rPr lang="en-GB" sz="1200" dirty="0">
                          <a:effectLst/>
                          <a:latin typeface="Times New Roman" pitchFamily="18" charset="0"/>
                          <a:cs typeface="Times New Roman" pitchFamily="18" charset="0"/>
                        </a:rPr>
                        <a:t>Program </a:t>
                      </a:r>
                      <a:r>
                        <a:rPr lang="en-GB" sz="1200" dirty="0" err="1">
                          <a:effectLst/>
                          <a:latin typeface="Times New Roman" pitchFamily="18" charset="0"/>
                          <a:cs typeface="Times New Roman" pitchFamily="18" charset="0"/>
                        </a:rPr>
                        <a:t>Ödeneği</a:t>
                      </a:r>
                      <a:endParaRPr lang="tr-TR" sz="1200" dirty="0">
                        <a:effectLst/>
                        <a:latin typeface="Times New Roman" pitchFamily="18" charset="0"/>
                        <a:ea typeface="Times New Roman"/>
                        <a:cs typeface="Times New Roman" pitchFamily="18" charset="0"/>
                      </a:endParaRPr>
                    </a:p>
                  </a:txBody>
                  <a:tcPr marL="26103" marR="15561" marT="18824" marB="0" anchor="ctr"/>
                </a:tc>
                <a:tc hMerge="1">
                  <a:txBody>
                    <a:bodyPr/>
                    <a:lstStyle/>
                    <a:p>
                      <a:endParaRPr lang="tr-TR"/>
                    </a:p>
                  </a:txBody>
                  <a:tcPr/>
                </a:tc>
                <a:tc gridSpan="2">
                  <a:txBody>
                    <a:bodyPr/>
                    <a:lstStyle/>
                    <a:p>
                      <a:pPr algn="ctr">
                        <a:lnSpc>
                          <a:spcPct val="107000"/>
                        </a:lnSpc>
                        <a:spcAft>
                          <a:spcPts val="0"/>
                        </a:spcAft>
                      </a:pPr>
                      <a:r>
                        <a:rPr lang="en-GB" sz="1200">
                          <a:effectLst/>
                          <a:latin typeface="Times New Roman" pitchFamily="18" charset="0"/>
                          <a:cs typeface="Times New Roman" pitchFamily="18" charset="0"/>
                        </a:rPr>
                        <a:t>Revize Ödenek</a:t>
                      </a:r>
                      <a:endParaRPr lang="tr-TR" sz="1200">
                        <a:effectLst/>
                        <a:latin typeface="Times New Roman" pitchFamily="18" charset="0"/>
                        <a:ea typeface="Times New Roman"/>
                        <a:cs typeface="Times New Roman" pitchFamily="18" charset="0"/>
                      </a:endParaRPr>
                    </a:p>
                  </a:txBody>
                  <a:tcPr marL="26103" marR="15561" marT="18824" marB="0" anchor="ctr"/>
                </a:tc>
                <a:tc hMerge="1">
                  <a:txBody>
                    <a:bodyPr/>
                    <a:lstStyle/>
                    <a:p>
                      <a:endParaRPr lang="tr-TR"/>
                    </a:p>
                  </a:txBody>
                  <a:tcPr/>
                </a:tc>
                <a:tc gridSpan="2">
                  <a:txBody>
                    <a:bodyPr/>
                    <a:lstStyle/>
                    <a:p>
                      <a:pPr algn="ctr">
                        <a:lnSpc>
                          <a:spcPct val="107000"/>
                        </a:lnSpc>
                        <a:spcAft>
                          <a:spcPts val="0"/>
                        </a:spcAft>
                      </a:pPr>
                      <a:r>
                        <a:rPr lang="en-GB" sz="1200">
                          <a:effectLst/>
                          <a:latin typeface="Times New Roman" pitchFamily="18" charset="0"/>
                          <a:cs typeface="Times New Roman" pitchFamily="18" charset="0"/>
                        </a:rPr>
                        <a:t>2020 Yılı Harcama</a:t>
                      </a:r>
                      <a:endParaRPr lang="tr-TR" sz="1200">
                        <a:effectLst/>
                        <a:latin typeface="Times New Roman" pitchFamily="18" charset="0"/>
                        <a:ea typeface="Times New Roman"/>
                        <a:cs typeface="Times New Roman" pitchFamily="18" charset="0"/>
                      </a:endParaRPr>
                    </a:p>
                  </a:txBody>
                  <a:tcPr marL="26103" marR="15561" marT="18824" marB="0" anchor="ctr"/>
                </a:tc>
                <a:tc hMerge="1">
                  <a:txBody>
                    <a:bodyPr/>
                    <a:lstStyle/>
                    <a:p>
                      <a:endParaRPr lang="tr-TR"/>
                    </a:p>
                  </a:txBody>
                  <a:tcPr/>
                </a:tc>
                <a:tc rowSpan="2">
                  <a:txBody>
                    <a:bodyPr/>
                    <a:lstStyle/>
                    <a:p>
                      <a:pPr algn="ctr">
                        <a:lnSpc>
                          <a:spcPct val="107000"/>
                        </a:lnSpc>
                        <a:spcAft>
                          <a:spcPts val="0"/>
                        </a:spcAft>
                      </a:pPr>
                      <a:endParaRPr lang="tr-TR" sz="1200" dirty="0" smtClean="0">
                        <a:effectLst/>
                        <a:latin typeface="Times New Roman" pitchFamily="18" charset="0"/>
                        <a:cs typeface="Times New Roman" pitchFamily="18" charset="0"/>
                      </a:endParaRPr>
                    </a:p>
                    <a:p>
                      <a:pPr algn="ctr">
                        <a:lnSpc>
                          <a:spcPct val="107000"/>
                        </a:lnSpc>
                        <a:spcAft>
                          <a:spcPts val="0"/>
                        </a:spcAft>
                      </a:pPr>
                      <a:endParaRPr lang="tr-TR" sz="1200" dirty="0" smtClean="0">
                        <a:effectLst/>
                        <a:latin typeface="Times New Roman" pitchFamily="18" charset="0"/>
                        <a:cs typeface="Times New Roman" pitchFamily="18" charset="0"/>
                      </a:endParaRPr>
                    </a:p>
                    <a:p>
                      <a:pPr algn="ctr">
                        <a:lnSpc>
                          <a:spcPct val="107000"/>
                        </a:lnSpc>
                        <a:spcAft>
                          <a:spcPts val="0"/>
                        </a:spcAft>
                      </a:pPr>
                      <a:r>
                        <a:rPr lang="en-GB" sz="1200" dirty="0" err="1" smtClean="0">
                          <a:effectLst/>
                          <a:latin typeface="Times New Roman" pitchFamily="18" charset="0"/>
                          <a:cs typeface="Times New Roman" pitchFamily="18" charset="0"/>
                        </a:rPr>
                        <a:t>Gerçekleşme</a:t>
                      </a:r>
                      <a:r>
                        <a:rPr lang="en-GB" sz="1200" dirty="0" smtClean="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Yüzdesi</a:t>
                      </a:r>
                      <a:r>
                        <a:rPr lang="en-GB" sz="1200" dirty="0">
                          <a:effectLst/>
                          <a:latin typeface="Times New Roman" pitchFamily="18" charset="0"/>
                          <a:cs typeface="Times New Roman" pitchFamily="18" charset="0"/>
                        </a:rPr>
                        <a:t> </a:t>
                      </a:r>
                      <a:endParaRPr lang="tr-TR" sz="1200" dirty="0">
                        <a:effectLst/>
                        <a:latin typeface="Times New Roman" pitchFamily="18" charset="0"/>
                        <a:cs typeface="Times New Roman" pitchFamily="18" charset="0"/>
                      </a:endParaRPr>
                    </a:p>
                    <a:p>
                      <a:pPr algn="ctr">
                        <a:lnSpc>
                          <a:spcPct val="107000"/>
                        </a:lnSpc>
                        <a:spcAft>
                          <a:spcPts val="0"/>
                        </a:spcAft>
                      </a:pPr>
                      <a:r>
                        <a:rPr lang="en-GB" sz="1200" dirty="0" smtClean="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p>
                      <a:pPr>
                        <a:spcAft>
                          <a:spcPts val="0"/>
                        </a:spcAft>
                      </a:pPr>
                      <a:r>
                        <a:rPr lang="tr-TR" sz="1200" dirty="0">
                          <a:effectLst/>
                          <a:latin typeface="Times New Roman" pitchFamily="18" charset="0"/>
                          <a:cs typeface="Times New Roman" pitchFamily="18" charset="0"/>
                        </a:rPr>
                        <a:t> </a:t>
                      </a:r>
                      <a:endParaRPr lang="tr-TR" sz="1200" dirty="0">
                        <a:effectLst/>
                        <a:latin typeface="Times New Roman" pitchFamily="18" charset="0"/>
                        <a:ea typeface="Times New Roman"/>
                        <a:cs typeface="Times New Roman" pitchFamily="18" charset="0"/>
                      </a:endParaRPr>
                    </a:p>
                  </a:txBody>
                  <a:tcPr marL="26103" marR="15561" marT="18824" marB="0" anchor="ctr"/>
                </a:tc>
                <a:extLst>
                  <a:ext uri="{0D108BD9-81ED-4DB2-BD59-A6C34878D82A}">
                    <a16:rowId xmlns="" xmlns:a16="http://schemas.microsoft.com/office/drawing/2014/main" val="10010"/>
                  </a:ext>
                </a:extLst>
              </a:tr>
              <a:tr h="582324">
                <a:tc>
                  <a:txBody>
                    <a:bodyPr/>
                    <a:lstStyle/>
                    <a:p>
                      <a:pPr>
                        <a:lnSpc>
                          <a:spcPct val="107000"/>
                        </a:lnSpc>
                        <a:spcAft>
                          <a:spcPts val="0"/>
                        </a:spcAft>
                      </a:pPr>
                      <a:r>
                        <a:rPr lang="en-GB" sz="1200">
                          <a:effectLst/>
                          <a:latin typeface="Times New Roman" pitchFamily="18" charset="0"/>
                          <a:cs typeface="Times New Roman" pitchFamily="18" charset="0"/>
                        </a:rPr>
                        <a:t> </a:t>
                      </a:r>
                      <a:endParaRPr lang="tr-TR" sz="1200">
                        <a:effectLst/>
                        <a:latin typeface="Times New Roman" pitchFamily="18" charset="0"/>
                        <a:ea typeface="Times New Roman"/>
                        <a:cs typeface="Times New Roman" pitchFamily="18" charset="0"/>
                      </a:endParaRPr>
                    </a:p>
                  </a:txBody>
                  <a:tcPr marL="26103" marR="15561" marT="18824"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nSpc>
                          <a:spcPct val="107000"/>
                        </a:lnSpc>
                        <a:spcAft>
                          <a:spcPts val="0"/>
                        </a:spcAft>
                      </a:pPr>
                      <a:r>
                        <a:rPr lang="en-GB" sz="1200" dirty="0" err="1">
                          <a:effectLst/>
                          <a:latin typeface="Times New Roman" pitchFamily="18" charset="0"/>
                          <a:cs typeface="Times New Roman" pitchFamily="18" charset="0"/>
                        </a:rPr>
                        <a:t>Dış</a:t>
                      </a:r>
                      <a:endParaRPr lang="tr-TR" sz="1200" dirty="0">
                        <a:effectLst/>
                        <a:latin typeface="Times New Roman" pitchFamily="18" charset="0"/>
                        <a:ea typeface="Times New Roman"/>
                        <a:cs typeface="Times New Roman" pitchFamily="18" charset="0"/>
                      </a:endParaRPr>
                    </a:p>
                  </a:txBody>
                  <a:tcPr marL="26103" marR="15561" marT="18824" marB="0" anchor="ctr"/>
                </a:tc>
                <a:tc>
                  <a:txBody>
                    <a:bodyPr/>
                    <a:lstStyle/>
                    <a:p>
                      <a:pPr>
                        <a:lnSpc>
                          <a:spcPct val="107000"/>
                        </a:lnSpc>
                        <a:spcAft>
                          <a:spcPts val="0"/>
                        </a:spcAft>
                      </a:pPr>
                      <a:r>
                        <a:rPr lang="en-GB" sz="1200">
                          <a:effectLst/>
                          <a:latin typeface="Times New Roman" pitchFamily="18" charset="0"/>
                          <a:cs typeface="Times New Roman" pitchFamily="18" charset="0"/>
                        </a:rPr>
                        <a:t>Toplam</a:t>
                      </a:r>
                      <a:endParaRPr lang="tr-TR" sz="1200">
                        <a:effectLst/>
                        <a:latin typeface="Times New Roman" pitchFamily="18" charset="0"/>
                        <a:ea typeface="Times New Roman"/>
                        <a:cs typeface="Times New Roman" pitchFamily="18" charset="0"/>
                      </a:endParaRPr>
                    </a:p>
                  </a:txBody>
                  <a:tcPr marL="26103" marR="15561" marT="18824" marB="0" anchor="ctr"/>
                </a:tc>
                <a:tc>
                  <a:txBody>
                    <a:bodyPr/>
                    <a:lstStyle/>
                    <a:p>
                      <a:pPr>
                        <a:lnSpc>
                          <a:spcPct val="107000"/>
                        </a:lnSpc>
                        <a:spcAft>
                          <a:spcPts val="0"/>
                        </a:spcAft>
                      </a:pPr>
                      <a:r>
                        <a:rPr lang="en-GB" sz="1200">
                          <a:effectLst/>
                          <a:latin typeface="Times New Roman" pitchFamily="18" charset="0"/>
                          <a:cs typeface="Times New Roman" pitchFamily="18" charset="0"/>
                        </a:rPr>
                        <a:t>Dış</a:t>
                      </a:r>
                      <a:endParaRPr lang="tr-TR" sz="1200">
                        <a:effectLst/>
                        <a:latin typeface="Times New Roman" pitchFamily="18" charset="0"/>
                        <a:ea typeface="Times New Roman"/>
                        <a:cs typeface="Times New Roman" pitchFamily="18" charset="0"/>
                      </a:endParaRPr>
                    </a:p>
                  </a:txBody>
                  <a:tcPr marL="26103" marR="15561" marT="18824" marB="0" anchor="ctr"/>
                </a:tc>
                <a:tc>
                  <a:txBody>
                    <a:bodyPr/>
                    <a:lstStyle/>
                    <a:p>
                      <a:pPr>
                        <a:lnSpc>
                          <a:spcPct val="107000"/>
                        </a:lnSpc>
                        <a:spcAft>
                          <a:spcPts val="0"/>
                        </a:spcAft>
                      </a:pPr>
                      <a:r>
                        <a:rPr lang="en-GB" sz="1200">
                          <a:effectLst/>
                          <a:latin typeface="Times New Roman" pitchFamily="18" charset="0"/>
                          <a:cs typeface="Times New Roman" pitchFamily="18" charset="0"/>
                        </a:rPr>
                        <a:t>Toplam</a:t>
                      </a:r>
                      <a:endParaRPr lang="tr-TR" sz="1200">
                        <a:effectLst/>
                        <a:latin typeface="Times New Roman" pitchFamily="18" charset="0"/>
                        <a:ea typeface="Times New Roman"/>
                        <a:cs typeface="Times New Roman" pitchFamily="18" charset="0"/>
                      </a:endParaRPr>
                    </a:p>
                  </a:txBody>
                  <a:tcPr marL="26103" marR="15561" marT="18824" marB="0" anchor="ctr"/>
                </a:tc>
                <a:tc>
                  <a:txBody>
                    <a:bodyPr/>
                    <a:lstStyle/>
                    <a:p>
                      <a:pPr>
                        <a:lnSpc>
                          <a:spcPct val="107000"/>
                        </a:lnSpc>
                        <a:spcAft>
                          <a:spcPts val="0"/>
                        </a:spcAft>
                      </a:pPr>
                      <a:r>
                        <a:rPr lang="en-GB" sz="1200">
                          <a:effectLst/>
                          <a:latin typeface="Times New Roman" pitchFamily="18" charset="0"/>
                          <a:cs typeface="Times New Roman" pitchFamily="18" charset="0"/>
                        </a:rPr>
                        <a:t>Dış</a:t>
                      </a:r>
                      <a:endParaRPr lang="tr-TR" sz="1200">
                        <a:effectLst/>
                        <a:latin typeface="Times New Roman" pitchFamily="18" charset="0"/>
                        <a:ea typeface="Times New Roman"/>
                        <a:cs typeface="Times New Roman" pitchFamily="18" charset="0"/>
                      </a:endParaRPr>
                    </a:p>
                  </a:txBody>
                  <a:tcPr marL="26103" marR="15561" marT="18824" marB="0" anchor="ctr"/>
                </a:tc>
                <a:tc>
                  <a:txBody>
                    <a:bodyPr/>
                    <a:lstStyle/>
                    <a:p>
                      <a:pPr>
                        <a:lnSpc>
                          <a:spcPct val="107000"/>
                        </a:lnSpc>
                        <a:spcAft>
                          <a:spcPts val="0"/>
                        </a:spcAft>
                      </a:pPr>
                      <a:r>
                        <a:rPr lang="en-GB" sz="1200">
                          <a:effectLst/>
                          <a:latin typeface="Times New Roman" pitchFamily="18" charset="0"/>
                          <a:cs typeface="Times New Roman" pitchFamily="18" charset="0"/>
                        </a:rPr>
                        <a:t>Toplam</a:t>
                      </a:r>
                      <a:endParaRPr lang="tr-TR" sz="1200">
                        <a:effectLst/>
                        <a:latin typeface="Times New Roman" pitchFamily="18" charset="0"/>
                        <a:ea typeface="Times New Roman"/>
                        <a:cs typeface="Times New Roman" pitchFamily="18" charset="0"/>
                      </a:endParaRPr>
                    </a:p>
                  </a:txBody>
                  <a:tcPr marL="26103" marR="15561" marT="18824" marB="0" anchor="ctr"/>
                </a:tc>
                <a:tc vMerge="1">
                  <a:txBody>
                    <a:bodyPr/>
                    <a:lstStyle/>
                    <a:p>
                      <a:pPr>
                        <a:lnSpc>
                          <a:spcPct val="107000"/>
                        </a:lnSpc>
                        <a:spcAft>
                          <a:spcPts val="0"/>
                        </a:spcAft>
                      </a:pPr>
                      <a:endParaRPr lang="tr-TR" sz="1200" dirty="0">
                        <a:effectLst/>
                        <a:latin typeface="Times New Roman" pitchFamily="18" charset="0"/>
                        <a:ea typeface="Times New Roman"/>
                        <a:cs typeface="Times New Roman" pitchFamily="18" charset="0"/>
                      </a:endParaRPr>
                    </a:p>
                  </a:txBody>
                  <a:tcPr marL="26103" marR="15561" marT="18824" marB="0" anchor="ctr"/>
                </a:tc>
                <a:extLst>
                  <a:ext uri="{0D108BD9-81ED-4DB2-BD59-A6C34878D82A}">
                    <a16:rowId xmlns="" xmlns:a16="http://schemas.microsoft.com/office/drawing/2014/main" val="10011"/>
                  </a:ext>
                </a:extLst>
              </a:tr>
              <a:tr h="576064">
                <a:tc>
                  <a:txBody>
                    <a:bodyPr/>
                    <a:lstStyle/>
                    <a:p>
                      <a:pPr algn="ctr">
                        <a:lnSpc>
                          <a:spcPct val="107000"/>
                        </a:lnSpc>
                        <a:spcAft>
                          <a:spcPts val="0"/>
                        </a:spcAft>
                      </a:pPr>
                      <a:r>
                        <a:rPr lang="en-GB" sz="1200">
                          <a:effectLst/>
                          <a:latin typeface="Times New Roman" pitchFamily="18" charset="0"/>
                          <a:cs typeface="Times New Roman" pitchFamily="18" charset="0"/>
                        </a:rPr>
                        <a:t>2020</a:t>
                      </a:r>
                      <a:endParaRPr lang="tr-TR" sz="1200">
                        <a:effectLst/>
                        <a:latin typeface="Times New Roman" pitchFamily="18" charset="0"/>
                        <a:ea typeface="Times New Roman"/>
                        <a:cs typeface="Times New Roman" pitchFamily="18" charset="0"/>
                      </a:endParaRPr>
                    </a:p>
                  </a:txBody>
                  <a:tcPr marL="26103" marR="15561" marT="18824" marB="0" anchor="ctr"/>
                </a:tc>
                <a:tc>
                  <a:txBody>
                    <a:bodyPr/>
                    <a:lstStyle/>
                    <a:p>
                      <a:pPr algn="ctr">
                        <a:lnSpc>
                          <a:spcPct val="107000"/>
                        </a:lnSpc>
                        <a:spcAft>
                          <a:spcPts val="0"/>
                        </a:spcAft>
                      </a:pPr>
                      <a:r>
                        <a:rPr lang="en-GB" sz="1200">
                          <a:effectLst/>
                          <a:latin typeface="Times New Roman" pitchFamily="18" charset="0"/>
                          <a:cs typeface="Times New Roman" pitchFamily="18" charset="0"/>
                        </a:rPr>
                        <a:t>32.000.000,00 ₺</a:t>
                      </a:r>
                      <a:endParaRPr lang="tr-TR" sz="1200">
                        <a:effectLst/>
                        <a:latin typeface="Times New Roman" pitchFamily="18" charset="0"/>
                        <a:ea typeface="Times New Roman"/>
                        <a:cs typeface="Times New Roman" pitchFamily="18" charset="0"/>
                      </a:endParaRPr>
                    </a:p>
                  </a:txBody>
                  <a:tcPr marL="26103" marR="15561" marT="18824" marB="0" anchor="ctr"/>
                </a:tc>
                <a:tc gridSpan="2">
                  <a:txBody>
                    <a:bodyPr/>
                    <a:lstStyle/>
                    <a:p>
                      <a:pPr algn="ctr">
                        <a:lnSpc>
                          <a:spcPct val="107000"/>
                        </a:lnSpc>
                        <a:spcAft>
                          <a:spcPts val="0"/>
                        </a:spcAft>
                      </a:pPr>
                      <a:r>
                        <a:rPr lang="en-GB" sz="1200">
                          <a:effectLst/>
                          <a:latin typeface="Times New Roman" pitchFamily="18" charset="0"/>
                          <a:cs typeface="Times New Roman" pitchFamily="18" charset="0"/>
                        </a:rPr>
                        <a:t>39.893.74,04 ₺.</a:t>
                      </a:r>
                      <a:endParaRPr lang="tr-TR" sz="1200">
                        <a:effectLst/>
                        <a:latin typeface="Times New Roman" pitchFamily="18" charset="0"/>
                        <a:ea typeface="Times New Roman"/>
                        <a:cs typeface="Times New Roman" pitchFamily="18" charset="0"/>
                      </a:endParaRPr>
                    </a:p>
                  </a:txBody>
                  <a:tcPr marL="26103" marR="15561" marT="18824" marB="0" anchor="ctr"/>
                </a:tc>
                <a:tc hMerge="1">
                  <a:txBody>
                    <a:bodyPr/>
                    <a:lstStyle/>
                    <a:p>
                      <a:endParaRPr lang="tr-TR"/>
                    </a:p>
                  </a:txBody>
                  <a:tcPr/>
                </a:tc>
                <a:tc>
                  <a:txBody>
                    <a:bodyPr/>
                    <a:lstStyle/>
                    <a:p>
                      <a:pPr algn="ctr">
                        <a:lnSpc>
                          <a:spcPct val="107000"/>
                        </a:lnSpc>
                        <a:spcAft>
                          <a:spcPts val="0"/>
                        </a:spcAft>
                      </a:pPr>
                      <a:r>
                        <a:rPr lang="en-GB" sz="1200">
                          <a:effectLst/>
                          <a:latin typeface="Times New Roman" pitchFamily="18" charset="0"/>
                          <a:cs typeface="Times New Roman" pitchFamily="18" charset="0"/>
                        </a:rPr>
                        <a:t>-</a:t>
                      </a:r>
                      <a:endParaRPr lang="tr-TR" sz="1200">
                        <a:effectLst/>
                        <a:latin typeface="Times New Roman" pitchFamily="18" charset="0"/>
                        <a:ea typeface="Times New Roman"/>
                        <a:cs typeface="Times New Roman" pitchFamily="18" charset="0"/>
                      </a:endParaRPr>
                    </a:p>
                  </a:txBody>
                  <a:tcPr marL="26103" marR="15561" marT="18824" marB="0" anchor="ctr"/>
                </a:tc>
                <a:tc>
                  <a:txBody>
                    <a:bodyPr/>
                    <a:lstStyle/>
                    <a:p>
                      <a:pPr algn="ctr">
                        <a:lnSpc>
                          <a:spcPct val="107000"/>
                        </a:lnSpc>
                        <a:spcAft>
                          <a:spcPts val="0"/>
                        </a:spcAft>
                      </a:pPr>
                      <a:r>
                        <a:rPr lang="en-GB" sz="1200">
                          <a:effectLst/>
                          <a:latin typeface="Times New Roman" pitchFamily="18" charset="0"/>
                          <a:cs typeface="Times New Roman" pitchFamily="18" charset="0"/>
                        </a:rPr>
                        <a:t>9.000.000,00 ₺</a:t>
                      </a:r>
                      <a:endParaRPr lang="tr-TR" sz="1200">
                        <a:effectLst/>
                        <a:latin typeface="Times New Roman" pitchFamily="18" charset="0"/>
                        <a:ea typeface="Times New Roman"/>
                        <a:cs typeface="Times New Roman" pitchFamily="18" charset="0"/>
                      </a:endParaRPr>
                    </a:p>
                  </a:txBody>
                  <a:tcPr marL="26103" marR="15561" marT="18824" marB="0" anchor="ctr"/>
                </a:tc>
                <a:tc>
                  <a:txBody>
                    <a:bodyPr/>
                    <a:lstStyle/>
                    <a:p>
                      <a:pPr algn="ctr">
                        <a:lnSpc>
                          <a:spcPct val="107000"/>
                        </a:lnSpc>
                        <a:spcAft>
                          <a:spcPts val="0"/>
                        </a:spcAft>
                      </a:pPr>
                      <a:r>
                        <a:rPr lang="en-GB" sz="1200">
                          <a:effectLst/>
                          <a:latin typeface="Times New Roman" pitchFamily="18" charset="0"/>
                          <a:cs typeface="Times New Roman" pitchFamily="18" charset="0"/>
                        </a:rPr>
                        <a:t>-</a:t>
                      </a:r>
                      <a:endParaRPr lang="tr-TR" sz="1200">
                        <a:effectLst/>
                        <a:latin typeface="Times New Roman" pitchFamily="18" charset="0"/>
                        <a:ea typeface="Times New Roman"/>
                        <a:cs typeface="Times New Roman" pitchFamily="18" charset="0"/>
                      </a:endParaRPr>
                    </a:p>
                  </a:txBody>
                  <a:tcPr marL="26103" marR="15561" marT="18824" marB="0" anchor="ctr"/>
                </a:tc>
                <a:tc>
                  <a:txBody>
                    <a:bodyPr/>
                    <a:lstStyle/>
                    <a:p>
                      <a:pPr algn="ctr">
                        <a:lnSpc>
                          <a:spcPct val="107000"/>
                        </a:lnSpc>
                        <a:spcAft>
                          <a:spcPts val="0"/>
                        </a:spcAft>
                      </a:pPr>
                      <a:r>
                        <a:rPr lang="en-GB" sz="1200">
                          <a:effectLst/>
                          <a:latin typeface="Times New Roman" pitchFamily="18" charset="0"/>
                          <a:cs typeface="Times New Roman" pitchFamily="18" charset="0"/>
                        </a:rPr>
                        <a:t>12.030.000,00 ₺</a:t>
                      </a:r>
                      <a:endParaRPr lang="tr-TR" sz="1200">
                        <a:effectLst/>
                        <a:latin typeface="Times New Roman" pitchFamily="18" charset="0"/>
                        <a:ea typeface="Times New Roman"/>
                        <a:cs typeface="Times New Roman" pitchFamily="18" charset="0"/>
                      </a:endParaRPr>
                    </a:p>
                  </a:txBody>
                  <a:tcPr marL="26103" marR="15561" marT="18824" marB="0" anchor="ctr"/>
                </a:tc>
                <a:tc>
                  <a:txBody>
                    <a:bodyPr/>
                    <a:lstStyle/>
                    <a:p>
                      <a:pPr algn="ctr">
                        <a:lnSpc>
                          <a:spcPct val="107000"/>
                        </a:lnSpc>
                        <a:spcAft>
                          <a:spcPts val="0"/>
                        </a:spcAft>
                      </a:pPr>
                      <a:r>
                        <a:rPr lang="en-GB" sz="1200">
                          <a:effectLst/>
                          <a:latin typeface="Times New Roman" pitchFamily="18" charset="0"/>
                          <a:cs typeface="Times New Roman" pitchFamily="18" charset="0"/>
                        </a:rPr>
                        <a:t>-</a:t>
                      </a:r>
                      <a:endParaRPr lang="tr-TR" sz="1200">
                        <a:effectLst/>
                        <a:latin typeface="Times New Roman" pitchFamily="18" charset="0"/>
                        <a:ea typeface="Times New Roman"/>
                        <a:cs typeface="Times New Roman" pitchFamily="18" charset="0"/>
                      </a:endParaRPr>
                    </a:p>
                  </a:txBody>
                  <a:tcPr marL="26103" marR="15561" marT="18824" marB="0" anchor="ctr"/>
                </a:tc>
                <a:tc>
                  <a:txBody>
                    <a:bodyPr/>
                    <a:lstStyle/>
                    <a:p>
                      <a:pPr algn="ctr">
                        <a:lnSpc>
                          <a:spcPct val="107000"/>
                        </a:lnSpc>
                        <a:spcAft>
                          <a:spcPts val="0"/>
                        </a:spcAft>
                      </a:pPr>
                      <a:r>
                        <a:rPr lang="en-GB" sz="1200">
                          <a:effectLst/>
                          <a:latin typeface="Times New Roman" pitchFamily="18" charset="0"/>
                          <a:cs typeface="Times New Roman" pitchFamily="18" charset="0"/>
                        </a:rPr>
                        <a:t>11.908.010,72 ₺</a:t>
                      </a:r>
                      <a:endParaRPr lang="tr-TR" sz="1200">
                        <a:effectLst/>
                        <a:latin typeface="Times New Roman" pitchFamily="18" charset="0"/>
                        <a:ea typeface="Times New Roman"/>
                        <a:cs typeface="Times New Roman" pitchFamily="18" charset="0"/>
                      </a:endParaRPr>
                    </a:p>
                  </a:txBody>
                  <a:tcPr marL="26103" marR="15561" marT="18824" marB="0" anchor="ctr"/>
                </a:tc>
                <a:tc>
                  <a:txBody>
                    <a:bodyPr/>
                    <a:lstStyle/>
                    <a:p>
                      <a:pPr algn="ctr">
                        <a:lnSpc>
                          <a:spcPct val="107000"/>
                        </a:lnSpc>
                        <a:spcAft>
                          <a:spcPts val="0"/>
                        </a:spcAft>
                      </a:pPr>
                      <a:r>
                        <a:rPr lang="en-GB" sz="1200">
                          <a:effectLst/>
                          <a:latin typeface="Times New Roman" pitchFamily="18" charset="0"/>
                          <a:cs typeface="Times New Roman" pitchFamily="18" charset="0"/>
                        </a:rPr>
                        <a:t>98,99</a:t>
                      </a:r>
                      <a:endParaRPr lang="tr-TR" sz="1200">
                        <a:effectLst/>
                        <a:latin typeface="Times New Roman" pitchFamily="18" charset="0"/>
                        <a:ea typeface="Times New Roman"/>
                        <a:cs typeface="Times New Roman" pitchFamily="18" charset="0"/>
                      </a:endParaRPr>
                    </a:p>
                  </a:txBody>
                  <a:tcPr marL="26103" marR="15561" marT="18824" marB="0" anchor="ctr"/>
                </a:tc>
                <a:extLst>
                  <a:ext uri="{0D108BD9-81ED-4DB2-BD59-A6C34878D82A}">
                    <a16:rowId xmlns="" xmlns:a16="http://schemas.microsoft.com/office/drawing/2014/main" val="10012"/>
                  </a:ext>
                </a:extLst>
              </a:tr>
              <a:tr h="683268">
                <a:tc gridSpan="11">
                  <a:txBody>
                    <a:bodyPr/>
                    <a:lstStyle/>
                    <a:p>
                      <a:pPr algn="just">
                        <a:lnSpc>
                          <a:spcPct val="115000"/>
                        </a:lnSpc>
                        <a:spcAft>
                          <a:spcPts val="0"/>
                        </a:spcAft>
                        <a:tabLst>
                          <a:tab pos="775970" algn="ctr"/>
                          <a:tab pos="1456690" algn="ctr"/>
                          <a:tab pos="1957705" algn="ctr"/>
                          <a:tab pos="2429510" algn="ctr"/>
                          <a:tab pos="3046095" algn="ctr"/>
                          <a:tab pos="3517900" algn="ctr"/>
                          <a:tab pos="4076700" algn="ctr"/>
                          <a:tab pos="4549775" algn="ctr"/>
                          <a:tab pos="5316855" algn="ctr"/>
                        </a:tabLst>
                      </a:pPr>
                      <a:r>
                        <a:rPr lang="en-GB" sz="1200" dirty="0" err="1">
                          <a:effectLst/>
                          <a:latin typeface="Times New Roman" pitchFamily="18" charset="0"/>
                          <a:cs typeface="Times New Roman" pitchFamily="18" charset="0"/>
                        </a:rPr>
                        <a:t>Açıklama</a:t>
                      </a:r>
                      <a:r>
                        <a:rPr lang="en-GB" sz="1200" dirty="0">
                          <a:effectLst/>
                          <a:latin typeface="Times New Roman" pitchFamily="18" charset="0"/>
                          <a:cs typeface="Times New Roman" pitchFamily="18" charset="0"/>
                        </a:rPr>
                        <a:t>: </a:t>
                      </a:r>
                      <a:r>
                        <a:rPr lang="en-GB" sz="1200" b="0" dirty="0">
                          <a:effectLst/>
                          <a:latin typeface="Times New Roman" pitchFamily="18" charset="0"/>
                          <a:cs typeface="Times New Roman" pitchFamily="18" charset="0"/>
                        </a:rPr>
                        <a:t>2020 </a:t>
                      </a:r>
                      <a:r>
                        <a:rPr lang="en-GB" sz="1200" b="0" dirty="0" err="1">
                          <a:effectLst/>
                          <a:latin typeface="Times New Roman" pitchFamily="18" charset="0"/>
                          <a:cs typeface="Times New Roman" pitchFamily="18" charset="0"/>
                        </a:rPr>
                        <a:t>Yılı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Yatıtım</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Programında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olan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Kampüs</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Altyapısı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Projesinden</a:t>
                      </a:r>
                      <a:r>
                        <a:rPr lang="en-GB" sz="1200" b="0" dirty="0">
                          <a:effectLst/>
                          <a:latin typeface="Times New Roman" pitchFamily="18" charset="0"/>
                          <a:cs typeface="Times New Roman" pitchFamily="18" charset="0"/>
                        </a:rPr>
                        <a:t> 1.750.000,00 TL, </a:t>
                      </a:r>
                      <a:r>
                        <a:rPr lang="en-GB" sz="1200" b="0" dirty="0" err="1">
                          <a:effectLst/>
                          <a:latin typeface="Times New Roman" pitchFamily="18" charset="0"/>
                          <a:cs typeface="Times New Roman" pitchFamily="18" charset="0"/>
                        </a:rPr>
                        <a:t>Çeşitli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Ünitelerin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Etüt</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Projesinden</a:t>
                      </a:r>
                      <a:r>
                        <a:rPr lang="en-GB" sz="1200" b="0" dirty="0">
                          <a:effectLst/>
                          <a:latin typeface="Times New Roman" pitchFamily="18" charset="0"/>
                          <a:cs typeface="Times New Roman" pitchFamily="18" charset="0"/>
                        </a:rPr>
                        <a:t> 155.000,00 TL, </a:t>
                      </a:r>
                      <a:r>
                        <a:rPr lang="en-GB" sz="1200" b="0" dirty="0" err="1">
                          <a:effectLst/>
                          <a:latin typeface="Times New Roman" pitchFamily="18" charset="0"/>
                          <a:cs typeface="Times New Roman" pitchFamily="18" charset="0"/>
                        </a:rPr>
                        <a:t>Açık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Spor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Tesislerinden</a:t>
                      </a:r>
                      <a:r>
                        <a:rPr lang="en-GB" sz="1200" b="0" dirty="0">
                          <a:effectLst/>
                          <a:latin typeface="Times New Roman" pitchFamily="18" charset="0"/>
                          <a:cs typeface="Times New Roman" pitchFamily="18" charset="0"/>
                        </a:rPr>
                        <a:t> 500.000,00 TL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Likit</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Ödenekten</a:t>
                      </a:r>
                      <a:r>
                        <a:rPr lang="en-GB" sz="1200" b="0" dirty="0">
                          <a:effectLst/>
                          <a:latin typeface="Times New Roman" pitchFamily="18" charset="0"/>
                          <a:cs typeface="Times New Roman" pitchFamily="18" charset="0"/>
                        </a:rPr>
                        <a:t> 625.000,00 TL </a:t>
                      </a:r>
                      <a:r>
                        <a:rPr lang="en-GB" sz="1200" b="0" dirty="0" err="1">
                          <a:effectLst/>
                          <a:latin typeface="Times New Roman" pitchFamily="18" charset="0"/>
                          <a:cs typeface="Times New Roman" pitchFamily="18" charset="0"/>
                        </a:rPr>
                        <a:t>ödenek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olmak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üzere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toplam</a:t>
                      </a:r>
                      <a:r>
                        <a:rPr lang="en-GB" sz="1200" b="0" dirty="0">
                          <a:effectLst/>
                          <a:latin typeface="Times New Roman" pitchFamily="18" charset="0"/>
                          <a:cs typeface="Times New Roman" pitchFamily="18" charset="0"/>
                        </a:rPr>
                        <a:t> 3.030.000.00 TL </a:t>
                      </a:r>
                      <a:r>
                        <a:rPr lang="en-GB" sz="1200" b="0" dirty="0" err="1">
                          <a:effectLst/>
                          <a:latin typeface="Times New Roman" pitchFamily="18" charset="0"/>
                          <a:cs typeface="Times New Roman" pitchFamily="18" charset="0"/>
                        </a:rPr>
                        <a:t>aktarımı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yapılarak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Derslik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Merkezi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Birimler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Morfoloji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Ek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Bina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İnşşatı</a:t>
                      </a:r>
                      <a:r>
                        <a:rPr lang="en-GB" sz="1200" b="0" dirty="0">
                          <a:effectLst/>
                          <a:latin typeface="Times New Roman" pitchFamily="18" charset="0"/>
                          <a:cs typeface="Times New Roman" pitchFamily="18" charset="0"/>
                        </a:rPr>
                        <a:t> 28.09.2020 </a:t>
                      </a:r>
                      <a:r>
                        <a:rPr lang="en-GB" sz="1200" b="0" dirty="0" err="1">
                          <a:effectLst/>
                          <a:latin typeface="Times New Roman" pitchFamily="18" charset="0"/>
                          <a:cs typeface="Times New Roman" pitchFamily="18" charset="0"/>
                        </a:rPr>
                        <a:t>tarihi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itibariyle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tamamlanmış</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olup</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geçici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kabulü</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yapılmıştır</a:t>
                      </a:r>
                      <a:r>
                        <a:rPr lang="en-GB" sz="1200" b="0" dirty="0">
                          <a:effectLst/>
                          <a:latin typeface="Times New Roman" pitchFamily="18" charset="0"/>
                          <a:cs typeface="Times New Roman" pitchFamily="18" charset="0"/>
                        </a:rPr>
                        <a:t>. 2017 </a:t>
                      </a:r>
                      <a:r>
                        <a:rPr lang="en-GB" sz="1200" b="0" dirty="0" err="1">
                          <a:effectLst/>
                          <a:latin typeface="Times New Roman" pitchFamily="18" charset="0"/>
                          <a:cs typeface="Times New Roman" pitchFamily="18" charset="0"/>
                        </a:rPr>
                        <a:t>yılında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İnşaatına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başlanılan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projenin</a:t>
                      </a:r>
                      <a:r>
                        <a:rPr lang="en-GB" sz="1200" b="0" dirty="0">
                          <a:effectLst/>
                          <a:latin typeface="Times New Roman" pitchFamily="18" charset="0"/>
                          <a:cs typeface="Times New Roman" pitchFamily="18" charset="0"/>
                        </a:rPr>
                        <a:t> 2020 </a:t>
                      </a:r>
                      <a:r>
                        <a:rPr lang="en-GB" sz="1200" b="0" dirty="0" err="1">
                          <a:effectLst/>
                          <a:latin typeface="Times New Roman" pitchFamily="18" charset="0"/>
                          <a:cs typeface="Times New Roman" pitchFamily="18" charset="0"/>
                        </a:rPr>
                        <a:t>yılı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harcaması</a:t>
                      </a:r>
                      <a:r>
                        <a:rPr lang="en-GB" sz="1200" b="0" dirty="0">
                          <a:effectLst/>
                          <a:latin typeface="Times New Roman" pitchFamily="18" charset="0"/>
                          <a:cs typeface="Times New Roman" pitchFamily="18" charset="0"/>
                        </a:rPr>
                        <a:t> 11.908.010,72 TL </a:t>
                      </a:r>
                      <a:r>
                        <a:rPr lang="en-GB" sz="1200" b="0" dirty="0" err="1">
                          <a:effectLst/>
                          <a:latin typeface="Times New Roman" pitchFamily="18" charset="0"/>
                          <a:cs typeface="Times New Roman" pitchFamily="18" charset="0"/>
                        </a:rPr>
                        <a:t>olup</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kümülatif</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harcama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miktarı</a:t>
                      </a:r>
                      <a:r>
                        <a:rPr lang="en-GB" sz="1200" b="0" dirty="0">
                          <a:effectLst/>
                          <a:latin typeface="Times New Roman" pitchFamily="18" charset="0"/>
                          <a:cs typeface="Times New Roman" pitchFamily="18" charset="0"/>
                        </a:rPr>
                        <a:t> 2020 </a:t>
                      </a:r>
                      <a:r>
                        <a:rPr lang="en-GB" sz="1200" b="0" dirty="0" err="1">
                          <a:effectLst/>
                          <a:latin typeface="Times New Roman" pitchFamily="18" charset="0"/>
                          <a:cs typeface="Times New Roman" pitchFamily="18" charset="0"/>
                        </a:rPr>
                        <a:t>yılı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fiyatlarıyla</a:t>
                      </a:r>
                      <a:r>
                        <a:rPr lang="en-GB" sz="1200" b="0" dirty="0">
                          <a:effectLst/>
                          <a:latin typeface="Times New Roman" pitchFamily="18" charset="0"/>
                          <a:cs typeface="Times New Roman" pitchFamily="18" charset="0"/>
                        </a:rPr>
                        <a:t> 39.893.74,04 .</a:t>
                      </a:r>
                      <a:r>
                        <a:rPr lang="en-GB" sz="1200" b="0" dirty="0" err="1">
                          <a:effectLst/>
                          <a:latin typeface="Times New Roman" pitchFamily="18" charset="0"/>
                          <a:cs typeface="Times New Roman" pitchFamily="18" charset="0"/>
                        </a:rPr>
                        <a:t>TL’dir</a:t>
                      </a:r>
                      <a:r>
                        <a:rPr lang="en-GB" sz="1200" b="0" dirty="0">
                          <a:effectLst/>
                          <a:latin typeface="Times New Roman" pitchFamily="18" charset="0"/>
                          <a:cs typeface="Times New Roman" pitchFamily="18" charset="0"/>
                        </a:rPr>
                        <a:t>. 2021 </a:t>
                      </a:r>
                      <a:r>
                        <a:rPr lang="en-GB" sz="1200" b="0" dirty="0" err="1">
                          <a:effectLst/>
                          <a:latin typeface="Times New Roman" pitchFamily="18" charset="0"/>
                          <a:cs typeface="Times New Roman" pitchFamily="18" charset="0"/>
                        </a:rPr>
                        <a:t>yılında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bina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tefrişatı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yapılarak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açılışa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hazır</a:t>
                      </a:r>
                      <a:r>
                        <a:rPr lang="en-GB" sz="1200" b="0" dirty="0">
                          <a:effectLst/>
                          <a:latin typeface="Times New Roman" pitchFamily="18" charset="0"/>
                          <a:cs typeface="Times New Roman" pitchFamily="18" charset="0"/>
                        </a:rPr>
                        <a:t> hale </a:t>
                      </a:r>
                      <a:r>
                        <a:rPr lang="en-GB" sz="1200" b="0" dirty="0" err="1">
                          <a:effectLst/>
                          <a:latin typeface="Times New Roman" pitchFamily="18" charset="0"/>
                          <a:cs typeface="Times New Roman" pitchFamily="18" charset="0"/>
                        </a:rPr>
                        <a:t>gelecektir</a:t>
                      </a:r>
                      <a:r>
                        <a:rPr lang="en-GB" sz="1200" b="0" dirty="0">
                          <a:effectLst/>
                          <a:latin typeface="Times New Roman" pitchFamily="18" charset="0"/>
                          <a:cs typeface="Times New Roman" pitchFamily="18" charset="0"/>
                        </a:rPr>
                        <a:t>.</a:t>
                      </a:r>
                      <a:endParaRPr lang="tr-TR" sz="1200" b="0" dirty="0">
                        <a:effectLst/>
                        <a:latin typeface="Times New Roman" pitchFamily="18" charset="0"/>
                        <a:ea typeface="Times New Roman"/>
                        <a:cs typeface="Times New Roman" pitchFamily="18" charset="0"/>
                      </a:endParaRPr>
                    </a:p>
                  </a:txBody>
                  <a:tcPr marL="26103" marR="15561" marT="18824"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3476238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704088"/>
            <a:ext cx="8229600" cy="636680"/>
          </a:xfrm>
        </p:spPr>
        <p:txBody>
          <a:bodyPr>
            <a:normAutofit/>
          </a:bodyPr>
          <a:lstStyle/>
          <a:p>
            <a:r>
              <a:rPr lang="en-GB" sz="1800" b="1" dirty="0" smtClean="0">
                <a:latin typeface="Times New Roman" pitchFamily="18" charset="0"/>
                <a:cs typeface="Times New Roman" pitchFamily="18" charset="0"/>
              </a:rPr>
              <a:t>MORFOLOJI EK BINASINA AIT GÖRSELLER</a:t>
            </a:r>
            <a:endParaRPr lang="tr-TR" sz="1800" b="1" dirty="0">
              <a:latin typeface="Times New Roman" pitchFamily="18" charset="0"/>
              <a:cs typeface="Times New Roman" pitchFamily="18" charset="0"/>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1447" y="4149081"/>
            <a:ext cx="4459178" cy="217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7" y="1484784"/>
            <a:ext cx="443925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98204">
            <a:off x="6706826" y="1490680"/>
            <a:ext cx="3803915" cy="2139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1505" y="4221089"/>
            <a:ext cx="3888432" cy="21872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3190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91544" y="548680"/>
            <a:ext cx="8229600" cy="636680"/>
          </a:xfrm>
        </p:spPr>
        <p:txBody>
          <a:bodyPr>
            <a:normAutofit/>
          </a:bodyPr>
          <a:lstStyle/>
          <a:p>
            <a:r>
              <a:rPr lang="en-GB" sz="2400" b="1" cap="small" dirty="0">
                <a:latin typeface="Times New Roman" pitchFamily="18" charset="0"/>
                <a:cs typeface="Times New Roman" pitchFamily="18" charset="0"/>
              </a:rPr>
              <a:t>5-1-3- KAMPÜS ALTYAPISI PROJESİ</a:t>
            </a:r>
            <a:endParaRPr lang="tr-TR" sz="2400" dirty="0">
              <a:latin typeface="Times New Roman" pitchFamily="18" charset="0"/>
              <a:cs typeface="Times New Roman"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3150476681"/>
              </p:ext>
            </p:extLst>
          </p:nvPr>
        </p:nvGraphicFramePr>
        <p:xfrm>
          <a:off x="681926" y="1340769"/>
          <a:ext cx="10755823" cy="5053169"/>
        </p:xfrm>
        <a:graphic>
          <a:graphicData uri="http://schemas.openxmlformats.org/drawingml/2006/table">
            <a:tbl>
              <a:tblPr firstRow="1" firstCol="1" bandRow="1">
                <a:tableStyleId>{22838BEF-8BB2-4498-84A7-C5851F593DF1}</a:tableStyleId>
              </a:tblPr>
              <a:tblGrid>
                <a:gridCol w="660444">
                  <a:extLst>
                    <a:ext uri="{9D8B030D-6E8A-4147-A177-3AD203B41FA5}">
                      <a16:colId xmlns="" xmlns:a16="http://schemas.microsoft.com/office/drawing/2014/main" val="20000"/>
                    </a:ext>
                  </a:extLst>
                </a:gridCol>
                <a:gridCol w="1603939">
                  <a:extLst>
                    <a:ext uri="{9D8B030D-6E8A-4147-A177-3AD203B41FA5}">
                      <a16:colId xmlns="" xmlns:a16="http://schemas.microsoft.com/office/drawing/2014/main" val="20001"/>
                    </a:ext>
                  </a:extLst>
                </a:gridCol>
                <a:gridCol w="1037842">
                  <a:extLst>
                    <a:ext uri="{9D8B030D-6E8A-4147-A177-3AD203B41FA5}">
                      <a16:colId xmlns="" xmlns:a16="http://schemas.microsoft.com/office/drawing/2014/main" val="20002"/>
                    </a:ext>
                  </a:extLst>
                </a:gridCol>
                <a:gridCol w="660446">
                  <a:extLst>
                    <a:ext uri="{9D8B030D-6E8A-4147-A177-3AD203B41FA5}">
                      <a16:colId xmlns="" xmlns:a16="http://schemas.microsoft.com/office/drawing/2014/main" val="20003"/>
                    </a:ext>
                  </a:extLst>
                </a:gridCol>
                <a:gridCol w="319633">
                  <a:extLst>
                    <a:ext uri="{9D8B030D-6E8A-4147-A177-3AD203B41FA5}">
                      <a16:colId xmlns="" xmlns:a16="http://schemas.microsoft.com/office/drawing/2014/main" val="20004"/>
                    </a:ext>
                  </a:extLst>
                </a:gridCol>
                <a:gridCol w="1473005">
                  <a:extLst>
                    <a:ext uri="{9D8B030D-6E8A-4147-A177-3AD203B41FA5}">
                      <a16:colId xmlns="" xmlns:a16="http://schemas.microsoft.com/office/drawing/2014/main" val="20005"/>
                    </a:ext>
                  </a:extLst>
                </a:gridCol>
                <a:gridCol w="620534">
                  <a:extLst>
                    <a:ext uri="{9D8B030D-6E8A-4147-A177-3AD203B41FA5}">
                      <a16:colId xmlns="" xmlns:a16="http://schemas.microsoft.com/office/drawing/2014/main" val="20006"/>
                    </a:ext>
                  </a:extLst>
                </a:gridCol>
                <a:gridCol w="889054">
                  <a:extLst>
                    <a:ext uri="{9D8B030D-6E8A-4147-A177-3AD203B41FA5}">
                      <a16:colId xmlns="" xmlns:a16="http://schemas.microsoft.com/office/drawing/2014/main" val="20007"/>
                    </a:ext>
                  </a:extLst>
                </a:gridCol>
                <a:gridCol w="943491">
                  <a:extLst>
                    <a:ext uri="{9D8B030D-6E8A-4147-A177-3AD203B41FA5}">
                      <a16:colId xmlns="" xmlns:a16="http://schemas.microsoft.com/office/drawing/2014/main" val="20008"/>
                    </a:ext>
                  </a:extLst>
                </a:gridCol>
                <a:gridCol w="1132193">
                  <a:extLst>
                    <a:ext uri="{9D8B030D-6E8A-4147-A177-3AD203B41FA5}">
                      <a16:colId xmlns="" xmlns:a16="http://schemas.microsoft.com/office/drawing/2014/main" val="20009"/>
                    </a:ext>
                  </a:extLst>
                </a:gridCol>
                <a:gridCol w="1415242">
                  <a:extLst>
                    <a:ext uri="{9D8B030D-6E8A-4147-A177-3AD203B41FA5}">
                      <a16:colId xmlns="" xmlns:a16="http://schemas.microsoft.com/office/drawing/2014/main" val="20010"/>
                    </a:ext>
                  </a:extLst>
                </a:gridCol>
              </a:tblGrid>
              <a:tr h="197383">
                <a:tc gridSpan="11">
                  <a:txBody>
                    <a:bodyPr/>
                    <a:lstStyle/>
                    <a:p>
                      <a:pPr marR="29845">
                        <a:lnSpc>
                          <a:spcPct val="107000"/>
                        </a:lnSpc>
                        <a:spcAft>
                          <a:spcPts val="0"/>
                        </a:spcAft>
                      </a:pPr>
                      <a:r>
                        <a:rPr lang="en-GB" sz="1200" dirty="0">
                          <a:effectLst/>
                          <a:latin typeface="Times New Roman" pitchFamily="18" charset="0"/>
                          <a:cs typeface="Times New Roman" pitchFamily="18" charset="0"/>
                        </a:rPr>
                        <a:t>PROJE GERÇEKLEŞME BİLGİLERİ</a:t>
                      </a:r>
                      <a:endParaRPr lang="tr-TR" sz="1200" dirty="0">
                        <a:effectLst/>
                        <a:latin typeface="Times New Roman" pitchFamily="18" charset="0"/>
                        <a:ea typeface="Times New Roman"/>
                        <a:cs typeface="Times New Roman" pitchFamily="18" charset="0"/>
                      </a:endParaRPr>
                    </a:p>
                  </a:txBody>
                  <a:tcPr marL="57293" marR="34156" marT="41317"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197383">
                <a:tc gridSpan="5">
                  <a:txBody>
                    <a:bodyPr/>
                    <a:lstStyle/>
                    <a:p>
                      <a:pPr>
                        <a:lnSpc>
                          <a:spcPct val="107000"/>
                        </a:lnSpc>
                        <a:spcAft>
                          <a:spcPts val="0"/>
                        </a:spcAft>
                      </a:pPr>
                      <a:r>
                        <a:rPr lang="en-GB" sz="1200" dirty="0">
                          <a:effectLst/>
                          <a:latin typeface="Times New Roman" pitchFamily="18" charset="0"/>
                          <a:cs typeface="Times New Roman" pitchFamily="18" charset="0"/>
                        </a:rPr>
                        <a:t>SEKTÖR </a:t>
                      </a:r>
                      <a:endParaRPr lang="tr-TR" sz="1200" dirty="0">
                        <a:effectLst/>
                        <a:latin typeface="Times New Roman" pitchFamily="18" charset="0"/>
                        <a:ea typeface="Times New Roman"/>
                        <a:cs typeface="Times New Roman" pitchFamily="18" charset="0"/>
                      </a:endParaRPr>
                    </a:p>
                  </a:txBody>
                  <a:tcPr marL="57293" marR="34156" marT="4131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spcAft>
                          <a:spcPts val="0"/>
                        </a:spcAft>
                      </a:pPr>
                      <a:r>
                        <a:rPr lang="en-GB" sz="1200" dirty="0" err="1">
                          <a:effectLst/>
                          <a:latin typeface="Times New Roman" pitchFamily="18" charset="0"/>
                          <a:cs typeface="Times New Roman" pitchFamily="18" charset="0"/>
                        </a:rPr>
                        <a:t>Eğitim</a:t>
                      </a:r>
                      <a:r>
                        <a:rPr lang="en-GB" sz="1200" dirty="0">
                          <a:effectLst/>
                          <a:latin typeface="Times New Roman" pitchFamily="18" charset="0"/>
                          <a:cs typeface="Times New Roman" pitchFamily="18" charset="0"/>
                        </a:rPr>
                        <a:t> </a:t>
                      </a:r>
                      <a:endParaRPr lang="tr-TR" sz="1200" dirty="0">
                        <a:effectLst/>
                        <a:latin typeface="Times New Roman" pitchFamily="18" charset="0"/>
                        <a:ea typeface="Times New Roman"/>
                        <a:cs typeface="Times New Roman" pitchFamily="18" charset="0"/>
                      </a:endParaRPr>
                    </a:p>
                  </a:txBody>
                  <a:tcPr marL="57293" marR="34156" marT="4131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1"/>
                  </a:ext>
                </a:extLst>
              </a:tr>
              <a:tr h="197383">
                <a:tc gridSpan="5">
                  <a:txBody>
                    <a:bodyPr/>
                    <a:lstStyle/>
                    <a:p>
                      <a:pPr>
                        <a:lnSpc>
                          <a:spcPct val="107000"/>
                        </a:lnSpc>
                        <a:spcAft>
                          <a:spcPts val="0"/>
                        </a:spcAft>
                      </a:pPr>
                      <a:r>
                        <a:rPr lang="en-GB" sz="1200" dirty="0">
                          <a:effectLst/>
                          <a:latin typeface="Times New Roman" pitchFamily="18" charset="0"/>
                          <a:cs typeface="Times New Roman" pitchFamily="18" charset="0"/>
                        </a:rPr>
                        <a:t>PROJE SAHİBİ KURULUŞ </a:t>
                      </a:r>
                      <a:endParaRPr lang="tr-TR" sz="1200" dirty="0">
                        <a:effectLst/>
                        <a:latin typeface="Times New Roman" pitchFamily="18" charset="0"/>
                        <a:ea typeface="Times New Roman"/>
                        <a:cs typeface="Times New Roman" pitchFamily="18" charset="0"/>
                      </a:endParaRPr>
                    </a:p>
                  </a:txBody>
                  <a:tcPr marL="57293" marR="34156" marT="4131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spcAft>
                          <a:spcPts val="0"/>
                        </a:spcAft>
                      </a:pPr>
                      <a:r>
                        <a:rPr lang="en-GB" sz="1200" dirty="0" err="1">
                          <a:effectLst/>
                          <a:latin typeface="Times New Roman" pitchFamily="18" charset="0"/>
                          <a:cs typeface="Times New Roman" pitchFamily="18" charset="0"/>
                        </a:rPr>
                        <a:t>Bolu</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Abant</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İzzet</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Baysal</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Üniversitesi</a:t>
                      </a:r>
                      <a:r>
                        <a:rPr lang="en-GB" sz="1200" dirty="0">
                          <a:effectLst/>
                          <a:latin typeface="Times New Roman" pitchFamily="18" charset="0"/>
                          <a:cs typeface="Times New Roman" pitchFamily="18" charset="0"/>
                        </a:rPr>
                        <a:t>  </a:t>
                      </a:r>
                      <a:endParaRPr lang="tr-TR" sz="1200" dirty="0">
                        <a:effectLst/>
                        <a:latin typeface="Times New Roman" pitchFamily="18" charset="0"/>
                        <a:ea typeface="Times New Roman"/>
                        <a:cs typeface="Times New Roman" pitchFamily="18" charset="0"/>
                      </a:endParaRPr>
                    </a:p>
                  </a:txBody>
                  <a:tcPr marL="57293" marR="34156" marT="4131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2"/>
                  </a:ext>
                </a:extLst>
              </a:tr>
              <a:tr h="197383">
                <a:tc gridSpan="11">
                  <a:txBody>
                    <a:bodyPr/>
                    <a:lstStyle/>
                    <a:p>
                      <a:pPr>
                        <a:lnSpc>
                          <a:spcPct val="107000"/>
                        </a:lnSpc>
                        <a:spcAft>
                          <a:spcPts val="0"/>
                        </a:spcAft>
                      </a:pPr>
                      <a:r>
                        <a:rPr lang="en-GB" sz="1200" dirty="0">
                          <a:effectLst/>
                          <a:latin typeface="Times New Roman" pitchFamily="18" charset="0"/>
                          <a:cs typeface="Times New Roman" pitchFamily="18" charset="0"/>
                        </a:rPr>
                        <a:t>PROJENİN; </a:t>
                      </a:r>
                      <a:endParaRPr lang="tr-TR" sz="1200" dirty="0">
                        <a:effectLst/>
                        <a:latin typeface="Times New Roman" pitchFamily="18" charset="0"/>
                        <a:ea typeface="Times New Roman"/>
                        <a:cs typeface="Times New Roman" pitchFamily="18" charset="0"/>
                      </a:endParaRPr>
                    </a:p>
                  </a:txBody>
                  <a:tcPr marL="57293" marR="34156" marT="4131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3"/>
                  </a:ext>
                </a:extLst>
              </a:tr>
              <a:tr h="197383">
                <a:tc gridSpan="5">
                  <a:txBody>
                    <a:bodyPr/>
                    <a:lstStyle/>
                    <a:p>
                      <a:pPr>
                        <a:lnSpc>
                          <a:spcPct val="107000"/>
                        </a:lnSpc>
                        <a:spcAft>
                          <a:spcPts val="0"/>
                        </a:spcAft>
                      </a:pPr>
                      <a:r>
                        <a:rPr lang="en-GB" sz="1200" dirty="0">
                          <a:effectLst/>
                          <a:latin typeface="Times New Roman" pitchFamily="18" charset="0"/>
                          <a:cs typeface="Times New Roman" pitchFamily="18" charset="0"/>
                        </a:rPr>
                        <a:t>ADI </a:t>
                      </a:r>
                      <a:endParaRPr lang="tr-TR" sz="1200" dirty="0">
                        <a:effectLst/>
                        <a:latin typeface="Times New Roman" pitchFamily="18" charset="0"/>
                        <a:ea typeface="Times New Roman"/>
                        <a:cs typeface="Times New Roman" pitchFamily="18" charset="0"/>
                      </a:endParaRPr>
                    </a:p>
                  </a:txBody>
                  <a:tcPr marL="57293" marR="34156" marT="4131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spcAft>
                          <a:spcPts val="0"/>
                        </a:spcAft>
                      </a:pPr>
                      <a:r>
                        <a:rPr lang="en-GB" sz="1200" dirty="0" err="1">
                          <a:effectLst/>
                          <a:latin typeface="Times New Roman" pitchFamily="18" charset="0"/>
                          <a:cs typeface="Times New Roman" pitchFamily="18" charset="0"/>
                        </a:rPr>
                        <a:t>Kampüs</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Altyapısı</a:t>
                      </a:r>
                      <a:r>
                        <a:rPr lang="en-GB" sz="1200" dirty="0">
                          <a:effectLst/>
                          <a:latin typeface="Times New Roman" pitchFamily="18" charset="0"/>
                          <a:cs typeface="Times New Roman" pitchFamily="18" charset="0"/>
                        </a:rPr>
                        <a:t> </a:t>
                      </a:r>
                      <a:endParaRPr lang="tr-TR" sz="1200" dirty="0">
                        <a:effectLst/>
                        <a:latin typeface="Times New Roman" pitchFamily="18" charset="0"/>
                        <a:ea typeface="Times New Roman"/>
                        <a:cs typeface="Times New Roman" pitchFamily="18" charset="0"/>
                      </a:endParaRPr>
                    </a:p>
                  </a:txBody>
                  <a:tcPr marL="57293" marR="34156" marT="4131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4"/>
                  </a:ext>
                </a:extLst>
              </a:tr>
              <a:tr h="207020">
                <a:tc gridSpan="5">
                  <a:txBody>
                    <a:bodyPr/>
                    <a:lstStyle/>
                    <a:p>
                      <a:pPr>
                        <a:lnSpc>
                          <a:spcPct val="107000"/>
                        </a:lnSpc>
                        <a:spcAft>
                          <a:spcPts val="0"/>
                        </a:spcAft>
                      </a:pPr>
                      <a:r>
                        <a:rPr lang="en-GB" sz="1200" dirty="0">
                          <a:effectLst/>
                          <a:latin typeface="Times New Roman" pitchFamily="18" charset="0"/>
                          <a:cs typeface="Times New Roman" pitchFamily="18" charset="0"/>
                        </a:rPr>
                        <a:t>NUMARASI </a:t>
                      </a:r>
                      <a:endParaRPr lang="tr-TR" sz="1200" dirty="0">
                        <a:effectLst/>
                        <a:latin typeface="Times New Roman" pitchFamily="18" charset="0"/>
                        <a:ea typeface="Times New Roman"/>
                        <a:cs typeface="Times New Roman" pitchFamily="18" charset="0"/>
                      </a:endParaRPr>
                    </a:p>
                  </a:txBody>
                  <a:tcPr marL="57293" marR="34156" marT="4131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spcAft>
                          <a:spcPts val="0"/>
                        </a:spcAft>
                      </a:pPr>
                      <a:r>
                        <a:rPr lang="en-GB" sz="1200">
                          <a:effectLst/>
                          <a:latin typeface="Times New Roman" pitchFamily="18" charset="0"/>
                          <a:cs typeface="Times New Roman" pitchFamily="18" charset="0"/>
                        </a:rPr>
                        <a:t>2020H03-150659</a:t>
                      </a:r>
                      <a:endParaRPr lang="tr-TR" sz="1200">
                        <a:effectLst/>
                        <a:latin typeface="Times New Roman" pitchFamily="18" charset="0"/>
                        <a:ea typeface="Times New Roman"/>
                        <a:cs typeface="Times New Roman" pitchFamily="18" charset="0"/>
                      </a:endParaRPr>
                    </a:p>
                  </a:txBody>
                  <a:tcPr marL="57293" marR="34156" marT="4131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5"/>
                  </a:ext>
                </a:extLst>
              </a:tr>
              <a:tr h="197383">
                <a:tc gridSpan="5">
                  <a:txBody>
                    <a:bodyPr/>
                    <a:lstStyle/>
                    <a:p>
                      <a:pPr>
                        <a:lnSpc>
                          <a:spcPct val="107000"/>
                        </a:lnSpc>
                        <a:spcAft>
                          <a:spcPts val="0"/>
                        </a:spcAft>
                      </a:pPr>
                      <a:r>
                        <a:rPr lang="en-GB" sz="1200" dirty="0">
                          <a:effectLst/>
                          <a:latin typeface="Times New Roman" pitchFamily="18" charset="0"/>
                          <a:cs typeface="Times New Roman" pitchFamily="18" charset="0"/>
                        </a:rPr>
                        <a:t>YERİ </a:t>
                      </a:r>
                      <a:endParaRPr lang="tr-TR" sz="1200" dirty="0">
                        <a:effectLst/>
                        <a:latin typeface="Times New Roman" pitchFamily="18" charset="0"/>
                        <a:ea typeface="Times New Roman"/>
                        <a:cs typeface="Times New Roman" pitchFamily="18" charset="0"/>
                      </a:endParaRPr>
                    </a:p>
                  </a:txBody>
                  <a:tcPr marL="57293" marR="34156" marT="4131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spcAft>
                          <a:spcPts val="0"/>
                        </a:spcAft>
                      </a:pPr>
                      <a:r>
                        <a:rPr lang="en-GB" sz="1200">
                          <a:effectLst/>
                          <a:latin typeface="Times New Roman" pitchFamily="18" charset="0"/>
                          <a:cs typeface="Times New Roman" pitchFamily="18" charset="0"/>
                        </a:rPr>
                        <a:t>Bolu</a:t>
                      </a:r>
                      <a:endParaRPr lang="tr-TR" sz="1200">
                        <a:effectLst/>
                        <a:latin typeface="Times New Roman" pitchFamily="18" charset="0"/>
                        <a:ea typeface="Times New Roman"/>
                        <a:cs typeface="Times New Roman" pitchFamily="18" charset="0"/>
                      </a:endParaRPr>
                    </a:p>
                  </a:txBody>
                  <a:tcPr marL="57293" marR="34156" marT="4131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6"/>
                  </a:ext>
                </a:extLst>
              </a:tr>
              <a:tr h="218322">
                <a:tc gridSpan="5">
                  <a:txBody>
                    <a:bodyPr/>
                    <a:lstStyle/>
                    <a:p>
                      <a:pPr>
                        <a:lnSpc>
                          <a:spcPct val="107000"/>
                        </a:lnSpc>
                        <a:spcAft>
                          <a:spcPts val="0"/>
                        </a:spcAft>
                      </a:pPr>
                      <a:r>
                        <a:rPr lang="en-GB" sz="1200" dirty="0">
                          <a:effectLst/>
                          <a:latin typeface="Times New Roman" pitchFamily="18" charset="0"/>
                          <a:cs typeface="Times New Roman" pitchFamily="18" charset="0"/>
                        </a:rPr>
                        <a:t>BAŞLAMA/BİTİŞ TARİHİ </a:t>
                      </a:r>
                      <a:endParaRPr lang="tr-TR" sz="1200" dirty="0">
                        <a:effectLst/>
                        <a:latin typeface="Times New Roman" pitchFamily="18" charset="0"/>
                        <a:ea typeface="Times New Roman"/>
                        <a:cs typeface="Times New Roman" pitchFamily="18" charset="0"/>
                      </a:endParaRPr>
                    </a:p>
                  </a:txBody>
                  <a:tcPr marL="57293" marR="34156" marT="4131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spcAft>
                          <a:spcPts val="0"/>
                        </a:spcAft>
                      </a:pPr>
                      <a:r>
                        <a:rPr lang="en-GB" sz="1200" dirty="0">
                          <a:effectLst/>
                          <a:latin typeface="Times New Roman" pitchFamily="18" charset="0"/>
                          <a:cs typeface="Times New Roman" pitchFamily="18" charset="0"/>
                        </a:rPr>
                        <a:t>2020-2022</a:t>
                      </a:r>
                      <a:endParaRPr lang="tr-TR" sz="1200" dirty="0">
                        <a:effectLst/>
                        <a:latin typeface="Times New Roman" pitchFamily="18" charset="0"/>
                        <a:ea typeface="Times New Roman"/>
                        <a:cs typeface="Times New Roman" pitchFamily="18" charset="0"/>
                      </a:endParaRPr>
                    </a:p>
                  </a:txBody>
                  <a:tcPr marL="57293" marR="34156" marT="4131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7"/>
                  </a:ext>
                </a:extLst>
              </a:tr>
              <a:tr h="353799">
                <a:tc gridSpan="5">
                  <a:txBody>
                    <a:bodyPr/>
                    <a:lstStyle/>
                    <a:p>
                      <a:pPr>
                        <a:lnSpc>
                          <a:spcPct val="107000"/>
                        </a:lnSpc>
                        <a:spcAft>
                          <a:spcPts val="0"/>
                        </a:spcAft>
                      </a:pPr>
                      <a:r>
                        <a:rPr lang="en-GB" sz="1200" dirty="0">
                          <a:effectLst/>
                          <a:latin typeface="Times New Roman" pitchFamily="18" charset="0"/>
                          <a:cs typeface="Times New Roman" pitchFamily="18" charset="0"/>
                        </a:rPr>
                        <a:t>KARAKTERİSTİĞİ </a:t>
                      </a:r>
                      <a:endParaRPr lang="tr-TR" sz="1200" dirty="0">
                        <a:effectLst/>
                        <a:latin typeface="Times New Roman" pitchFamily="18" charset="0"/>
                        <a:ea typeface="Times New Roman"/>
                        <a:cs typeface="Times New Roman" pitchFamily="18" charset="0"/>
                      </a:endParaRPr>
                    </a:p>
                  </a:txBody>
                  <a:tcPr marL="57293" marR="34156" marT="41317"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spcAft>
                          <a:spcPts val="0"/>
                        </a:spcAft>
                      </a:pPr>
                      <a:r>
                        <a:rPr lang="en-GB" sz="1200">
                          <a:effectLst/>
                          <a:latin typeface="Times New Roman" pitchFamily="18" charset="0"/>
                          <a:cs typeface="Times New Roman" pitchFamily="18" charset="0"/>
                        </a:rPr>
                        <a:t>Doğalgaz Dönüşümü, Elektrik Hattı, Kampüs İçi Yol, Kanalizasyon Hattı, Peyzaj, Su İsale Hattı, Telefon Hattı</a:t>
                      </a:r>
                      <a:endParaRPr lang="tr-TR" sz="1200">
                        <a:effectLst/>
                        <a:latin typeface="Times New Roman" pitchFamily="18" charset="0"/>
                        <a:ea typeface="Times New Roman"/>
                        <a:cs typeface="Times New Roman" pitchFamily="18" charset="0"/>
                      </a:endParaRPr>
                    </a:p>
                  </a:txBody>
                  <a:tcPr marL="57293" marR="34156" marT="41317"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8"/>
                  </a:ext>
                </a:extLst>
              </a:tr>
              <a:tr h="197383">
                <a:tc gridSpan="11">
                  <a:txBody>
                    <a:bodyPr/>
                    <a:lstStyle/>
                    <a:p>
                      <a:pPr>
                        <a:lnSpc>
                          <a:spcPct val="107000"/>
                        </a:lnSpc>
                        <a:spcAft>
                          <a:spcPts val="0"/>
                        </a:spcAft>
                      </a:pPr>
                      <a:r>
                        <a:rPr lang="en-GB" sz="1200" dirty="0">
                          <a:effectLst/>
                          <a:latin typeface="Times New Roman" pitchFamily="18" charset="0"/>
                          <a:cs typeface="Times New Roman" pitchFamily="18" charset="0"/>
                        </a:rPr>
                        <a:t>YATIRIMIN YILLAR İTİBARİYLE GELİŞİMİ (</a:t>
                      </a:r>
                      <a:r>
                        <a:rPr lang="en-GB" sz="1200" dirty="0" err="1">
                          <a:effectLst/>
                          <a:latin typeface="Times New Roman" pitchFamily="18" charset="0"/>
                          <a:cs typeface="Times New Roman" pitchFamily="18" charset="0"/>
                        </a:rPr>
                        <a:t>Cari</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Fiyatlarla</a:t>
                      </a:r>
                      <a:r>
                        <a:rPr lang="en-GB" sz="1200" dirty="0">
                          <a:effectLst/>
                          <a:latin typeface="Times New Roman" pitchFamily="18" charset="0"/>
                          <a:cs typeface="Times New Roman" pitchFamily="18" charset="0"/>
                        </a:rPr>
                        <a:t>, Bin TL) </a:t>
                      </a:r>
                      <a:endParaRPr lang="tr-TR" sz="1200" dirty="0">
                        <a:effectLst/>
                        <a:latin typeface="Times New Roman" pitchFamily="18" charset="0"/>
                        <a:ea typeface="Times New Roman"/>
                        <a:cs typeface="Times New Roman" pitchFamily="18" charset="0"/>
                      </a:endParaRPr>
                    </a:p>
                  </a:txBody>
                  <a:tcPr marL="57293" marR="34156" marT="41317"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9"/>
                  </a:ext>
                </a:extLst>
              </a:tr>
              <a:tr h="353799">
                <a:tc rowSpan="2">
                  <a:txBody>
                    <a:bodyPr/>
                    <a:lstStyle/>
                    <a:p>
                      <a:pPr>
                        <a:lnSpc>
                          <a:spcPct val="107000"/>
                        </a:lnSpc>
                        <a:spcAft>
                          <a:spcPts val="0"/>
                        </a:spcAft>
                      </a:pPr>
                      <a:r>
                        <a:rPr lang="en-GB" sz="1200">
                          <a:effectLst/>
                          <a:latin typeface="Times New Roman" pitchFamily="18" charset="0"/>
                          <a:cs typeface="Times New Roman" pitchFamily="18" charset="0"/>
                        </a:rPr>
                        <a:t>Yıl</a:t>
                      </a:r>
                      <a:endParaRPr lang="tr-TR" sz="1200">
                        <a:effectLst/>
                        <a:latin typeface="Times New Roman" pitchFamily="18" charset="0"/>
                        <a:ea typeface="Times New Roman"/>
                        <a:cs typeface="Times New Roman" pitchFamily="18" charset="0"/>
                      </a:endParaRPr>
                    </a:p>
                  </a:txBody>
                  <a:tcPr marL="57293" marR="34156" marT="41317" marB="0" anchor="ctr"/>
                </a:tc>
                <a:tc rowSpan="2">
                  <a:txBody>
                    <a:bodyPr/>
                    <a:lstStyle/>
                    <a:p>
                      <a:pPr>
                        <a:lnSpc>
                          <a:spcPct val="107000"/>
                        </a:lnSpc>
                        <a:spcAft>
                          <a:spcPts val="0"/>
                        </a:spcAft>
                      </a:pPr>
                      <a:r>
                        <a:rPr lang="en-GB" sz="1200" dirty="0" err="1">
                          <a:effectLst/>
                          <a:latin typeface="Times New Roman" pitchFamily="18" charset="0"/>
                          <a:cs typeface="Times New Roman" pitchFamily="18" charset="0"/>
                        </a:rPr>
                        <a:t>Toplam</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Proje</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Tutarı</a:t>
                      </a:r>
                      <a:endParaRPr lang="tr-TR" sz="1200" dirty="0">
                        <a:effectLst/>
                        <a:latin typeface="Times New Roman" pitchFamily="18" charset="0"/>
                        <a:ea typeface="Times New Roman"/>
                        <a:cs typeface="Times New Roman" pitchFamily="18" charset="0"/>
                      </a:endParaRPr>
                    </a:p>
                  </a:txBody>
                  <a:tcPr marL="57293" marR="34156" marT="41317" marB="0" anchor="ctr"/>
                </a:tc>
                <a:tc rowSpan="2">
                  <a:txBody>
                    <a:bodyPr/>
                    <a:lstStyle/>
                    <a:p>
                      <a:pPr>
                        <a:lnSpc>
                          <a:spcPct val="107000"/>
                        </a:lnSpc>
                        <a:spcAft>
                          <a:spcPts val="0"/>
                        </a:spcAft>
                      </a:pPr>
                      <a:r>
                        <a:rPr lang="en-GB" sz="1200" dirty="0">
                          <a:effectLst/>
                          <a:latin typeface="Times New Roman" pitchFamily="18" charset="0"/>
                          <a:cs typeface="Times New Roman" pitchFamily="18" charset="0"/>
                        </a:rPr>
                        <a:t>2020 </a:t>
                      </a:r>
                      <a:r>
                        <a:rPr lang="en-GB" sz="1200" dirty="0" err="1">
                          <a:effectLst/>
                          <a:latin typeface="Times New Roman" pitchFamily="18" charset="0"/>
                          <a:cs typeface="Times New Roman" pitchFamily="18" charset="0"/>
                        </a:rPr>
                        <a:t>Sonu</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Küm.Harc</a:t>
                      </a: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57293" marR="34156" marT="41317" marB="0" anchor="ctr"/>
                </a:tc>
                <a:tc gridSpan="3">
                  <a:txBody>
                    <a:bodyPr/>
                    <a:lstStyle/>
                    <a:p>
                      <a:pPr algn="ctr">
                        <a:lnSpc>
                          <a:spcPct val="107000"/>
                        </a:lnSpc>
                        <a:spcAft>
                          <a:spcPts val="0"/>
                        </a:spcAft>
                      </a:pPr>
                      <a:r>
                        <a:rPr lang="en-GB" sz="1200" dirty="0">
                          <a:effectLst/>
                          <a:latin typeface="Times New Roman" pitchFamily="18" charset="0"/>
                          <a:cs typeface="Times New Roman" pitchFamily="18" charset="0"/>
                        </a:rPr>
                        <a:t>Program </a:t>
                      </a:r>
                      <a:r>
                        <a:rPr lang="en-GB" sz="1200" dirty="0" err="1">
                          <a:effectLst/>
                          <a:latin typeface="Times New Roman" pitchFamily="18" charset="0"/>
                          <a:cs typeface="Times New Roman" pitchFamily="18" charset="0"/>
                        </a:rPr>
                        <a:t>Ödeneği</a:t>
                      </a:r>
                      <a:endParaRPr lang="tr-TR" sz="1200" dirty="0">
                        <a:effectLst/>
                        <a:latin typeface="Times New Roman" pitchFamily="18" charset="0"/>
                        <a:ea typeface="Times New Roman"/>
                        <a:cs typeface="Times New Roman" pitchFamily="18" charset="0"/>
                      </a:endParaRPr>
                    </a:p>
                  </a:txBody>
                  <a:tcPr marL="57293" marR="34156" marT="41317" marB="0" anchor="ctr"/>
                </a:tc>
                <a:tc hMerge="1">
                  <a:txBody>
                    <a:bodyPr/>
                    <a:lstStyle/>
                    <a:p>
                      <a:endParaRPr lang="tr-TR"/>
                    </a:p>
                  </a:txBody>
                  <a:tcPr/>
                </a:tc>
                <a:tc hMerge="1">
                  <a:txBody>
                    <a:bodyPr/>
                    <a:lstStyle/>
                    <a:p>
                      <a:endParaRPr lang="tr-TR"/>
                    </a:p>
                  </a:txBody>
                  <a:tcPr/>
                </a:tc>
                <a:tc gridSpan="2">
                  <a:txBody>
                    <a:bodyPr/>
                    <a:lstStyle/>
                    <a:p>
                      <a:pPr algn="ctr">
                        <a:lnSpc>
                          <a:spcPct val="107000"/>
                        </a:lnSpc>
                        <a:spcAft>
                          <a:spcPts val="0"/>
                        </a:spcAft>
                      </a:pPr>
                      <a:r>
                        <a:rPr lang="en-GB" sz="1200">
                          <a:effectLst/>
                          <a:latin typeface="Times New Roman" pitchFamily="18" charset="0"/>
                          <a:cs typeface="Times New Roman" pitchFamily="18" charset="0"/>
                        </a:rPr>
                        <a:t>Revize Ödenek</a:t>
                      </a:r>
                      <a:endParaRPr lang="tr-TR" sz="1200">
                        <a:effectLst/>
                        <a:latin typeface="Times New Roman" pitchFamily="18" charset="0"/>
                        <a:ea typeface="Times New Roman"/>
                        <a:cs typeface="Times New Roman" pitchFamily="18" charset="0"/>
                      </a:endParaRPr>
                    </a:p>
                  </a:txBody>
                  <a:tcPr marL="57293" marR="34156" marT="41317" marB="0" anchor="ctr"/>
                </a:tc>
                <a:tc hMerge="1">
                  <a:txBody>
                    <a:bodyPr/>
                    <a:lstStyle/>
                    <a:p>
                      <a:endParaRPr lang="tr-TR"/>
                    </a:p>
                  </a:txBody>
                  <a:tcPr/>
                </a:tc>
                <a:tc gridSpan="2">
                  <a:txBody>
                    <a:bodyPr/>
                    <a:lstStyle/>
                    <a:p>
                      <a:pPr algn="ctr">
                        <a:lnSpc>
                          <a:spcPct val="107000"/>
                        </a:lnSpc>
                        <a:spcAft>
                          <a:spcPts val="0"/>
                        </a:spcAft>
                      </a:pPr>
                      <a:r>
                        <a:rPr lang="en-GB" sz="1200">
                          <a:effectLst/>
                          <a:latin typeface="Times New Roman" pitchFamily="18" charset="0"/>
                          <a:cs typeface="Times New Roman" pitchFamily="18" charset="0"/>
                        </a:rPr>
                        <a:t>Harcama</a:t>
                      </a:r>
                      <a:endParaRPr lang="tr-TR" sz="1200">
                        <a:effectLst/>
                        <a:latin typeface="Times New Roman" pitchFamily="18" charset="0"/>
                        <a:ea typeface="Times New Roman"/>
                        <a:cs typeface="Times New Roman" pitchFamily="18" charset="0"/>
                      </a:endParaRPr>
                    </a:p>
                  </a:txBody>
                  <a:tcPr marL="57293" marR="34156" marT="41317" marB="0" anchor="ctr"/>
                </a:tc>
                <a:tc hMerge="1">
                  <a:txBody>
                    <a:bodyPr/>
                    <a:lstStyle/>
                    <a:p>
                      <a:endParaRPr lang="tr-TR"/>
                    </a:p>
                  </a:txBody>
                  <a:tcPr/>
                </a:tc>
                <a:tc rowSpan="2">
                  <a:txBody>
                    <a:bodyPr/>
                    <a:lstStyle/>
                    <a:p>
                      <a:pPr algn="ctr">
                        <a:lnSpc>
                          <a:spcPct val="107000"/>
                        </a:lnSpc>
                        <a:spcAft>
                          <a:spcPts val="0"/>
                        </a:spcAft>
                      </a:pPr>
                      <a:r>
                        <a:rPr lang="en-GB" sz="1200">
                          <a:effectLst/>
                          <a:latin typeface="Times New Roman" pitchFamily="18" charset="0"/>
                          <a:cs typeface="Times New Roman" pitchFamily="18" charset="0"/>
                        </a:rPr>
                        <a:t>Gerçekleşme Yüzdesi </a:t>
                      </a:r>
                      <a:endParaRPr lang="tr-TR" sz="1200">
                        <a:effectLst/>
                        <a:latin typeface="Times New Roman" pitchFamily="18" charset="0"/>
                        <a:cs typeface="Times New Roman" pitchFamily="18" charset="0"/>
                      </a:endParaRPr>
                    </a:p>
                    <a:p>
                      <a:pPr algn="ctr">
                        <a:lnSpc>
                          <a:spcPct val="107000"/>
                        </a:lnSpc>
                        <a:spcAft>
                          <a:spcPts val="0"/>
                        </a:spcAft>
                      </a:pPr>
                      <a:r>
                        <a:rPr lang="en-GB" sz="1200">
                          <a:effectLst/>
                          <a:latin typeface="Times New Roman" pitchFamily="18" charset="0"/>
                          <a:cs typeface="Times New Roman" pitchFamily="18" charset="0"/>
                        </a:rPr>
                        <a:t>(%)</a:t>
                      </a:r>
                      <a:endParaRPr lang="tr-TR" sz="1200">
                        <a:effectLst/>
                        <a:latin typeface="Times New Roman" pitchFamily="18" charset="0"/>
                        <a:ea typeface="Times New Roman"/>
                        <a:cs typeface="Times New Roman" pitchFamily="18" charset="0"/>
                      </a:endParaRPr>
                    </a:p>
                  </a:txBody>
                  <a:tcPr marL="57293" marR="34156" marT="41317" marB="0" anchor="ctr"/>
                </a:tc>
                <a:extLst>
                  <a:ext uri="{0D108BD9-81ED-4DB2-BD59-A6C34878D82A}">
                    <a16:rowId xmlns="" xmlns:a16="http://schemas.microsoft.com/office/drawing/2014/main" val="10010"/>
                  </a:ext>
                </a:extLst>
              </a:tr>
              <a:tr h="27247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en-GB" sz="1200" dirty="0" err="1">
                          <a:effectLst/>
                          <a:latin typeface="Times New Roman" pitchFamily="18" charset="0"/>
                          <a:cs typeface="Times New Roman" pitchFamily="18" charset="0"/>
                        </a:rPr>
                        <a:t>Dış</a:t>
                      </a:r>
                      <a:endParaRPr lang="tr-TR" sz="1200" dirty="0">
                        <a:effectLst/>
                        <a:latin typeface="Times New Roman" pitchFamily="18" charset="0"/>
                        <a:ea typeface="Times New Roman"/>
                        <a:cs typeface="Times New Roman" pitchFamily="18" charset="0"/>
                      </a:endParaRPr>
                    </a:p>
                  </a:txBody>
                  <a:tcPr marL="57293" marR="34156" marT="41317" marB="0" anchor="ctr"/>
                </a:tc>
                <a:tc gridSpan="2">
                  <a:txBody>
                    <a:bodyPr/>
                    <a:lstStyle/>
                    <a:p>
                      <a:pPr>
                        <a:lnSpc>
                          <a:spcPct val="107000"/>
                        </a:lnSpc>
                        <a:spcAft>
                          <a:spcPts val="0"/>
                        </a:spcAft>
                      </a:pPr>
                      <a:r>
                        <a:rPr lang="en-GB" sz="1200">
                          <a:effectLst/>
                          <a:latin typeface="Times New Roman" pitchFamily="18" charset="0"/>
                          <a:cs typeface="Times New Roman" pitchFamily="18" charset="0"/>
                        </a:rPr>
                        <a:t>Toplam</a:t>
                      </a:r>
                      <a:endParaRPr lang="tr-TR" sz="1200">
                        <a:effectLst/>
                        <a:latin typeface="Times New Roman" pitchFamily="18" charset="0"/>
                        <a:ea typeface="Times New Roman"/>
                        <a:cs typeface="Times New Roman" pitchFamily="18" charset="0"/>
                      </a:endParaRPr>
                    </a:p>
                  </a:txBody>
                  <a:tcPr marL="57293" marR="34156" marT="41317" marB="0" anchor="ctr"/>
                </a:tc>
                <a:tc hMerge="1">
                  <a:txBody>
                    <a:bodyPr/>
                    <a:lstStyle/>
                    <a:p>
                      <a:endParaRPr lang="tr-TR"/>
                    </a:p>
                  </a:txBody>
                  <a:tcPr/>
                </a:tc>
                <a:tc>
                  <a:txBody>
                    <a:bodyPr/>
                    <a:lstStyle/>
                    <a:p>
                      <a:pPr>
                        <a:lnSpc>
                          <a:spcPct val="107000"/>
                        </a:lnSpc>
                        <a:spcAft>
                          <a:spcPts val="0"/>
                        </a:spcAft>
                      </a:pPr>
                      <a:r>
                        <a:rPr lang="en-GB" sz="1200">
                          <a:effectLst/>
                          <a:latin typeface="Times New Roman" pitchFamily="18" charset="0"/>
                          <a:cs typeface="Times New Roman" pitchFamily="18" charset="0"/>
                        </a:rPr>
                        <a:t>Dış</a:t>
                      </a:r>
                      <a:endParaRPr lang="tr-TR" sz="1200">
                        <a:effectLst/>
                        <a:latin typeface="Times New Roman" pitchFamily="18" charset="0"/>
                        <a:ea typeface="Times New Roman"/>
                        <a:cs typeface="Times New Roman" pitchFamily="18" charset="0"/>
                      </a:endParaRPr>
                    </a:p>
                  </a:txBody>
                  <a:tcPr marL="57293" marR="34156" marT="41317" marB="0" anchor="ctr"/>
                </a:tc>
                <a:tc>
                  <a:txBody>
                    <a:bodyPr/>
                    <a:lstStyle/>
                    <a:p>
                      <a:pPr>
                        <a:lnSpc>
                          <a:spcPct val="107000"/>
                        </a:lnSpc>
                        <a:spcAft>
                          <a:spcPts val="0"/>
                        </a:spcAft>
                      </a:pPr>
                      <a:r>
                        <a:rPr lang="en-GB" sz="1200" dirty="0" err="1">
                          <a:effectLst/>
                          <a:latin typeface="Times New Roman" pitchFamily="18" charset="0"/>
                          <a:cs typeface="Times New Roman" pitchFamily="18" charset="0"/>
                        </a:rPr>
                        <a:t>Toplam</a:t>
                      </a:r>
                      <a:endParaRPr lang="tr-TR" sz="1200" dirty="0">
                        <a:effectLst/>
                        <a:latin typeface="Times New Roman" pitchFamily="18" charset="0"/>
                        <a:ea typeface="Times New Roman"/>
                        <a:cs typeface="Times New Roman" pitchFamily="18" charset="0"/>
                      </a:endParaRPr>
                    </a:p>
                  </a:txBody>
                  <a:tcPr marL="57293" marR="34156" marT="41317" marB="0" anchor="ctr"/>
                </a:tc>
                <a:tc>
                  <a:txBody>
                    <a:bodyPr/>
                    <a:lstStyle/>
                    <a:p>
                      <a:pPr>
                        <a:lnSpc>
                          <a:spcPct val="107000"/>
                        </a:lnSpc>
                        <a:spcAft>
                          <a:spcPts val="0"/>
                        </a:spcAft>
                      </a:pPr>
                      <a:r>
                        <a:rPr lang="en-GB" sz="1200">
                          <a:effectLst/>
                          <a:latin typeface="Times New Roman" pitchFamily="18" charset="0"/>
                          <a:cs typeface="Times New Roman" pitchFamily="18" charset="0"/>
                        </a:rPr>
                        <a:t>Dış</a:t>
                      </a:r>
                      <a:endParaRPr lang="tr-TR" sz="1200">
                        <a:effectLst/>
                        <a:latin typeface="Times New Roman" pitchFamily="18" charset="0"/>
                        <a:ea typeface="Times New Roman"/>
                        <a:cs typeface="Times New Roman" pitchFamily="18" charset="0"/>
                      </a:endParaRPr>
                    </a:p>
                  </a:txBody>
                  <a:tcPr marL="57293" marR="34156" marT="41317" marB="0" anchor="ctr"/>
                </a:tc>
                <a:tc>
                  <a:txBody>
                    <a:bodyPr/>
                    <a:lstStyle/>
                    <a:p>
                      <a:pPr>
                        <a:lnSpc>
                          <a:spcPct val="107000"/>
                        </a:lnSpc>
                        <a:spcAft>
                          <a:spcPts val="0"/>
                        </a:spcAft>
                      </a:pPr>
                      <a:r>
                        <a:rPr lang="en-GB" sz="1200">
                          <a:effectLst/>
                          <a:latin typeface="Times New Roman" pitchFamily="18" charset="0"/>
                          <a:cs typeface="Times New Roman" pitchFamily="18" charset="0"/>
                        </a:rPr>
                        <a:t>Toplam</a:t>
                      </a:r>
                      <a:endParaRPr lang="tr-TR" sz="1200">
                        <a:effectLst/>
                        <a:latin typeface="Times New Roman" pitchFamily="18" charset="0"/>
                        <a:ea typeface="Times New Roman"/>
                        <a:cs typeface="Times New Roman" pitchFamily="18" charset="0"/>
                      </a:endParaRPr>
                    </a:p>
                  </a:txBody>
                  <a:tcPr marL="57293" marR="34156" marT="41317" marB="0" anchor="ctr"/>
                </a:tc>
                <a:tc vMerge="1">
                  <a:txBody>
                    <a:bodyPr/>
                    <a:lstStyle/>
                    <a:p>
                      <a:endParaRPr lang="tr-TR"/>
                    </a:p>
                  </a:txBody>
                  <a:tcPr/>
                </a:tc>
                <a:extLst>
                  <a:ext uri="{0D108BD9-81ED-4DB2-BD59-A6C34878D82A}">
                    <a16:rowId xmlns="" xmlns:a16="http://schemas.microsoft.com/office/drawing/2014/main" val="10011"/>
                  </a:ext>
                </a:extLst>
              </a:tr>
              <a:tr h="501391">
                <a:tc>
                  <a:txBody>
                    <a:bodyPr/>
                    <a:lstStyle/>
                    <a:p>
                      <a:pPr algn="ctr">
                        <a:lnSpc>
                          <a:spcPct val="107000"/>
                        </a:lnSpc>
                        <a:spcAft>
                          <a:spcPts val="0"/>
                        </a:spcAft>
                      </a:pPr>
                      <a:r>
                        <a:rPr lang="en-GB" sz="1200">
                          <a:effectLst/>
                          <a:latin typeface="Times New Roman" pitchFamily="18" charset="0"/>
                          <a:cs typeface="Times New Roman" pitchFamily="18" charset="0"/>
                        </a:rPr>
                        <a:t>2020</a:t>
                      </a:r>
                      <a:endParaRPr lang="tr-TR" sz="1200">
                        <a:effectLst/>
                        <a:latin typeface="Times New Roman" pitchFamily="18" charset="0"/>
                        <a:ea typeface="Times New Roman"/>
                        <a:cs typeface="Times New Roman" pitchFamily="18" charset="0"/>
                      </a:endParaRPr>
                    </a:p>
                  </a:txBody>
                  <a:tcPr marL="57293" marR="34156" marT="41317"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14.998.000,00 ₺</a:t>
                      </a:r>
                      <a:endParaRPr lang="tr-TR" sz="1200" dirty="0">
                        <a:effectLst/>
                        <a:latin typeface="Times New Roman" pitchFamily="18" charset="0"/>
                        <a:ea typeface="Times New Roman"/>
                        <a:cs typeface="Times New Roman" pitchFamily="18" charset="0"/>
                      </a:endParaRPr>
                    </a:p>
                  </a:txBody>
                  <a:tcPr marL="57293" marR="34156" marT="41317" marB="0" anchor="ctr"/>
                </a:tc>
                <a:tc>
                  <a:txBody>
                    <a:bodyPr/>
                    <a:lstStyle/>
                    <a:p>
                      <a:pPr algn="ctr">
                        <a:lnSpc>
                          <a:spcPct val="107000"/>
                        </a:lnSpc>
                        <a:spcAft>
                          <a:spcPts val="0"/>
                        </a:spcAft>
                      </a:pPr>
                      <a:r>
                        <a:rPr lang="en-GB" sz="1200">
                          <a:effectLst/>
                          <a:latin typeface="Times New Roman" pitchFamily="18" charset="0"/>
                          <a:cs typeface="Times New Roman" pitchFamily="18" charset="0"/>
                        </a:rPr>
                        <a:t>-</a:t>
                      </a:r>
                      <a:endParaRPr lang="tr-TR" sz="1200">
                        <a:effectLst/>
                        <a:latin typeface="Times New Roman" pitchFamily="18" charset="0"/>
                        <a:ea typeface="Times New Roman"/>
                        <a:cs typeface="Times New Roman" pitchFamily="18" charset="0"/>
                      </a:endParaRPr>
                    </a:p>
                  </a:txBody>
                  <a:tcPr marL="57293" marR="34156" marT="41317"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57293" marR="34156" marT="41317" marB="0" anchor="ctr"/>
                </a:tc>
                <a:tc gridSpan="2">
                  <a:txBody>
                    <a:bodyPr/>
                    <a:lstStyle/>
                    <a:p>
                      <a:pPr algn="ctr">
                        <a:lnSpc>
                          <a:spcPct val="107000"/>
                        </a:lnSpc>
                        <a:spcAft>
                          <a:spcPts val="0"/>
                        </a:spcAft>
                      </a:pPr>
                      <a:r>
                        <a:rPr lang="en-GB" sz="1200" dirty="0">
                          <a:effectLst/>
                          <a:latin typeface="Times New Roman" pitchFamily="18" charset="0"/>
                          <a:cs typeface="Times New Roman" pitchFamily="18" charset="0"/>
                        </a:rPr>
                        <a:t>2.902.000,00 ₺</a:t>
                      </a:r>
                      <a:endParaRPr lang="tr-TR" sz="1200" dirty="0">
                        <a:effectLst/>
                        <a:latin typeface="Times New Roman" pitchFamily="18" charset="0"/>
                        <a:ea typeface="Times New Roman"/>
                        <a:cs typeface="Times New Roman" pitchFamily="18" charset="0"/>
                      </a:endParaRPr>
                    </a:p>
                  </a:txBody>
                  <a:tcPr marL="57293" marR="34156" marT="41317" marB="0" anchor="ctr"/>
                </a:tc>
                <a:tc hMerge="1">
                  <a:txBody>
                    <a:bodyPr/>
                    <a:lstStyle/>
                    <a:p>
                      <a:endParaRPr lang="tr-TR"/>
                    </a:p>
                  </a:txBody>
                  <a:tcPr/>
                </a:tc>
                <a:tc>
                  <a:txBody>
                    <a:bodyPr/>
                    <a:lstStyle/>
                    <a:p>
                      <a:pPr algn="ctr">
                        <a:lnSpc>
                          <a:spcPct val="107000"/>
                        </a:lnSpc>
                        <a:spcAft>
                          <a:spcPts val="0"/>
                        </a:spcAft>
                      </a:pP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57293" marR="34156" marT="41317" marB="0" anchor="ctr"/>
                </a:tc>
                <a:tc>
                  <a:txBody>
                    <a:bodyPr/>
                    <a:lstStyle/>
                    <a:p>
                      <a:pPr algn="ctr">
                        <a:lnSpc>
                          <a:spcPct val="107000"/>
                        </a:lnSpc>
                        <a:spcAft>
                          <a:spcPts val="0"/>
                        </a:spcAft>
                      </a:pPr>
                      <a:r>
                        <a:rPr lang="en-GB" sz="1200">
                          <a:effectLst/>
                          <a:latin typeface="Times New Roman" pitchFamily="18" charset="0"/>
                          <a:cs typeface="Times New Roman" pitchFamily="18" charset="0"/>
                        </a:rPr>
                        <a:t>0 ₺</a:t>
                      </a:r>
                      <a:endParaRPr lang="tr-TR" sz="1200">
                        <a:effectLst/>
                        <a:latin typeface="Times New Roman" pitchFamily="18" charset="0"/>
                        <a:ea typeface="Times New Roman"/>
                        <a:cs typeface="Times New Roman" pitchFamily="18" charset="0"/>
                      </a:endParaRPr>
                    </a:p>
                  </a:txBody>
                  <a:tcPr marL="57293" marR="34156" marT="41317" marB="0" anchor="ctr"/>
                </a:tc>
                <a:tc>
                  <a:txBody>
                    <a:bodyPr/>
                    <a:lstStyle/>
                    <a:p>
                      <a:pPr algn="ctr">
                        <a:lnSpc>
                          <a:spcPct val="107000"/>
                        </a:lnSpc>
                        <a:spcAft>
                          <a:spcPts val="0"/>
                        </a:spcAft>
                      </a:pPr>
                      <a:r>
                        <a:rPr lang="en-GB" sz="1200">
                          <a:effectLst/>
                          <a:latin typeface="Times New Roman" pitchFamily="18" charset="0"/>
                          <a:cs typeface="Times New Roman" pitchFamily="18" charset="0"/>
                        </a:rPr>
                        <a:t>-</a:t>
                      </a:r>
                      <a:endParaRPr lang="tr-TR" sz="1200">
                        <a:effectLst/>
                        <a:latin typeface="Times New Roman" pitchFamily="18" charset="0"/>
                        <a:ea typeface="Times New Roman"/>
                        <a:cs typeface="Times New Roman" pitchFamily="18" charset="0"/>
                      </a:endParaRPr>
                    </a:p>
                  </a:txBody>
                  <a:tcPr marL="57293" marR="34156" marT="41317" marB="0" anchor="ctr"/>
                </a:tc>
                <a:tc>
                  <a:txBody>
                    <a:bodyPr/>
                    <a:lstStyle/>
                    <a:p>
                      <a:pPr algn="ctr">
                        <a:lnSpc>
                          <a:spcPct val="107000"/>
                        </a:lnSpc>
                        <a:spcAft>
                          <a:spcPts val="0"/>
                        </a:spcAft>
                      </a:pPr>
                      <a:r>
                        <a:rPr lang="en-GB" sz="1200">
                          <a:effectLst/>
                          <a:latin typeface="Times New Roman" pitchFamily="18" charset="0"/>
                          <a:cs typeface="Times New Roman" pitchFamily="18" charset="0"/>
                        </a:rPr>
                        <a:t>-</a:t>
                      </a:r>
                      <a:endParaRPr lang="tr-TR" sz="1200">
                        <a:effectLst/>
                        <a:latin typeface="Times New Roman" pitchFamily="18" charset="0"/>
                        <a:ea typeface="Times New Roman"/>
                        <a:cs typeface="Times New Roman" pitchFamily="18" charset="0"/>
                      </a:endParaRPr>
                    </a:p>
                  </a:txBody>
                  <a:tcPr marL="57293" marR="34156" marT="41317" marB="0" anchor="ctr"/>
                </a:tc>
                <a:tc>
                  <a:txBody>
                    <a:bodyPr/>
                    <a:lstStyle/>
                    <a:p>
                      <a:pPr algn="ctr">
                        <a:lnSpc>
                          <a:spcPct val="107000"/>
                        </a:lnSpc>
                        <a:spcAft>
                          <a:spcPts val="0"/>
                        </a:spcAft>
                      </a:pPr>
                      <a:r>
                        <a:rPr lang="en-GB" sz="1200">
                          <a:effectLst/>
                          <a:latin typeface="Times New Roman" pitchFamily="18" charset="0"/>
                          <a:cs typeface="Times New Roman" pitchFamily="18" charset="0"/>
                        </a:rPr>
                        <a:t>2021 Yılında İhale Edilecek</a:t>
                      </a:r>
                      <a:endParaRPr lang="tr-TR" sz="1200">
                        <a:effectLst/>
                        <a:latin typeface="Times New Roman" pitchFamily="18" charset="0"/>
                        <a:ea typeface="Times New Roman"/>
                        <a:cs typeface="Times New Roman" pitchFamily="18" charset="0"/>
                      </a:endParaRPr>
                    </a:p>
                  </a:txBody>
                  <a:tcPr marL="57293" marR="34156" marT="41317" marB="0" anchor="ctr"/>
                </a:tc>
                <a:extLst>
                  <a:ext uri="{0D108BD9-81ED-4DB2-BD59-A6C34878D82A}">
                    <a16:rowId xmlns="" xmlns:a16="http://schemas.microsoft.com/office/drawing/2014/main" val="10012"/>
                  </a:ext>
                </a:extLst>
              </a:tr>
              <a:tr h="1357393">
                <a:tc gridSpan="11">
                  <a:txBody>
                    <a:bodyPr/>
                    <a:lstStyle/>
                    <a:p>
                      <a:pPr algn="just">
                        <a:lnSpc>
                          <a:spcPct val="115000"/>
                        </a:lnSpc>
                        <a:spcAft>
                          <a:spcPts val="0"/>
                        </a:spcAft>
                        <a:tabLst>
                          <a:tab pos="775970" algn="ctr"/>
                          <a:tab pos="1456690" algn="ctr"/>
                          <a:tab pos="1957705" algn="ctr"/>
                          <a:tab pos="2429510" algn="ctr"/>
                          <a:tab pos="3046095" algn="ctr"/>
                          <a:tab pos="3517900" algn="ctr"/>
                          <a:tab pos="4076700" algn="ctr"/>
                          <a:tab pos="4549775" algn="ctr"/>
                          <a:tab pos="5316855" algn="ctr"/>
                        </a:tabLst>
                      </a:pPr>
                      <a:r>
                        <a:rPr lang="en-GB" sz="1200" dirty="0" err="1">
                          <a:effectLst/>
                          <a:latin typeface="Times New Roman" pitchFamily="18" charset="0"/>
                          <a:cs typeface="Times New Roman" pitchFamily="18" charset="0"/>
                        </a:rPr>
                        <a:t>Açıklama</a:t>
                      </a:r>
                      <a:r>
                        <a:rPr lang="en-GB" sz="1200" dirty="0">
                          <a:effectLst/>
                          <a:latin typeface="Times New Roman" pitchFamily="18" charset="0"/>
                          <a:cs typeface="Times New Roman" pitchFamily="18" charset="0"/>
                        </a:rPr>
                        <a:t>:  </a:t>
                      </a:r>
                      <a:r>
                        <a:rPr lang="en-GB" sz="1200" b="0" dirty="0">
                          <a:effectLst/>
                          <a:latin typeface="Times New Roman" pitchFamily="18" charset="0"/>
                          <a:cs typeface="Times New Roman" pitchFamily="18" charset="0"/>
                        </a:rPr>
                        <a:t>2020 </a:t>
                      </a:r>
                      <a:r>
                        <a:rPr lang="en-GB" sz="1200" b="0" dirty="0" err="1">
                          <a:effectLst/>
                          <a:latin typeface="Times New Roman" pitchFamily="18" charset="0"/>
                          <a:cs typeface="Times New Roman" pitchFamily="18" charset="0"/>
                        </a:rPr>
                        <a:t>Yılı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Yatırım</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Programında</a:t>
                      </a:r>
                      <a:r>
                        <a:rPr lang="en-GB" sz="1200" b="0" dirty="0">
                          <a:effectLst/>
                          <a:latin typeface="Times New Roman" pitchFamily="18" charset="0"/>
                          <a:cs typeface="Times New Roman" pitchFamily="18" charset="0"/>
                        </a:rPr>
                        <a:t> bulunan </a:t>
                      </a:r>
                      <a:r>
                        <a:rPr lang="en-GB" sz="1200" b="0" dirty="0" err="1">
                          <a:effectLst/>
                          <a:latin typeface="Times New Roman" pitchFamily="18" charset="0"/>
                          <a:cs typeface="Times New Roman" pitchFamily="18" charset="0"/>
                        </a:rPr>
                        <a:t>Kampüs</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Altyapısı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Projesinden</a:t>
                      </a:r>
                      <a:r>
                        <a:rPr lang="en-GB" sz="1200" b="0" dirty="0">
                          <a:effectLst/>
                          <a:latin typeface="Times New Roman" pitchFamily="18" charset="0"/>
                          <a:cs typeface="Times New Roman" pitchFamily="18" charset="0"/>
                        </a:rPr>
                        <a:t> 1.750.000,00 TL </a:t>
                      </a:r>
                      <a:r>
                        <a:rPr lang="en-GB" sz="1200" b="0" dirty="0" err="1">
                          <a:effectLst/>
                          <a:latin typeface="Times New Roman" pitchFamily="18" charset="0"/>
                          <a:cs typeface="Times New Roman" pitchFamily="18" charset="0"/>
                        </a:rPr>
                        <a:t>Derslik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Merkezi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Birimler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Projesine</a:t>
                      </a:r>
                      <a:r>
                        <a:rPr lang="en-GB" sz="1200" b="0" dirty="0">
                          <a:effectLst/>
                          <a:latin typeface="Times New Roman" pitchFamily="18" charset="0"/>
                          <a:cs typeface="Times New Roman" pitchFamily="18" charset="0"/>
                        </a:rPr>
                        <a:t>, 1.132.000,00 TL </a:t>
                      </a:r>
                      <a:r>
                        <a:rPr lang="en-GB" sz="1200" b="0" dirty="0" err="1">
                          <a:effectLst/>
                          <a:latin typeface="Times New Roman" pitchFamily="18" charset="0"/>
                          <a:cs typeface="Times New Roman" pitchFamily="18" charset="0"/>
                        </a:rPr>
                        <a:t>Kamulaştırma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Kalemine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20.000,00 TL </a:t>
                      </a:r>
                      <a:r>
                        <a:rPr lang="en-GB" sz="1200" b="0" dirty="0" err="1">
                          <a:effectLst/>
                          <a:latin typeface="Times New Roman" pitchFamily="18" charset="0"/>
                          <a:cs typeface="Times New Roman" pitchFamily="18" charset="0"/>
                        </a:rPr>
                        <a:t>Sağlık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Sektörü</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Muhtelif</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İşler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Projesine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aktarılarak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ödenek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aktarımı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gerçekleştirikmiştir</a:t>
                      </a:r>
                      <a:r>
                        <a:rPr lang="en-GB" sz="1200" b="0" dirty="0">
                          <a:effectLst/>
                          <a:latin typeface="Times New Roman" pitchFamily="18" charset="0"/>
                          <a:cs typeface="Times New Roman" pitchFamily="18" charset="0"/>
                        </a:rPr>
                        <a:t>. 2020 </a:t>
                      </a:r>
                      <a:r>
                        <a:rPr lang="en-GB" sz="1200" b="0" dirty="0" err="1">
                          <a:effectLst/>
                          <a:latin typeface="Times New Roman" pitchFamily="18" charset="0"/>
                          <a:cs typeface="Times New Roman" pitchFamily="18" charset="0"/>
                        </a:rPr>
                        <a:t>yılında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üniversitemiz</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bütün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birimlerinden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altyapı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talepleri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toplanmış</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2021 </a:t>
                      </a:r>
                      <a:r>
                        <a:rPr lang="en-GB" sz="1200" b="0" dirty="0" err="1">
                          <a:effectLst/>
                          <a:latin typeface="Times New Roman" pitchFamily="18" charset="0"/>
                          <a:cs typeface="Times New Roman" pitchFamily="18" charset="0"/>
                        </a:rPr>
                        <a:t>yılında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yapılacak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olan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altyapı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ihalesi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için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hazırlıklar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yapılmıştır</a:t>
                      </a:r>
                      <a:r>
                        <a:rPr lang="en-GB" sz="1200" b="0" dirty="0">
                          <a:effectLst/>
                          <a:latin typeface="Times New Roman" pitchFamily="18" charset="0"/>
                          <a:cs typeface="Times New Roman" pitchFamily="18" charset="0"/>
                        </a:rPr>
                        <a:t>.  2021 </a:t>
                      </a:r>
                      <a:r>
                        <a:rPr lang="en-GB" sz="1200" b="0" dirty="0" err="1">
                          <a:effectLst/>
                          <a:latin typeface="Times New Roman" pitchFamily="18" charset="0"/>
                          <a:cs typeface="Times New Roman" pitchFamily="18" charset="0"/>
                        </a:rPr>
                        <a:t>yılında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Kampüs</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Altyapı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İhalesi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yapılacaktır</a:t>
                      </a:r>
                      <a:r>
                        <a:rPr lang="en-GB" sz="1200" b="0" dirty="0">
                          <a:effectLst/>
                          <a:latin typeface="Times New Roman" pitchFamily="18" charset="0"/>
                          <a:cs typeface="Times New Roman" pitchFamily="18" charset="0"/>
                        </a:rPr>
                        <a:t>.</a:t>
                      </a:r>
                      <a:endParaRPr lang="tr-TR" sz="1200" b="0" dirty="0">
                        <a:effectLst/>
                        <a:latin typeface="Times New Roman" pitchFamily="18" charset="0"/>
                        <a:ea typeface="Times New Roman"/>
                        <a:cs typeface="Times New Roman" pitchFamily="18" charset="0"/>
                      </a:endParaRPr>
                    </a:p>
                  </a:txBody>
                  <a:tcPr marL="57293" marR="34156" marT="41317"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535018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264128515"/>
              </p:ext>
            </p:extLst>
          </p:nvPr>
        </p:nvGraphicFramePr>
        <p:xfrm>
          <a:off x="2135560" y="1052736"/>
          <a:ext cx="8821742" cy="4536505"/>
        </p:xfrm>
        <a:graphic>
          <a:graphicData uri="http://schemas.openxmlformats.org/drawingml/2006/table">
            <a:tbl>
              <a:tblPr firstRow="1" firstCol="1" bandRow="1">
                <a:tableStyleId>{BC89EF96-8CEA-46FF-86C4-4CE0E7609802}</a:tableStyleId>
              </a:tblPr>
              <a:tblGrid>
                <a:gridCol w="6127599">
                  <a:extLst>
                    <a:ext uri="{9D8B030D-6E8A-4147-A177-3AD203B41FA5}">
                      <a16:colId xmlns="" xmlns:a16="http://schemas.microsoft.com/office/drawing/2014/main" val="20000"/>
                    </a:ext>
                  </a:extLst>
                </a:gridCol>
                <a:gridCol w="2694143">
                  <a:extLst>
                    <a:ext uri="{9D8B030D-6E8A-4147-A177-3AD203B41FA5}">
                      <a16:colId xmlns="" xmlns:a16="http://schemas.microsoft.com/office/drawing/2014/main" val="20001"/>
                    </a:ext>
                  </a:extLst>
                </a:gridCol>
              </a:tblGrid>
              <a:tr h="1287711">
                <a:tc gridSpan="2">
                  <a:txBody>
                    <a:bodyPr/>
                    <a:lstStyle/>
                    <a:p>
                      <a:pPr algn="ctr">
                        <a:spcAft>
                          <a:spcPts val="0"/>
                        </a:spcAft>
                      </a:pPr>
                      <a:r>
                        <a:rPr lang="tr-TR" sz="1600" dirty="0">
                          <a:effectLst/>
                          <a:latin typeface="Times New Roman" pitchFamily="18" charset="0"/>
                          <a:cs typeface="Times New Roman" pitchFamily="18" charset="0"/>
                        </a:rPr>
                        <a:t>06. SERMAYE GİDERLERİ </a:t>
                      </a:r>
                    </a:p>
                    <a:p>
                      <a:pPr algn="ctr">
                        <a:spcAft>
                          <a:spcPts val="0"/>
                        </a:spcAft>
                      </a:pPr>
                      <a:r>
                        <a:rPr lang="tr-TR" sz="1600" dirty="0">
                          <a:effectLst/>
                          <a:latin typeface="Times New Roman" pitchFamily="18" charset="0"/>
                          <a:cs typeface="Times New Roman" pitchFamily="18" charset="0"/>
                        </a:rPr>
                        <a:t> 06.5  -GAYRİMENKUL SERMAYE ÜRETİM GİDERLERİ</a:t>
                      </a:r>
                    </a:p>
                    <a:p>
                      <a:pPr algn="ctr">
                        <a:spcAft>
                          <a:spcPts val="0"/>
                        </a:spcAft>
                      </a:pPr>
                      <a:r>
                        <a:rPr lang="tr-TR" sz="1600" dirty="0">
                          <a:effectLst/>
                          <a:latin typeface="Times New Roman" pitchFamily="18" charset="0"/>
                          <a:cs typeface="Times New Roman" pitchFamily="18" charset="0"/>
                        </a:rPr>
                        <a:t>(Etüt-Proje, Kampüs Altyapısı, Morfoloji Ek Bina )</a:t>
                      </a:r>
                      <a:endParaRPr lang="tr-TR" sz="1600" dirty="0">
                        <a:effectLst/>
                        <a:latin typeface="Times New Roman" pitchFamily="18" charset="0"/>
                        <a:ea typeface="Times New Roman"/>
                        <a:cs typeface="Times New Roman" pitchFamily="18" charset="0"/>
                      </a:endParaRPr>
                    </a:p>
                  </a:txBody>
                  <a:tcPr marL="44450" marR="44450" marT="0" marB="0" anchor="ctr"/>
                </a:tc>
                <a:tc hMerge="1">
                  <a:txBody>
                    <a:bodyPr/>
                    <a:lstStyle/>
                    <a:p>
                      <a:endParaRPr lang="tr-TR"/>
                    </a:p>
                  </a:txBody>
                  <a:tcPr/>
                </a:tc>
                <a:extLst>
                  <a:ext uri="{0D108BD9-81ED-4DB2-BD59-A6C34878D82A}">
                    <a16:rowId xmlns="" xmlns:a16="http://schemas.microsoft.com/office/drawing/2014/main" val="10000"/>
                  </a:ext>
                </a:extLst>
              </a:tr>
              <a:tr h="482893">
                <a:tc>
                  <a:txBody>
                    <a:bodyPr/>
                    <a:lstStyle/>
                    <a:p>
                      <a:pPr algn="ctr">
                        <a:spcAft>
                          <a:spcPts val="0"/>
                        </a:spcAft>
                      </a:pPr>
                      <a:r>
                        <a:rPr lang="tr-TR" sz="1200" b="1" dirty="0">
                          <a:effectLst/>
                          <a:latin typeface="Times New Roman" pitchFamily="18" charset="0"/>
                          <a:cs typeface="Times New Roman" pitchFamily="18" charset="0"/>
                        </a:rPr>
                        <a:t>YAPILAN HARCAMA ADI </a:t>
                      </a:r>
                      <a:endParaRPr lang="tr-TR" sz="1200" b="1" dirty="0">
                        <a:effectLst/>
                        <a:latin typeface="Times New Roman" pitchFamily="18" charset="0"/>
                        <a:ea typeface="Times New Roman"/>
                        <a:cs typeface="Times New Roman" pitchFamily="18" charset="0"/>
                      </a:endParaRPr>
                    </a:p>
                  </a:txBody>
                  <a:tcPr marL="44450" marR="44450" marT="0" marB="0"/>
                </a:tc>
                <a:tc>
                  <a:txBody>
                    <a:bodyPr/>
                    <a:lstStyle/>
                    <a:p>
                      <a:pPr>
                        <a:spcAft>
                          <a:spcPts val="0"/>
                        </a:spcAft>
                      </a:pPr>
                      <a:r>
                        <a:rPr lang="tr-TR" sz="1200" b="1" dirty="0">
                          <a:effectLst/>
                          <a:latin typeface="Times New Roman" pitchFamily="18" charset="0"/>
                          <a:cs typeface="Times New Roman" pitchFamily="18" charset="0"/>
                        </a:rPr>
                        <a:t>HARCAMA TUTARI </a:t>
                      </a:r>
                      <a:endParaRPr lang="tr-TR" sz="1200" b="1" dirty="0">
                        <a:effectLst/>
                        <a:latin typeface="Times New Roman" pitchFamily="18" charset="0"/>
                        <a:ea typeface="Times New Roman"/>
                        <a:cs typeface="Times New Roman" pitchFamily="18" charset="0"/>
                      </a:endParaRPr>
                    </a:p>
                  </a:txBody>
                  <a:tcPr marL="44450" marR="44450" marT="0" marB="0"/>
                </a:tc>
                <a:extLst>
                  <a:ext uri="{0D108BD9-81ED-4DB2-BD59-A6C34878D82A}">
                    <a16:rowId xmlns="" xmlns:a16="http://schemas.microsoft.com/office/drawing/2014/main" val="10001"/>
                  </a:ext>
                </a:extLst>
              </a:tr>
              <a:tr h="605661">
                <a:tc>
                  <a:txBody>
                    <a:bodyPr/>
                    <a:lstStyle/>
                    <a:p>
                      <a:pPr>
                        <a:spcAft>
                          <a:spcPts val="0"/>
                        </a:spcAft>
                      </a:pPr>
                      <a:r>
                        <a:rPr lang="tr-TR" sz="1200" dirty="0">
                          <a:effectLst/>
                          <a:latin typeface="Times New Roman" pitchFamily="18" charset="0"/>
                          <a:cs typeface="Times New Roman" pitchFamily="18" charset="0"/>
                        </a:rPr>
                        <a:t>Derslik ve Merkezi Birimler Uygulama Projesi Hazırlanması işi</a:t>
                      </a:r>
                      <a:endParaRPr lang="tr-TR" sz="1200" dirty="0">
                        <a:effectLst/>
                        <a:latin typeface="Times New Roman" pitchFamily="18" charset="0"/>
                        <a:ea typeface="Times New Roman"/>
                        <a:cs typeface="Times New Roman" pitchFamily="18" charset="0"/>
                      </a:endParaRPr>
                    </a:p>
                  </a:txBody>
                  <a:tcPr marL="44450" marR="44450" marT="0" marB="0"/>
                </a:tc>
                <a:tc>
                  <a:txBody>
                    <a:bodyPr/>
                    <a:lstStyle/>
                    <a:p>
                      <a:pPr>
                        <a:spcAft>
                          <a:spcPts val="0"/>
                        </a:spcAft>
                      </a:pPr>
                      <a:r>
                        <a:rPr lang="tr-TR" sz="1200">
                          <a:effectLst/>
                          <a:latin typeface="Times New Roman" pitchFamily="18" charset="0"/>
                          <a:cs typeface="Times New Roman" pitchFamily="18" charset="0"/>
                        </a:rPr>
                        <a:t>169.920,00 ₺</a:t>
                      </a:r>
                      <a:endParaRPr lang="tr-TR" sz="1200">
                        <a:effectLst/>
                        <a:latin typeface="Times New Roman" pitchFamily="18" charset="0"/>
                        <a:ea typeface="Times New Roman"/>
                        <a:cs typeface="Times New Roman" pitchFamily="18" charset="0"/>
                      </a:endParaRPr>
                    </a:p>
                  </a:txBody>
                  <a:tcPr marL="44450" marR="44450" marT="0" marB="0" anchor="ctr"/>
                </a:tc>
                <a:extLst>
                  <a:ext uri="{0D108BD9-81ED-4DB2-BD59-A6C34878D82A}">
                    <a16:rowId xmlns="" xmlns:a16="http://schemas.microsoft.com/office/drawing/2014/main" val="10002"/>
                  </a:ext>
                </a:extLst>
              </a:tr>
              <a:tr h="482893">
                <a:tc>
                  <a:txBody>
                    <a:bodyPr/>
                    <a:lstStyle/>
                    <a:p>
                      <a:pPr>
                        <a:spcAft>
                          <a:spcPts val="0"/>
                        </a:spcAft>
                      </a:pPr>
                      <a:r>
                        <a:rPr lang="tr-TR" sz="1200" b="1" dirty="0">
                          <a:effectLst/>
                          <a:latin typeface="Times New Roman" pitchFamily="18" charset="0"/>
                          <a:cs typeface="Times New Roman" pitchFamily="18" charset="0"/>
                        </a:rPr>
                        <a:t>Etüt Proje Toplam Harcama</a:t>
                      </a:r>
                      <a:endParaRPr lang="tr-TR" sz="1200" b="1" dirty="0">
                        <a:effectLst/>
                        <a:latin typeface="Times New Roman" pitchFamily="18" charset="0"/>
                        <a:ea typeface="Times New Roman"/>
                        <a:cs typeface="Times New Roman" pitchFamily="18" charset="0"/>
                      </a:endParaRPr>
                    </a:p>
                  </a:txBody>
                  <a:tcPr marL="44450" marR="44450" marT="0" marB="0" anchor="ctr"/>
                </a:tc>
                <a:tc>
                  <a:txBody>
                    <a:bodyPr/>
                    <a:lstStyle/>
                    <a:p>
                      <a:pPr>
                        <a:spcAft>
                          <a:spcPts val="0"/>
                        </a:spcAft>
                      </a:pPr>
                      <a:r>
                        <a:rPr lang="tr-TR" sz="1200" b="1" dirty="0">
                          <a:effectLst/>
                          <a:latin typeface="Times New Roman" pitchFamily="18" charset="0"/>
                          <a:cs typeface="Times New Roman" pitchFamily="18" charset="0"/>
                        </a:rPr>
                        <a:t>169.920,00 ₺</a:t>
                      </a:r>
                      <a:endParaRPr lang="tr-TR" sz="1200" b="1" dirty="0">
                        <a:effectLst/>
                        <a:latin typeface="Times New Roman" pitchFamily="18" charset="0"/>
                        <a:ea typeface="Times New Roman"/>
                        <a:cs typeface="Times New Roman" pitchFamily="18" charset="0"/>
                      </a:endParaRPr>
                    </a:p>
                  </a:txBody>
                  <a:tcPr marL="44450" marR="44450" marT="0" marB="0" anchor="ctr"/>
                </a:tc>
                <a:extLst>
                  <a:ext uri="{0D108BD9-81ED-4DB2-BD59-A6C34878D82A}">
                    <a16:rowId xmlns="" xmlns:a16="http://schemas.microsoft.com/office/drawing/2014/main" val="10003"/>
                  </a:ext>
                </a:extLst>
              </a:tr>
              <a:tr h="482893">
                <a:tc>
                  <a:txBody>
                    <a:bodyPr/>
                    <a:lstStyle/>
                    <a:p>
                      <a:pPr>
                        <a:spcAft>
                          <a:spcPts val="0"/>
                        </a:spcAft>
                      </a:pPr>
                      <a:r>
                        <a:rPr lang="tr-TR" sz="1200" b="1" dirty="0">
                          <a:effectLst/>
                          <a:latin typeface="Times New Roman" pitchFamily="18" charset="0"/>
                          <a:cs typeface="Times New Roman" pitchFamily="18" charset="0"/>
                        </a:rPr>
                        <a:t>Kampüs Altyapı Toplam Harcama</a:t>
                      </a:r>
                      <a:endParaRPr lang="tr-TR" sz="1200" b="1" dirty="0">
                        <a:effectLst/>
                        <a:latin typeface="Times New Roman" pitchFamily="18" charset="0"/>
                        <a:ea typeface="Times New Roman"/>
                        <a:cs typeface="Times New Roman" pitchFamily="18" charset="0"/>
                      </a:endParaRPr>
                    </a:p>
                  </a:txBody>
                  <a:tcPr marL="44450" marR="44450" marT="0" marB="0" anchor="ctr"/>
                </a:tc>
                <a:tc>
                  <a:txBody>
                    <a:bodyPr/>
                    <a:lstStyle/>
                    <a:p>
                      <a:pPr>
                        <a:spcAft>
                          <a:spcPts val="0"/>
                        </a:spcAft>
                      </a:pPr>
                      <a:r>
                        <a:rPr lang="tr-TR" sz="1200" b="1" dirty="0">
                          <a:effectLst/>
                          <a:latin typeface="Times New Roman" pitchFamily="18" charset="0"/>
                          <a:cs typeface="Times New Roman" pitchFamily="18" charset="0"/>
                        </a:rPr>
                        <a:t>0,00 ₺</a:t>
                      </a:r>
                      <a:endParaRPr lang="tr-TR" sz="1200" b="1" dirty="0">
                        <a:effectLst/>
                        <a:latin typeface="Times New Roman" pitchFamily="18" charset="0"/>
                        <a:ea typeface="Times New Roman"/>
                        <a:cs typeface="Times New Roman" pitchFamily="18" charset="0"/>
                      </a:endParaRPr>
                    </a:p>
                  </a:txBody>
                  <a:tcPr marL="44450" marR="44450" marT="0" marB="0" anchor="ctr"/>
                </a:tc>
                <a:extLst>
                  <a:ext uri="{0D108BD9-81ED-4DB2-BD59-A6C34878D82A}">
                    <a16:rowId xmlns="" xmlns:a16="http://schemas.microsoft.com/office/drawing/2014/main" val="10004"/>
                  </a:ext>
                </a:extLst>
              </a:tr>
              <a:tr h="482893">
                <a:tc>
                  <a:txBody>
                    <a:bodyPr/>
                    <a:lstStyle/>
                    <a:p>
                      <a:pPr>
                        <a:spcAft>
                          <a:spcPts val="0"/>
                        </a:spcAft>
                      </a:pPr>
                      <a:r>
                        <a:rPr lang="tr-TR" sz="1200" b="1" dirty="0">
                          <a:effectLst/>
                          <a:latin typeface="Times New Roman" pitchFamily="18" charset="0"/>
                          <a:cs typeface="Times New Roman" pitchFamily="18" charset="0"/>
                        </a:rPr>
                        <a:t>Morfoloji Ek Bina Toplam Harcaması</a:t>
                      </a:r>
                      <a:endParaRPr lang="tr-TR" sz="1200" b="1" dirty="0">
                        <a:effectLst/>
                        <a:latin typeface="Times New Roman" pitchFamily="18" charset="0"/>
                        <a:ea typeface="Times New Roman"/>
                        <a:cs typeface="Times New Roman" pitchFamily="18" charset="0"/>
                      </a:endParaRPr>
                    </a:p>
                  </a:txBody>
                  <a:tcPr marL="44450" marR="44450" marT="0" marB="0" anchor="ctr"/>
                </a:tc>
                <a:tc>
                  <a:txBody>
                    <a:bodyPr/>
                    <a:lstStyle/>
                    <a:p>
                      <a:pPr>
                        <a:spcAft>
                          <a:spcPts val="0"/>
                        </a:spcAft>
                      </a:pPr>
                      <a:r>
                        <a:rPr lang="tr-TR" sz="1200" b="1" dirty="0">
                          <a:effectLst/>
                          <a:latin typeface="Times New Roman" pitchFamily="18" charset="0"/>
                          <a:cs typeface="Times New Roman" pitchFamily="18" charset="0"/>
                        </a:rPr>
                        <a:t>11.908.010,72 ₺</a:t>
                      </a:r>
                      <a:endParaRPr lang="tr-TR" sz="1200" b="1" dirty="0">
                        <a:effectLst/>
                        <a:latin typeface="Times New Roman" pitchFamily="18" charset="0"/>
                        <a:ea typeface="Times New Roman"/>
                        <a:cs typeface="Times New Roman" pitchFamily="18" charset="0"/>
                      </a:endParaRPr>
                    </a:p>
                  </a:txBody>
                  <a:tcPr marL="44450" marR="44450" marT="0" marB="0" anchor="ctr"/>
                </a:tc>
                <a:extLst>
                  <a:ext uri="{0D108BD9-81ED-4DB2-BD59-A6C34878D82A}">
                    <a16:rowId xmlns="" xmlns:a16="http://schemas.microsoft.com/office/drawing/2014/main" val="10005"/>
                  </a:ext>
                </a:extLst>
              </a:tr>
              <a:tr h="711561">
                <a:tc>
                  <a:txBody>
                    <a:bodyPr/>
                    <a:lstStyle/>
                    <a:p>
                      <a:pPr>
                        <a:spcAft>
                          <a:spcPts val="0"/>
                        </a:spcAft>
                      </a:pPr>
                      <a:r>
                        <a:rPr lang="tr-TR" sz="1200" b="1" dirty="0">
                          <a:effectLst/>
                          <a:latin typeface="Times New Roman" pitchFamily="18" charset="0"/>
                          <a:cs typeface="Times New Roman" pitchFamily="18" charset="0"/>
                        </a:rPr>
                        <a:t>06.5 –SERMAYE GİDERLERİ TOPLAM</a:t>
                      </a:r>
                      <a:endParaRPr lang="tr-TR" sz="1200" b="1" dirty="0">
                        <a:effectLst/>
                        <a:latin typeface="Times New Roman" pitchFamily="18" charset="0"/>
                        <a:ea typeface="Times New Roman"/>
                        <a:cs typeface="Times New Roman" pitchFamily="18" charset="0"/>
                      </a:endParaRPr>
                    </a:p>
                  </a:txBody>
                  <a:tcPr marL="44450" marR="44450" marT="0" marB="0" anchor="ctr"/>
                </a:tc>
                <a:tc>
                  <a:txBody>
                    <a:bodyPr/>
                    <a:lstStyle/>
                    <a:p>
                      <a:pPr>
                        <a:spcAft>
                          <a:spcPts val="0"/>
                        </a:spcAft>
                      </a:pPr>
                      <a:r>
                        <a:rPr lang="tr-TR" sz="1200" b="1" dirty="0">
                          <a:effectLst/>
                          <a:latin typeface="Times New Roman" pitchFamily="18" charset="0"/>
                          <a:cs typeface="Times New Roman" pitchFamily="18" charset="0"/>
                        </a:rPr>
                        <a:t>12.077.930,72 ₺</a:t>
                      </a:r>
                      <a:endParaRPr lang="tr-TR" sz="1200" b="1" dirty="0">
                        <a:effectLst/>
                        <a:latin typeface="Times New Roman" pitchFamily="18" charset="0"/>
                        <a:ea typeface="Times New Roman"/>
                        <a:cs typeface="Times New Roman" pitchFamily="18" charset="0"/>
                      </a:endParaRPr>
                    </a:p>
                  </a:txBody>
                  <a:tcPr marL="44450" marR="44450"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69552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91544" y="620688"/>
            <a:ext cx="8229600" cy="576064"/>
          </a:xfrm>
        </p:spPr>
        <p:txBody>
          <a:bodyPr>
            <a:normAutofit/>
          </a:bodyPr>
          <a:lstStyle/>
          <a:p>
            <a:r>
              <a:rPr lang="en-GB" sz="2400" b="1" cap="small" dirty="0">
                <a:latin typeface="Times New Roman" pitchFamily="18" charset="0"/>
                <a:cs typeface="Times New Roman" pitchFamily="18" charset="0"/>
              </a:rPr>
              <a:t>5-1-4- MUHTELİF İŞLER PROJESİ-EĞİTİM SEKTÖRÜ</a:t>
            </a:r>
            <a:endParaRPr lang="tr-TR" sz="2400" dirty="0">
              <a:latin typeface="Times New Roman" pitchFamily="18" charset="0"/>
              <a:cs typeface="Times New Roman"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1504256932"/>
              </p:ext>
            </p:extLst>
          </p:nvPr>
        </p:nvGraphicFramePr>
        <p:xfrm>
          <a:off x="619933" y="1340770"/>
          <a:ext cx="10476854" cy="4895863"/>
        </p:xfrm>
        <a:graphic>
          <a:graphicData uri="http://schemas.openxmlformats.org/drawingml/2006/table">
            <a:tbl>
              <a:tblPr firstRow="1" firstCol="1" bandRow="1">
                <a:tableStyleId>{8799B23B-EC83-4686-B30A-512413B5E67A}</a:tableStyleId>
              </a:tblPr>
              <a:tblGrid>
                <a:gridCol w="563827">
                  <a:extLst>
                    <a:ext uri="{9D8B030D-6E8A-4147-A177-3AD203B41FA5}">
                      <a16:colId xmlns="" xmlns:a16="http://schemas.microsoft.com/office/drawing/2014/main" val="20000"/>
                    </a:ext>
                  </a:extLst>
                </a:gridCol>
                <a:gridCol w="1118066">
                  <a:extLst>
                    <a:ext uri="{9D8B030D-6E8A-4147-A177-3AD203B41FA5}">
                      <a16:colId xmlns="" xmlns:a16="http://schemas.microsoft.com/office/drawing/2014/main" val="20001"/>
                    </a:ext>
                  </a:extLst>
                </a:gridCol>
                <a:gridCol w="1357789">
                  <a:extLst>
                    <a:ext uri="{9D8B030D-6E8A-4147-A177-3AD203B41FA5}">
                      <a16:colId xmlns="" xmlns:a16="http://schemas.microsoft.com/office/drawing/2014/main" val="20002"/>
                    </a:ext>
                  </a:extLst>
                </a:gridCol>
                <a:gridCol w="926287">
                  <a:extLst>
                    <a:ext uri="{9D8B030D-6E8A-4147-A177-3AD203B41FA5}">
                      <a16:colId xmlns="" xmlns:a16="http://schemas.microsoft.com/office/drawing/2014/main" val="20003"/>
                    </a:ext>
                  </a:extLst>
                </a:gridCol>
                <a:gridCol w="239747">
                  <a:extLst>
                    <a:ext uri="{9D8B030D-6E8A-4147-A177-3AD203B41FA5}">
                      <a16:colId xmlns="" xmlns:a16="http://schemas.microsoft.com/office/drawing/2014/main" val="20004"/>
                    </a:ext>
                  </a:extLst>
                </a:gridCol>
                <a:gridCol w="926287">
                  <a:extLst>
                    <a:ext uri="{9D8B030D-6E8A-4147-A177-3AD203B41FA5}">
                      <a16:colId xmlns="" xmlns:a16="http://schemas.microsoft.com/office/drawing/2014/main" val="20005"/>
                    </a:ext>
                  </a:extLst>
                </a:gridCol>
                <a:gridCol w="926287">
                  <a:extLst>
                    <a:ext uri="{9D8B030D-6E8A-4147-A177-3AD203B41FA5}">
                      <a16:colId xmlns="" xmlns:a16="http://schemas.microsoft.com/office/drawing/2014/main" val="20006"/>
                    </a:ext>
                  </a:extLst>
                </a:gridCol>
                <a:gridCol w="1285301">
                  <a:extLst>
                    <a:ext uri="{9D8B030D-6E8A-4147-A177-3AD203B41FA5}">
                      <a16:colId xmlns="" xmlns:a16="http://schemas.microsoft.com/office/drawing/2014/main" val="20007"/>
                    </a:ext>
                  </a:extLst>
                </a:gridCol>
                <a:gridCol w="806997">
                  <a:extLst>
                    <a:ext uri="{9D8B030D-6E8A-4147-A177-3AD203B41FA5}">
                      <a16:colId xmlns="" xmlns:a16="http://schemas.microsoft.com/office/drawing/2014/main" val="20008"/>
                    </a:ext>
                  </a:extLst>
                </a:gridCol>
                <a:gridCol w="1166011">
                  <a:extLst>
                    <a:ext uri="{9D8B030D-6E8A-4147-A177-3AD203B41FA5}">
                      <a16:colId xmlns="" xmlns:a16="http://schemas.microsoft.com/office/drawing/2014/main" val="20009"/>
                    </a:ext>
                  </a:extLst>
                </a:gridCol>
                <a:gridCol w="1160255">
                  <a:extLst>
                    <a:ext uri="{9D8B030D-6E8A-4147-A177-3AD203B41FA5}">
                      <a16:colId xmlns="" xmlns:a16="http://schemas.microsoft.com/office/drawing/2014/main" val="20010"/>
                    </a:ext>
                  </a:extLst>
                </a:gridCol>
              </a:tblGrid>
              <a:tr h="178015">
                <a:tc gridSpan="11">
                  <a:txBody>
                    <a:bodyPr/>
                    <a:lstStyle/>
                    <a:p>
                      <a:pPr marR="29845">
                        <a:lnSpc>
                          <a:spcPct val="107000"/>
                        </a:lnSpc>
                        <a:spcAft>
                          <a:spcPts val="0"/>
                        </a:spcAft>
                      </a:pPr>
                      <a:r>
                        <a:rPr lang="en-GB" sz="1200" dirty="0">
                          <a:effectLst/>
                          <a:latin typeface="Times New Roman" pitchFamily="18" charset="0"/>
                          <a:cs typeface="Times New Roman" pitchFamily="18" charset="0"/>
                        </a:rPr>
                        <a:t>PROJE GERÇEKLEŞME BİLGİLERİ </a:t>
                      </a:r>
                      <a:endParaRPr lang="tr-TR" sz="1200" dirty="0">
                        <a:effectLst/>
                        <a:latin typeface="Times New Roman" pitchFamily="18" charset="0"/>
                        <a:ea typeface="Times New Roman"/>
                        <a:cs typeface="Times New Roman" pitchFamily="18" charset="0"/>
                      </a:endParaRPr>
                    </a:p>
                  </a:txBody>
                  <a:tcPr marL="24959" marR="14879" marT="1799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178015">
                <a:tc gridSpan="4">
                  <a:txBody>
                    <a:bodyPr/>
                    <a:lstStyle/>
                    <a:p>
                      <a:pPr>
                        <a:lnSpc>
                          <a:spcPct val="107000"/>
                        </a:lnSpc>
                        <a:spcAft>
                          <a:spcPts val="0"/>
                        </a:spcAft>
                      </a:pPr>
                      <a:r>
                        <a:rPr lang="en-GB" sz="1200" dirty="0">
                          <a:effectLst/>
                          <a:latin typeface="Times New Roman" pitchFamily="18" charset="0"/>
                          <a:cs typeface="Times New Roman" pitchFamily="18" charset="0"/>
                        </a:rPr>
                        <a:t>SEKTÖR </a:t>
                      </a:r>
                      <a:endParaRPr lang="tr-TR" sz="1200" dirty="0">
                        <a:effectLst/>
                        <a:latin typeface="Times New Roman" pitchFamily="18" charset="0"/>
                        <a:ea typeface="Times New Roman"/>
                        <a:cs typeface="Times New Roman" pitchFamily="18" charset="0"/>
                      </a:endParaRPr>
                    </a:p>
                  </a:txBody>
                  <a:tcPr marL="24959" marR="14879" marT="17999"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a:effectLst/>
                          <a:latin typeface="Times New Roman" pitchFamily="18" charset="0"/>
                          <a:cs typeface="Times New Roman" pitchFamily="18" charset="0"/>
                        </a:rPr>
                        <a:t>EĞİTİM</a:t>
                      </a:r>
                      <a:endParaRPr lang="tr-TR" sz="1200">
                        <a:effectLst/>
                        <a:latin typeface="Times New Roman" pitchFamily="18" charset="0"/>
                        <a:ea typeface="Times New Roman"/>
                        <a:cs typeface="Times New Roman" pitchFamily="18" charset="0"/>
                      </a:endParaRPr>
                    </a:p>
                  </a:txBody>
                  <a:tcPr marL="24959" marR="14879" marT="17999"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1"/>
                  </a:ext>
                </a:extLst>
              </a:tr>
              <a:tr h="178015">
                <a:tc gridSpan="4">
                  <a:txBody>
                    <a:bodyPr/>
                    <a:lstStyle/>
                    <a:p>
                      <a:pPr>
                        <a:lnSpc>
                          <a:spcPct val="107000"/>
                        </a:lnSpc>
                        <a:spcAft>
                          <a:spcPts val="0"/>
                        </a:spcAft>
                      </a:pPr>
                      <a:r>
                        <a:rPr lang="en-GB" sz="1200" dirty="0">
                          <a:effectLst/>
                          <a:latin typeface="Times New Roman" pitchFamily="18" charset="0"/>
                          <a:cs typeface="Times New Roman" pitchFamily="18" charset="0"/>
                        </a:rPr>
                        <a:t>PROJE SAHİBİ KURULUŞ </a:t>
                      </a:r>
                      <a:endParaRPr lang="tr-TR" sz="1200" dirty="0">
                        <a:effectLst/>
                        <a:latin typeface="Times New Roman" pitchFamily="18" charset="0"/>
                        <a:ea typeface="Times New Roman"/>
                        <a:cs typeface="Times New Roman" pitchFamily="18" charset="0"/>
                      </a:endParaRPr>
                    </a:p>
                  </a:txBody>
                  <a:tcPr marL="24959" marR="14879" marT="17999"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a:effectLst/>
                          <a:latin typeface="Times New Roman" pitchFamily="18" charset="0"/>
                          <a:cs typeface="Times New Roman" pitchFamily="18" charset="0"/>
                        </a:rPr>
                        <a:t>Bolu Abant İzzet Baysal Üniversitesi  </a:t>
                      </a:r>
                      <a:endParaRPr lang="tr-TR" sz="1200">
                        <a:effectLst/>
                        <a:latin typeface="Times New Roman" pitchFamily="18" charset="0"/>
                        <a:ea typeface="Times New Roman"/>
                        <a:cs typeface="Times New Roman" pitchFamily="18" charset="0"/>
                      </a:endParaRPr>
                    </a:p>
                  </a:txBody>
                  <a:tcPr marL="24959" marR="14879" marT="17999"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2"/>
                  </a:ext>
                </a:extLst>
              </a:tr>
              <a:tr h="178015">
                <a:tc gridSpan="11">
                  <a:txBody>
                    <a:bodyPr/>
                    <a:lstStyle/>
                    <a:p>
                      <a:pPr>
                        <a:lnSpc>
                          <a:spcPct val="107000"/>
                        </a:lnSpc>
                        <a:spcAft>
                          <a:spcPts val="0"/>
                        </a:spcAft>
                      </a:pPr>
                      <a:r>
                        <a:rPr lang="en-GB" sz="1200" dirty="0">
                          <a:effectLst/>
                          <a:latin typeface="Times New Roman" pitchFamily="18" charset="0"/>
                          <a:cs typeface="Times New Roman" pitchFamily="18" charset="0"/>
                        </a:rPr>
                        <a:t>PROJENİN; </a:t>
                      </a:r>
                      <a:endParaRPr lang="tr-TR" sz="1200" dirty="0">
                        <a:effectLst/>
                        <a:latin typeface="Times New Roman" pitchFamily="18" charset="0"/>
                        <a:ea typeface="Times New Roman"/>
                        <a:cs typeface="Times New Roman" pitchFamily="18" charset="0"/>
                      </a:endParaRPr>
                    </a:p>
                  </a:txBody>
                  <a:tcPr marL="24959" marR="14879" marT="17999"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3"/>
                  </a:ext>
                </a:extLst>
              </a:tr>
              <a:tr h="178015">
                <a:tc gridSpan="4">
                  <a:txBody>
                    <a:bodyPr/>
                    <a:lstStyle/>
                    <a:p>
                      <a:pPr>
                        <a:lnSpc>
                          <a:spcPct val="107000"/>
                        </a:lnSpc>
                        <a:spcAft>
                          <a:spcPts val="0"/>
                        </a:spcAft>
                      </a:pPr>
                      <a:r>
                        <a:rPr lang="en-GB" sz="1200" dirty="0">
                          <a:effectLst/>
                          <a:latin typeface="Times New Roman" pitchFamily="18" charset="0"/>
                          <a:cs typeface="Times New Roman" pitchFamily="18" charset="0"/>
                        </a:rPr>
                        <a:t>ADI </a:t>
                      </a:r>
                      <a:endParaRPr lang="tr-TR" sz="1200" dirty="0">
                        <a:effectLst/>
                        <a:latin typeface="Times New Roman" pitchFamily="18" charset="0"/>
                        <a:ea typeface="Times New Roman"/>
                        <a:cs typeface="Times New Roman" pitchFamily="18" charset="0"/>
                      </a:endParaRPr>
                    </a:p>
                  </a:txBody>
                  <a:tcPr marL="24959" marR="14879" marT="17999"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a:effectLst/>
                          <a:latin typeface="Times New Roman" pitchFamily="18" charset="0"/>
                          <a:cs typeface="Times New Roman" pitchFamily="18" charset="0"/>
                        </a:rPr>
                        <a:t>Muhtelif İşler </a:t>
                      </a:r>
                      <a:endParaRPr lang="tr-TR" sz="1200">
                        <a:effectLst/>
                        <a:latin typeface="Times New Roman" pitchFamily="18" charset="0"/>
                        <a:ea typeface="Times New Roman"/>
                        <a:cs typeface="Times New Roman" pitchFamily="18" charset="0"/>
                      </a:endParaRPr>
                    </a:p>
                  </a:txBody>
                  <a:tcPr marL="24959" marR="14879" marT="17999"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4"/>
                  </a:ext>
                </a:extLst>
              </a:tr>
              <a:tr h="178015">
                <a:tc gridSpan="4">
                  <a:txBody>
                    <a:bodyPr/>
                    <a:lstStyle/>
                    <a:p>
                      <a:pPr>
                        <a:lnSpc>
                          <a:spcPct val="107000"/>
                        </a:lnSpc>
                        <a:spcAft>
                          <a:spcPts val="0"/>
                        </a:spcAft>
                      </a:pPr>
                      <a:r>
                        <a:rPr lang="en-GB" sz="1200" dirty="0">
                          <a:effectLst/>
                          <a:latin typeface="Times New Roman" pitchFamily="18" charset="0"/>
                          <a:cs typeface="Times New Roman" pitchFamily="18" charset="0"/>
                        </a:rPr>
                        <a:t>NUMARASI </a:t>
                      </a:r>
                      <a:endParaRPr lang="tr-TR" sz="1200" dirty="0">
                        <a:effectLst/>
                        <a:latin typeface="Times New Roman" pitchFamily="18" charset="0"/>
                        <a:ea typeface="Times New Roman"/>
                        <a:cs typeface="Times New Roman" pitchFamily="18" charset="0"/>
                      </a:endParaRPr>
                    </a:p>
                  </a:txBody>
                  <a:tcPr marL="24959" marR="14879" marT="17999"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a:effectLst/>
                          <a:latin typeface="Times New Roman" pitchFamily="18" charset="0"/>
                          <a:cs typeface="Times New Roman" pitchFamily="18" charset="0"/>
                        </a:rPr>
                        <a:t>2020H03-150656</a:t>
                      </a:r>
                      <a:endParaRPr lang="tr-TR" sz="1200">
                        <a:effectLst/>
                        <a:latin typeface="Times New Roman" pitchFamily="18" charset="0"/>
                        <a:ea typeface="Times New Roman"/>
                        <a:cs typeface="Times New Roman" pitchFamily="18" charset="0"/>
                      </a:endParaRPr>
                    </a:p>
                  </a:txBody>
                  <a:tcPr marL="24959" marR="14879" marT="17999"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5"/>
                  </a:ext>
                </a:extLst>
              </a:tr>
              <a:tr h="178015">
                <a:tc gridSpan="4">
                  <a:txBody>
                    <a:bodyPr/>
                    <a:lstStyle/>
                    <a:p>
                      <a:pPr>
                        <a:lnSpc>
                          <a:spcPct val="107000"/>
                        </a:lnSpc>
                        <a:spcAft>
                          <a:spcPts val="0"/>
                        </a:spcAft>
                      </a:pPr>
                      <a:r>
                        <a:rPr lang="en-GB" sz="1200" dirty="0">
                          <a:effectLst/>
                          <a:latin typeface="Times New Roman" pitchFamily="18" charset="0"/>
                          <a:cs typeface="Times New Roman" pitchFamily="18" charset="0"/>
                        </a:rPr>
                        <a:t>YERİ </a:t>
                      </a:r>
                      <a:endParaRPr lang="tr-TR" sz="1200" dirty="0">
                        <a:effectLst/>
                        <a:latin typeface="Times New Roman" pitchFamily="18" charset="0"/>
                        <a:ea typeface="Times New Roman"/>
                        <a:cs typeface="Times New Roman" pitchFamily="18" charset="0"/>
                      </a:endParaRPr>
                    </a:p>
                  </a:txBody>
                  <a:tcPr marL="24959" marR="14879" marT="17999"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a:effectLst/>
                          <a:latin typeface="Times New Roman" pitchFamily="18" charset="0"/>
                          <a:cs typeface="Times New Roman" pitchFamily="18" charset="0"/>
                        </a:rPr>
                        <a:t>Bolu</a:t>
                      </a:r>
                      <a:endParaRPr lang="tr-TR" sz="1200">
                        <a:effectLst/>
                        <a:latin typeface="Times New Roman" pitchFamily="18" charset="0"/>
                        <a:ea typeface="Times New Roman"/>
                        <a:cs typeface="Times New Roman" pitchFamily="18" charset="0"/>
                      </a:endParaRPr>
                    </a:p>
                  </a:txBody>
                  <a:tcPr marL="24959" marR="14879" marT="17999"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6"/>
                  </a:ext>
                </a:extLst>
              </a:tr>
              <a:tr h="178015">
                <a:tc gridSpan="4">
                  <a:txBody>
                    <a:bodyPr/>
                    <a:lstStyle/>
                    <a:p>
                      <a:pPr>
                        <a:lnSpc>
                          <a:spcPct val="107000"/>
                        </a:lnSpc>
                        <a:spcAft>
                          <a:spcPts val="0"/>
                        </a:spcAft>
                      </a:pPr>
                      <a:r>
                        <a:rPr lang="en-GB" sz="1200" dirty="0">
                          <a:effectLst/>
                          <a:latin typeface="Times New Roman" pitchFamily="18" charset="0"/>
                          <a:cs typeface="Times New Roman" pitchFamily="18" charset="0"/>
                        </a:rPr>
                        <a:t>BAŞLAMA/BİTİŞ TARİHİ </a:t>
                      </a:r>
                      <a:endParaRPr lang="tr-TR" sz="1200" dirty="0">
                        <a:effectLst/>
                        <a:latin typeface="Times New Roman" pitchFamily="18" charset="0"/>
                        <a:ea typeface="Times New Roman"/>
                        <a:cs typeface="Times New Roman" pitchFamily="18" charset="0"/>
                      </a:endParaRPr>
                    </a:p>
                  </a:txBody>
                  <a:tcPr marL="24959" marR="14879" marT="17999"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a:effectLst/>
                          <a:latin typeface="Times New Roman" pitchFamily="18" charset="0"/>
                          <a:cs typeface="Times New Roman" pitchFamily="18" charset="0"/>
                        </a:rPr>
                        <a:t>2020-2020</a:t>
                      </a:r>
                      <a:endParaRPr lang="tr-TR" sz="1200">
                        <a:effectLst/>
                        <a:latin typeface="Times New Roman" pitchFamily="18" charset="0"/>
                        <a:ea typeface="Times New Roman"/>
                        <a:cs typeface="Times New Roman" pitchFamily="18" charset="0"/>
                      </a:endParaRPr>
                    </a:p>
                  </a:txBody>
                  <a:tcPr marL="24959" marR="14879" marT="17999"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7"/>
                  </a:ext>
                </a:extLst>
              </a:tr>
              <a:tr h="178015">
                <a:tc gridSpan="4">
                  <a:txBody>
                    <a:bodyPr/>
                    <a:lstStyle/>
                    <a:p>
                      <a:pPr>
                        <a:lnSpc>
                          <a:spcPct val="107000"/>
                        </a:lnSpc>
                        <a:spcAft>
                          <a:spcPts val="0"/>
                        </a:spcAft>
                      </a:pPr>
                      <a:r>
                        <a:rPr lang="en-GB" sz="1200" dirty="0">
                          <a:effectLst/>
                          <a:latin typeface="Times New Roman" pitchFamily="18" charset="0"/>
                          <a:cs typeface="Times New Roman" pitchFamily="18" charset="0"/>
                        </a:rPr>
                        <a:t>KARAKTERİSTİĞİ </a:t>
                      </a:r>
                      <a:endParaRPr lang="tr-TR" sz="1200" dirty="0">
                        <a:effectLst/>
                        <a:latin typeface="Times New Roman" pitchFamily="18" charset="0"/>
                        <a:ea typeface="Times New Roman"/>
                        <a:cs typeface="Times New Roman" pitchFamily="18" charset="0"/>
                      </a:endParaRPr>
                    </a:p>
                  </a:txBody>
                  <a:tcPr marL="24959" marR="14879" marT="17999"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a:effectLst/>
                          <a:latin typeface="Times New Roman" pitchFamily="18" charset="0"/>
                          <a:cs typeface="Times New Roman" pitchFamily="18" charset="0"/>
                        </a:rPr>
                        <a:t>Bakım Onarım</a:t>
                      </a:r>
                      <a:endParaRPr lang="tr-TR" sz="1200">
                        <a:effectLst/>
                        <a:latin typeface="Times New Roman" pitchFamily="18" charset="0"/>
                        <a:ea typeface="Times New Roman"/>
                        <a:cs typeface="Times New Roman" pitchFamily="18" charset="0"/>
                      </a:endParaRPr>
                    </a:p>
                  </a:txBody>
                  <a:tcPr marL="24959" marR="14879" marT="1799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8"/>
                  </a:ext>
                </a:extLst>
              </a:tr>
              <a:tr h="178015">
                <a:tc gridSpan="11">
                  <a:txBody>
                    <a:bodyPr/>
                    <a:lstStyle/>
                    <a:p>
                      <a:pPr>
                        <a:lnSpc>
                          <a:spcPct val="107000"/>
                        </a:lnSpc>
                        <a:spcAft>
                          <a:spcPts val="0"/>
                        </a:spcAft>
                      </a:pPr>
                      <a:r>
                        <a:rPr lang="en-GB" sz="1200" dirty="0">
                          <a:effectLst/>
                          <a:latin typeface="Times New Roman" pitchFamily="18" charset="0"/>
                          <a:cs typeface="Times New Roman" pitchFamily="18" charset="0"/>
                        </a:rPr>
                        <a:t>YATIRIMIN YILLAR İTİBARİYLE GELİŞİMİ  (</a:t>
                      </a:r>
                      <a:r>
                        <a:rPr lang="en-GB" sz="1200" dirty="0" err="1">
                          <a:effectLst/>
                          <a:latin typeface="Times New Roman" pitchFamily="18" charset="0"/>
                          <a:cs typeface="Times New Roman" pitchFamily="18" charset="0"/>
                        </a:rPr>
                        <a:t>Cari</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Fiyatlarla</a:t>
                      </a:r>
                      <a:r>
                        <a:rPr lang="en-GB" sz="1200" dirty="0">
                          <a:effectLst/>
                          <a:latin typeface="Times New Roman" pitchFamily="18" charset="0"/>
                          <a:cs typeface="Times New Roman" pitchFamily="18" charset="0"/>
                        </a:rPr>
                        <a:t>, Bin TL) </a:t>
                      </a:r>
                      <a:endParaRPr lang="tr-TR" sz="1200" dirty="0">
                        <a:effectLst/>
                        <a:latin typeface="Times New Roman" pitchFamily="18" charset="0"/>
                        <a:ea typeface="Times New Roman"/>
                        <a:cs typeface="Times New Roman" pitchFamily="18" charset="0"/>
                      </a:endParaRPr>
                    </a:p>
                  </a:txBody>
                  <a:tcPr marL="24959" marR="14879" marT="1799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9"/>
                  </a:ext>
                </a:extLst>
              </a:tr>
              <a:tr h="178015">
                <a:tc rowSpan="2">
                  <a:txBody>
                    <a:bodyPr/>
                    <a:lstStyle/>
                    <a:p>
                      <a:pPr>
                        <a:lnSpc>
                          <a:spcPct val="107000"/>
                        </a:lnSpc>
                        <a:spcAft>
                          <a:spcPts val="0"/>
                        </a:spcAft>
                      </a:pPr>
                      <a:r>
                        <a:rPr lang="en-GB" sz="1200">
                          <a:effectLst/>
                          <a:latin typeface="Times New Roman" pitchFamily="18" charset="0"/>
                          <a:cs typeface="Times New Roman" pitchFamily="18" charset="0"/>
                        </a:rPr>
                        <a:t>Yıl</a:t>
                      </a:r>
                      <a:endParaRPr lang="tr-TR" sz="1200">
                        <a:effectLst/>
                        <a:latin typeface="Times New Roman" pitchFamily="18" charset="0"/>
                        <a:ea typeface="Times New Roman"/>
                        <a:cs typeface="Times New Roman" pitchFamily="18" charset="0"/>
                      </a:endParaRPr>
                    </a:p>
                  </a:txBody>
                  <a:tcPr marL="24959" marR="14879" marT="17999" marB="0" anchor="ctr"/>
                </a:tc>
                <a:tc rowSpan="2">
                  <a:txBody>
                    <a:bodyPr/>
                    <a:lstStyle/>
                    <a:p>
                      <a:pPr>
                        <a:lnSpc>
                          <a:spcPct val="107000"/>
                        </a:lnSpc>
                        <a:spcAft>
                          <a:spcPts val="0"/>
                        </a:spcAft>
                      </a:pPr>
                      <a:r>
                        <a:rPr lang="en-GB" sz="1200" dirty="0" err="1">
                          <a:effectLst/>
                          <a:latin typeface="Times New Roman" pitchFamily="18" charset="0"/>
                          <a:cs typeface="Times New Roman" pitchFamily="18" charset="0"/>
                        </a:rPr>
                        <a:t>Toplam</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Proje</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Tutarı</a:t>
                      </a:r>
                      <a:endParaRPr lang="tr-TR" sz="1200" dirty="0">
                        <a:effectLst/>
                        <a:latin typeface="Times New Roman" pitchFamily="18" charset="0"/>
                        <a:ea typeface="Times New Roman"/>
                        <a:cs typeface="Times New Roman" pitchFamily="18" charset="0"/>
                      </a:endParaRPr>
                    </a:p>
                  </a:txBody>
                  <a:tcPr marL="24959" marR="14879" marT="17999" marB="0" anchor="ctr"/>
                </a:tc>
                <a:tc rowSpan="2">
                  <a:txBody>
                    <a:bodyPr/>
                    <a:lstStyle/>
                    <a:p>
                      <a:pPr>
                        <a:lnSpc>
                          <a:spcPct val="107000"/>
                        </a:lnSpc>
                        <a:spcAft>
                          <a:spcPts val="0"/>
                        </a:spcAft>
                      </a:pPr>
                      <a:r>
                        <a:rPr lang="en-GB" sz="1200" dirty="0">
                          <a:effectLst/>
                          <a:latin typeface="Times New Roman" pitchFamily="18" charset="0"/>
                          <a:cs typeface="Times New Roman" pitchFamily="18" charset="0"/>
                        </a:rPr>
                        <a:t>2020 </a:t>
                      </a:r>
                      <a:r>
                        <a:rPr lang="en-GB" sz="1200" dirty="0" err="1">
                          <a:effectLst/>
                          <a:latin typeface="Times New Roman" pitchFamily="18" charset="0"/>
                          <a:cs typeface="Times New Roman" pitchFamily="18" charset="0"/>
                        </a:rPr>
                        <a:t>Yılı</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Sonu</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Küm.Harc</a:t>
                      </a: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24959" marR="14879" marT="17999" marB="0" anchor="ctr"/>
                </a:tc>
                <a:tc gridSpan="3">
                  <a:txBody>
                    <a:bodyPr/>
                    <a:lstStyle/>
                    <a:p>
                      <a:pPr algn="ctr">
                        <a:lnSpc>
                          <a:spcPct val="107000"/>
                        </a:lnSpc>
                        <a:spcAft>
                          <a:spcPts val="0"/>
                        </a:spcAft>
                      </a:pPr>
                      <a:r>
                        <a:rPr lang="en-GB" sz="1200">
                          <a:effectLst/>
                          <a:latin typeface="Times New Roman" pitchFamily="18" charset="0"/>
                          <a:cs typeface="Times New Roman" pitchFamily="18" charset="0"/>
                        </a:rPr>
                        <a:t>Program Ödeneği</a:t>
                      </a:r>
                      <a:endParaRPr lang="tr-TR" sz="1200">
                        <a:effectLst/>
                        <a:latin typeface="Times New Roman" pitchFamily="18" charset="0"/>
                        <a:ea typeface="Times New Roman"/>
                        <a:cs typeface="Times New Roman" pitchFamily="18" charset="0"/>
                      </a:endParaRPr>
                    </a:p>
                  </a:txBody>
                  <a:tcPr marL="24959" marR="14879" marT="17999" marB="0" anchor="ctr"/>
                </a:tc>
                <a:tc hMerge="1">
                  <a:txBody>
                    <a:bodyPr/>
                    <a:lstStyle/>
                    <a:p>
                      <a:endParaRPr lang="tr-TR"/>
                    </a:p>
                  </a:txBody>
                  <a:tcPr/>
                </a:tc>
                <a:tc hMerge="1">
                  <a:txBody>
                    <a:bodyPr/>
                    <a:lstStyle/>
                    <a:p>
                      <a:endParaRPr lang="tr-TR"/>
                    </a:p>
                  </a:txBody>
                  <a:tcPr/>
                </a:tc>
                <a:tc gridSpan="2">
                  <a:txBody>
                    <a:bodyPr/>
                    <a:lstStyle/>
                    <a:p>
                      <a:pPr algn="ctr">
                        <a:lnSpc>
                          <a:spcPct val="107000"/>
                        </a:lnSpc>
                        <a:spcAft>
                          <a:spcPts val="0"/>
                        </a:spcAft>
                      </a:pPr>
                      <a:r>
                        <a:rPr lang="en-GB" sz="1200">
                          <a:effectLst/>
                          <a:latin typeface="Times New Roman" pitchFamily="18" charset="0"/>
                          <a:cs typeface="Times New Roman" pitchFamily="18" charset="0"/>
                        </a:rPr>
                        <a:t>Revize Ödenek</a:t>
                      </a:r>
                      <a:endParaRPr lang="tr-TR" sz="1200">
                        <a:effectLst/>
                        <a:latin typeface="Times New Roman" pitchFamily="18" charset="0"/>
                        <a:ea typeface="Times New Roman"/>
                        <a:cs typeface="Times New Roman" pitchFamily="18" charset="0"/>
                      </a:endParaRPr>
                    </a:p>
                  </a:txBody>
                  <a:tcPr marL="24959" marR="14879" marT="17999" marB="0" anchor="ctr"/>
                </a:tc>
                <a:tc hMerge="1">
                  <a:txBody>
                    <a:bodyPr/>
                    <a:lstStyle/>
                    <a:p>
                      <a:endParaRPr lang="tr-TR"/>
                    </a:p>
                  </a:txBody>
                  <a:tcPr/>
                </a:tc>
                <a:tc gridSpan="2">
                  <a:txBody>
                    <a:bodyPr/>
                    <a:lstStyle/>
                    <a:p>
                      <a:pPr algn="ctr">
                        <a:lnSpc>
                          <a:spcPct val="107000"/>
                        </a:lnSpc>
                        <a:spcAft>
                          <a:spcPts val="0"/>
                        </a:spcAft>
                      </a:pPr>
                      <a:r>
                        <a:rPr lang="en-GB" sz="1200">
                          <a:effectLst/>
                          <a:latin typeface="Times New Roman" pitchFamily="18" charset="0"/>
                          <a:cs typeface="Times New Roman" pitchFamily="18" charset="0"/>
                        </a:rPr>
                        <a:t>Harcama</a:t>
                      </a:r>
                      <a:endParaRPr lang="tr-TR" sz="1200">
                        <a:effectLst/>
                        <a:latin typeface="Times New Roman" pitchFamily="18" charset="0"/>
                        <a:ea typeface="Times New Roman"/>
                        <a:cs typeface="Times New Roman" pitchFamily="18" charset="0"/>
                      </a:endParaRPr>
                    </a:p>
                  </a:txBody>
                  <a:tcPr marL="24959" marR="14879" marT="17999" marB="0" anchor="ctr"/>
                </a:tc>
                <a:tc hMerge="1">
                  <a:txBody>
                    <a:bodyPr/>
                    <a:lstStyle/>
                    <a:p>
                      <a:endParaRPr lang="tr-TR"/>
                    </a:p>
                  </a:txBody>
                  <a:tcPr/>
                </a:tc>
                <a:tc rowSpan="2">
                  <a:txBody>
                    <a:bodyPr/>
                    <a:lstStyle/>
                    <a:p>
                      <a:pPr algn="ctr">
                        <a:lnSpc>
                          <a:spcPct val="107000"/>
                        </a:lnSpc>
                        <a:spcAft>
                          <a:spcPts val="0"/>
                        </a:spcAft>
                      </a:pPr>
                      <a:r>
                        <a:rPr lang="en-GB" sz="1200">
                          <a:effectLst/>
                          <a:latin typeface="Times New Roman" pitchFamily="18" charset="0"/>
                          <a:cs typeface="Times New Roman" pitchFamily="18" charset="0"/>
                        </a:rPr>
                        <a:t>Fiziki Gerçekleşme Yüzdesi</a:t>
                      </a:r>
                      <a:endParaRPr lang="tr-TR" sz="1200">
                        <a:effectLst/>
                        <a:latin typeface="Times New Roman" pitchFamily="18" charset="0"/>
                        <a:ea typeface="Times New Roman"/>
                        <a:cs typeface="Times New Roman" pitchFamily="18" charset="0"/>
                      </a:endParaRPr>
                    </a:p>
                  </a:txBody>
                  <a:tcPr marL="24959" marR="14879" marT="17999" marB="0" anchor="ctr"/>
                </a:tc>
                <a:extLst>
                  <a:ext uri="{0D108BD9-81ED-4DB2-BD59-A6C34878D82A}">
                    <a16:rowId xmlns="" xmlns:a16="http://schemas.microsoft.com/office/drawing/2014/main" val="10010"/>
                  </a:ext>
                </a:extLst>
              </a:tr>
              <a:tr h="341359">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nSpc>
                          <a:spcPct val="107000"/>
                        </a:lnSpc>
                        <a:spcAft>
                          <a:spcPts val="0"/>
                        </a:spcAft>
                      </a:pPr>
                      <a:r>
                        <a:rPr lang="en-GB" sz="1200" dirty="0" err="1">
                          <a:effectLst/>
                          <a:latin typeface="Times New Roman" pitchFamily="18" charset="0"/>
                          <a:cs typeface="Times New Roman" pitchFamily="18" charset="0"/>
                        </a:rPr>
                        <a:t>Dış</a:t>
                      </a:r>
                      <a:endParaRPr lang="tr-TR" sz="1200" dirty="0">
                        <a:effectLst/>
                        <a:latin typeface="Times New Roman" pitchFamily="18" charset="0"/>
                        <a:ea typeface="Times New Roman"/>
                        <a:cs typeface="Times New Roman" pitchFamily="18" charset="0"/>
                      </a:endParaRPr>
                    </a:p>
                  </a:txBody>
                  <a:tcPr marL="24959" marR="14879" marT="17999" marB="0" anchor="ctr"/>
                </a:tc>
                <a:tc hMerge="1">
                  <a:txBody>
                    <a:bodyPr/>
                    <a:lstStyle/>
                    <a:p>
                      <a:endParaRPr lang="tr-TR"/>
                    </a:p>
                  </a:txBody>
                  <a:tcPr/>
                </a:tc>
                <a:tc>
                  <a:txBody>
                    <a:bodyPr/>
                    <a:lstStyle/>
                    <a:p>
                      <a:pPr>
                        <a:lnSpc>
                          <a:spcPct val="107000"/>
                        </a:lnSpc>
                        <a:spcAft>
                          <a:spcPts val="0"/>
                        </a:spcAft>
                      </a:pPr>
                      <a:r>
                        <a:rPr lang="en-GB" sz="1200">
                          <a:effectLst/>
                          <a:latin typeface="Times New Roman" pitchFamily="18" charset="0"/>
                          <a:cs typeface="Times New Roman" pitchFamily="18" charset="0"/>
                        </a:rPr>
                        <a:t>Toplam</a:t>
                      </a:r>
                      <a:endParaRPr lang="tr-TR" sz="1200">
                        <a:effectLst/>
                        <a:latin typeface="Times New Roman" pitchFamily="18" charset="0"/>
                        <a:ea typeface="Times New Roman"/>
                        <a:cs typeface="Times New Roman" pitchFamily="18" charset="0"/>
                      </a:endParaRPr>
                    </a:p>
                  </a:txBody>
                  <a:tcPr marL="24959" marR="14879" marT="17999" marB="0" anchor="ctr"/>
                </a:tc>
                <a:tc>
                  <a:txBody>
                    <a:bodyPr/>
                    <a:lstStyle/>
                    <a:p>
                      <a:pPr>
                        <a:lnSpc>
                          <a:spcPct val="107000"/>
                        </a:lnSpc>
                        <a:spcAft>
                          <a:spcPts val="0"/>
                        </a:spcAft>
                      </a:pPr>
                      <a:r>
                        <a:rPr lang="en-GB" sz="1200">
                          <a:effectLst/>
                          <a:latin typeface="Times New Roman" pitchFamily="18" charset="0"/>
                          <a:cs typeface="Times New Roman" pitchFamily="18" charset="0"/>
                        </a:rPr>
                        <a:t>Dış</a:t>
                      </a:r>
                      <a:endParaRPr lang="tr-TR" sz="1200">
                        <a:effectLst/>
                        <a:latin typeface="Times New Roman" pitchFamily="18" charset="0"/>
                        <a:ea typeface="Times New Roman"/>
                        <a:cs typeface="Times New Roman" pitchFamily="18" charset="0"/>
                      </a:endParaRPr>
                    </a:p>
                  </a:txBody>
                  <a:tcPr marL="24959" marR="14879" marT="17999" marB="0" anchor="ctr"/>
                </a:tc>
                <a:tc>
                  <a:txBody>
                    <a:bodyPr/>
                    <a:lstStyle/>
                    <a:p>
                      <a:pPr>
                        <a:lnSpc>
                          <a:spcPct val="107000"/>
                        </a:lnSpc>
                        <a:spcAft>
                          <a:spcPts val="0"/>
                        </a:spcAft>
                      </a:pPr>
                      <a:r>
                        <a:rPr lang="en-GB" sz="1200">
                          <a:effectLst/>
                          <a:latin typeface="Times New Roman" pitchFamily="18" charset="0"/>
                          <a:cs typeface="Times New Roman" pitchFamily="18" charset="0"/>
                        </a:rPr>
                        <a:t>Toplam</a:t>
                      </a:r>
                      <a:endParaRPr lang="tr-TR" sz="1200">
                        <a:effectLst/>
                        <a:latin typeface="Times New Roman" pitchFamily="18" charset="0"/>
                        <a:ea typeface="Times New Roman"/>
                        <a:cs typeface="Times New Roman" pitchFamily="18" charset="0"/>
                      </a:endParaRPr>
                    </a:p>
                  </a:txBody>
                  <a:tcPr marL="24959" marR="14879" marT="17999" marB="0" anchor="ctr"/>
                </a:tc>
                <a:tc>
                  <a:txBody>
                    <a:bodyPr/>
                    <a:lstStyle/>
                    <a:p>
                      <a:pPr>
                        <a:lnSpc>
                          <a:spcPct val="107000"/>
                        </a:lnSpc>
                        <a:spcAft>
                          <a:spcPts val="0"/>
                        </a:spcAft>
                      </a:pPr>
                      <a:r>
                        <a:rPr lang="en-GB" sz="1200">
                          <a:effectLst/>
                          <a:latin typeface="Times New Roman" pitchFamily="18" charset="0"/>
                          <a:cs typeface="Times New Roman" pitchFamily="18" charset="0"/>
                        </a:rPr>
                        <a:t>Dış</a:t>
                      </a:r>
                      <a:endParaRPr lang="tr-TR" sz="1200">
                        <a:effectLst/>
                        <a:latin typeface="Times New Roman" pitchFamily="18" charset="0"/>
                        <a:ea typeface="Times New Roman"/>
                        <a:cs typeface="Times New Roman" pitchFamily="18" charset="0"/>
                      </a:endParaRPr>
                    </a:p>
                  </a:txBody>
                  <a:tcPr marL="24959" marR="14879" marT="17999" marB="0" anchor="ctr"/>
                </a:tc>
                <a:tc>
                  <a:txBody>
                    <a:bodyPr/>
                    <a:lstStyle/>
                    <a:p>
                      <a:pPr>
                        <a:lnSpc>
                          <a:spcPct val="107000"/>
                        </a:lnSpc>
                        <a:spcAft>
                          <a:spcPts val="0"/>
                        </a:spcAft>
                      </a:pPr>
                      <a:r>
                        <a:rPr lang="en-GB" sz="1200">
                          <a:effectLst/>
                          <a:latin typeface="Times New Roman" pitchFamily="18" charset="0"/>
                          <a:cs typeface="Times New Roman" pitchFamily="18" charset="0"/>
                        </a:rPr>
                        <a:t>Toplam</a:t>
                      </a:r>
                      <a:endParaRPr lang="tr-TR" sz="1200">
                        <a:effectLst/>
                        <a:latin typeface="Times New Roman" pitchFamily="18" charset="0"/>
                        <a:ea typeface="Times New Roman"/>
                        <a:cs typeface="Times New Roman" pitchFamily="18" charset="0"/>
                      </a:endParaRPr>
                    </a:p>
                  </a:txBody>
                  <a:tcPr marL="24959" marR="14879" marT="17999" marB="0" anchor="ctr"/>
                </a:tc>
                <a:tc vMerge="1">
                  <a:txBody>
                    <a:bodyPr/>
                    <a:lstStyle/>
                    <a:p>
                      <a:endParaRPr lang="tr-TR"/>
                    </a:p>
                  </a:txBody>
                  <a:tcPr/>
                </a:tc>
                <a:extLst>
                  <a:ext uri="{0D108BD9-81ED-4DB2-BD59-A6C34878D82A}">
                    <a16:rowId xmlns="" xmlns:a16="http://schemas.microsoft.com/office/drawing/2014/main" val="10011"/>
                  </a:ext>
                </a:extLst>
              </a:tr>
              <a:tr h="348694">
                <a:tc>
                  <a:txBody>
                    <a:bodyPr/>
                    <a:lstStyle/>
                    <a:p>
                      <a:pPr algn="ctr">
                        <a:lnSpc>
                          <a:spcPct val="107000"/>
                        </a:lnSpc>
                        <a:spcAft>
                          <a:spcPts val="0"/>
                        </a:spcAft>
                      </a:pPr>
                      <a:r>
                        <a:rPr lang="en-GB" sz="1200" dirty="0">
                          <a:effectLst/>
                          <a:latin typeface="Times New Roman" pitchFamily="18" charset="0"/>
                          <a:cs typeface="Times New Roman" pitchFamily="18" charset="0"/>
                        </a:rPr>
                        <a:t>2020</a:t>
                      </a:r>
                      <a:endParaRPr lang="tr-TR" sz="1200" dirty="0">
                        <a:effectLst/>
                        <a:latin typeface="Times New Roman" pitchFamily="18" charset="0"/>
                        <a:ea typeface="Times New Roman"/>
                        <a:cs typeface="Times New Roman" pitchFamily="18" charset="0"/>
                      </a:endParaRPr>
                    </a:p>
                  </a:txBody>
                  <a:tcPr marL="24959" marR="14879" marT="17999"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4.180.000</a:t>
                      </a:r>
                      <a:endParaRPr lang="tr-TR" sz="1200" dirty="0">
                        <a:effectLst/>
                        <a:latin typeface="Times New Roman" pitchFamily="18" charset="0"/>
                        <a:ea typeface="Times New Roman"/>
                        <a:cs typeface="Times New Roman" pitchFamily="18" charset="0"/>
                      </a:endParaRPr>
                    </a:p>
                  </a:txBody>
                  <a:tcPr marL="24959" marR="14879" marT="17999"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899.967,77 ₺</a:t>
                      </a:r>
                      <a:endParaRPr lang="tr-TR" sz="1200" dirty="0">
                        <a:effectLst/>
                        <a:latin typeface="Times New Roman" pitchFamily="18" charset="0"/>
                        <a:ea typeface="Times New Roman"/>
                        <a:cs typeface="Times New Roman" pitchFamily="18" charset="0"/>
                      </a:endParaRPr>
                    </a:p>
                  </a:txBody>
                  <a:tcPr marL="24959" marR="14879" marT="17999" marB="0" anchor="ctr"/>
                </a:tc>
                <a:tc gridSpan="2">
                  <a:txBody>
                    <a:bodyPr/>
                    <a:lstStyle/>
                    <a:p>
                      <a:pPr algn="ctr">
                        <a:lnSpc>
                          <a:spcPct val="107000"/>
                        </a:lnSpc>
                        <a:spcAft>
                          <a:spcPts val="0"/>
                        </a:spcAft>
                      </a:pP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24959" marR="14879" marT="17999" marB="0" anchor="ctr"/>
                </a:tc>
                <a:tc hMerge="1">
                  <a:txBody>
                    <a:bodyPr/>
                    <a:lstStyle/>
                    <a:p>
                      <a:endParaRPr lang="tr-TR"/>
                    </a:p>
                  </a:txBody>
                  <a:tcPr/>
                </a:tc>
                <a:tc>
                  <a:txBody>
                    <a:bodyPr/>
                    <a:lstStyle/>
                    <a:p>
                      <a:pPr algn="ctr">
                        <a:lnSpc>
                          <a:spcPct val="107000"/>
                        </a:lnSpc>
                        <a:spcAft>
                          <a:spcPts val="0"/>
                        </a:spcAft>
                      </a:pPr>
                      <a:r>
                        <a:rPr lang="en-GB" sz="1200" dirty="0">
                          <a:effectLst/>
                          <a:latin typeface="Times New Roman" pitchFamily="18" charset="0"/>
                          <a:cs typeface="Times New Roman" pitchFamily="18" charset="0"/>
                        </a:rPr>
                        <a:t>700.000</a:t>
                      </a:r>
                      <a:endParaRPr lang="tr-TR" sz="1200" dirty="0">
                        <a:effectLst/>
                        <a:latin typeface="Times New Roman" pitchFamily="18" charset="0"/>
                        <a:cs typeface="Times New Roman" pitchFamily="18" charset="0"/>
                      </a:endParaRPr>
                    </a:p>
                    <a:p>
                      <a:pPr algn="ctr">
                        <a:lnSpc>
                          <a:spcPct val="107000"/>
                        </a:lnSpc>
                        <a:spcAft>
                          <a:spcPts val="0"/>
                        </a:spcAft>
                      </a:pPr>
                      <a:r>
                        <a:rPr lang="en-GB" sz="1200" dirty="0">
                          <a:effectLst/>
                          <a:latin typeface="Times New Roman" pitchFamily="18" charset="0"/>
                          <a:cs typeface="Times New Roman" pitchFamily="18" charset="0"/>
                        </a:rPr>
                        <a:t>100.000</a:t>
                      </a:r>
                      <a:endParaRPr lang="tr-TR" sz="1200" dirty="0">
                        <a:effectLst/>
                        <a:latin typeface="Times New Roman" pitchFamily="18" charset="0"/>
                        <a:ea typeface="Times New Roman"/>
                        <a:cs typeface="Times New Roman" pitchFamily="18" charset="0"/>
                      </a:endParaRPr>
                    </a:p>
                  </a:txBody>
                  <a:tcPr marL="24959" marR="14879" marT="17999"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24959" marR="14879" marT="17999"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900.000,00 ₺</a:t>
                      </a:r>
                      <a:endParaRPr lang="tr-TR" sz="1200" dirty="0">
                        <a:effectLst/>
                        <a:latin typeface="Times New Roman" pitchFamily="18" charset="0"/>
                        <a:ea typeface="Times New Roman"/>
                        <a:cs typeface="Times New Roman" pitchFamily="18" charset="0"/>
                      </a:endParaRPr>
                    </a:p>
                  </a:txBody>
                  <a:tcPr marL="24959" marR="14879" marT="17999"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24959" marR="14879" marT="17999"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899.967,77 ₺</a:t>
                      </a:r>
                      <a:endParaRPr lang="tr-TR" sz="1200" dirty="0">
                        <a:effectLst/>
                        <a:latin typeface="Times New Roman" pitchFamily="18" charset="0"/>
                        <a:ea typeface="Times New Roman"/>
                        <a:cs typeface="Times New Roman" pitchFamily="18" charset="0"/>
                      </a:endParaRPr>
                    </a:p>
                  </a:txBody>
                  <a:tcPr marL="24959" marR="14879" marT="17999"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 100</a:t>
                      </a:r>
                      <a:endParaRPr lang="tr-TR" sz="1200" dirty="0">
                        <a:effectLst/>
                        <a:latin typeface="Times New Roman" pitchFamily="18" charset="0"/>
                        <a:ea typeface="Times New Roman"/>
                        <a:cs typeface="Times New Roman" pitchFamily="18" charset="0"/>
                      </a:endParaRPr>
                    </a:p>
                  </a:txBody>
                  <a:tcPr marL="24959" marR="14879" marT="17999" marB="0" anchor="ctr"/>
                </a:tc>
                <a:extLst>
                  <a:ext uri="{0D108BD9-81ED-4DB2-BD59-A6C34878D82A}">
                    <a16:rowId xmlns="" xmlns:a16="http://schemas.microsoft.com/office/drawing/2014/main" val="10012"/>
                  </a:ext>
                </a:extLst>
              </a:tr>
              <a:tr h="1744270">
                <a:tc gridSpan="11">
                  <a:txBody>
                    <a:bodyPr/>
                    <a:lstStyle/>
                    <a:p>
                      <a:pPr algn="just">
                        <a:lnSpc>
                          <a:spcPct val="115000"/>
                        </a:lnSpc>
                        <a:spcAft>
                          <a:spcPts val="0"/>
                        </a:spcAft>
                      </a:pPr>
                      <a:r>
                        <a:rPr lang="en-GB" sz="1200" b="0" dirty="0" err="1">
                          <a:effectLst/>
                          <a:latin typeface="Times New Roman" pitchFamily="18" charset="0"/>
                          <a:cs typeface="Times New Roman" pitchFamily="18" charset="0"/>
                        </a:rPr>
                        <a:t>Üniversitemiz</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Gölköy</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Kampüsüne</a:t>
                      </a:r>
                      <a:r>
                        <a:rPr lang="en-GB" sz="1200" b="0" dirty="0">
                          <a:effectLst/>
                          <a:latin typeface="Times New Roman" pitchFamily="18" charset="0"/>
                          <a:cs typeface="Times New Roman" pitchFamily="18" charset="0"/>
                        </a:rPr>
                        <a:t> </a:t>
                      </a:r>
                      <a:r>
                        <a:rPr lang="tr-TR" sz="1200" b="0" dirty="0">
                          <a:effectLst/>
                          <a:latin typeface="Times New Roman" pitchFamily="18" charset="0"/>
                          <a:cs typeface="Times New Roman" pitchFamily="18" charset="0"/>
                        </a:rPr>
                        <a:t>15 Temmuz Demokrasi Bulvarında çok sayıda maddi hasarlı  trafik  kazaları meydana  gelmektedir.  İlgili kazalarda kampüse ulaşımı sağlayan yolda aydınlatma direği, bariyer ve yön levhaları zarar görmektedir. Bu hasarların giderilebilmesi için ilgili proje ödeneğine 100.000,00 TL Likit ödenek eklenmiştir. </a:t>
                      </a:r>
                      <a:r>
                        <a:rPr lang="en-GB" sz="1200" b="0" dirty="0">
                          <a:effectLst/>
                          <a:latin typeface="Times New Roman" pitchFamily="18" charset="0"/>
                          <a:cs typeface="Times New Roman" pitchFamily="18" charset="0"/>
                        </a:rPr>
                        <a:t>2020 </a:t>
                      </a:r>
                      <a:r>
                        <a:rPr lang="en-GB" sz="1200" b="0" dirty="0" err="1">
                          <a:effectLst/>
                          <a:latin typeface="Times New Roman" pitchFamily="18" charset="0"/>
                          <a:cs typeface="Times New Roman" pitchFamily="18" charset="0"/>
                        </a:rPr>
                        <a:t>yılı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Yatırım</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kapsamında</a:t>
                      </a:r>
                      <a:r>
                        <a:rPr lang="en-GB" sz="1200" b="0" dirty="0">
                          <a:effectLst/>
                          <a:latin typeface="Times New Roman" pitchFamily="18" charset="0"/>
                          <a:cs typeface="Times New Roman" pitchFamily="18" charset="0"/>
                        </a:rPr>
                        <a:t> 800.000,00 TL </a:t>
                      </a:r>
                      <a:r>
                        <a:rPr lang="en-GB" sz="1200" b="0" dirty="0" err="1">
                          <a:effectLst/>
                          <a:latin typeface="Times New Roman" pitchFamily="18" charset="0"/>
                          <a:cs typeface="Times New Roman" pitchFamily="18" charset="0"/>
                        </a:rPr>
                        <a:t>ödeneğin</a:t>
                      </a:r>
                      <a:r>
                        <a:rPr lang="en-GB" sz="1200" b="0" dirty="0">
                          <a:effectLst/>
                          <a:latin typeface="Times New Roman" pitchFamily="18" charset="0"/>
                          <a:cs typeface="Times New Roman" pitchFamily="18" charset="0"/>
                        </a:rPr>
                        <a:t> 100.000,00 </a:t>
                      </a:r>
                      <a:r>
                        <a:rPr lang="en-GB" sz="1200" b="0" dirty="0" err="1">
                          <a:effectLst/>
                          <a:latin typeface="Times New Roman" pitchFamily="18" charset="0"/>
                          <a:cs typeface="Times New Roman" pitchFamily="18" charset="0"/>
                        </a:rPr>
                        <a:t>TL’si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Sosyal</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Güvenlik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Sosyal</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Yardım</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Hizmetleri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harcama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kaleminde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bulunmaktadır</a:t>
                      </a:r>
                      <a:r>
                        <a:rPr lang="en-GB" sz="1200" b="0" dirty="0">
                          <a:effectLst/>
                          <a:latin typeface="Times New Roman" pitchFamily="18" charset="0"/>
                          <a:cs typeface="Times New Roman" pitchFamily="18" charset="0"/>
                        </a:rPr>
                        <a:t>. </a:t>
                      </a:r>
                      <a:endParaRPr lang="tr-TR" sz="500" b="0" dirty="0">
                        <a:effectLst/>
                        <a:latin typeface="Times New Roman" pitchFamily="18" charset="0"/>
                        <a:ea typeface="Times New Roman"/>
                        <a:cs typeface="Times New Roman" pitchFamily="18" charset="0"/>
                      </a:endParaRPr>
                    </a:p>
                  </a:txBody>
                  <a:tcPr marL="24959" marR="14879" marT="17999" marB="0" anchor="ctr">
                    <a:solidFill>
                      <a:schemeClr val="bg2">
                        <a:alpha val="2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3097542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7381" y="1052736"/>
            <a:ext cx="10945216" cy="4824536"/>
          </a:xfrm>
          <a:solidFill>
            <a:schemeClr val="bg2"/>
          </a:solidFill>
        </p:spPr>
        <p:txBody>
          <a:bodyPr>
            <a:normAutofit fontScale="40000" lnSpcReduction="20000"/>
          </a:bodyPr>
          <a:lstStyle/>
          <a:p>
            <a:pPr algn="just">
              <a:lnSpc>
                <a:spcPct val="115000"/>
              </a:lnSpc>
              <a:spcAft>
                <a:spcPts val="0"/>
              </a:spcAft>
            </a:pPr>
            <a:endParaRPr lang="tr-TR" sz="3000" dirty="0">
              <a:latin typeface="Times New Roman" pitchFamily="18" charset="0"/>
              <a:cs typeface="Times New Roman" pitchFamily="18" charset="0"/>
            </a:endParaRPr>
          </a:p>
          <a:p>
            <a:pPr marL="0" indent="0" algn="just">
              <a:lnSpc>
                <a:spcPct val="115000"/>
              </a:lnSpc>
              <a:spcAft>
                <a:spcPts val="1000"/>
              </a:spcAft>
              <a:buNone/>
            </a:pPr>
            <a:r>
              <a:rPr lang="tr-TR" sz="3000" b="1" dirty="0">
                <a:latin typeface="Times New Roman" pitchFamily="18" charset="0"/>
                <a:cs typeface="Times New Roman" pitchFamily="18" charset="0"/>
              </a:rPr>
              <a:t>Eski Kütüphane Binası</a:t>
            </a:r>
          </a:p>
          <a:p>
            <a:pPr marL="822960" lvl="1" indent="-457200" algn="just">
              <a:lnSpc>
                <a:spcPct val="115000"/>
              </a:lnSpc>
              <a:spcAft>
                <a:spcPts val="1000"/>
              </a:spcAft>
            </a:pPr>
            <a:r>
              <a:rPr lang="tr-TR" sz="3000" dirty="0">
                <a:latin typeface="Times New Roman" pitchFamily="18" charset="0"/>
                <a:cs typeface="Times New Roman" pitchFamily="18" charset="0"/>
              </a:rPr>
              <a:t>Revize proje kapsamında Duvar yıkılması, yeni </a:t>
            </a:r>
            <a:r>
              <a:rPr lang="tr-TR" sz="3000" dirty="0" err="1">
                <a:latin typeface="Times New Roman" pitchFamily="18" charset="0"/>
                <a:cs typeface="Times New Roman" pitchFamily="18" charset="0"/>
              </a:rPr>
              <a:t>alçıpan</a:t>
            </a:r>
            <a:r>
              <a:rPr lang="tr-TR" sz="3000" dirty="0">
                <a:latin typeface="Times New Roman" pitchFamily="18" charset="0"/>
                <a:cs typeface="Times New Roman" pitchFamily="18" charset="0"/>
              </a:rPr>
              <a:t> duvar yapılması, Saten alçı, duvar ve tavan boyaları,  </a:t>
            </a:r>
            <a:r>
              <a:rPr lang="tr-TR" sz="3000" dirty="0" err="1">
                <a:latin typeface="Times New Roman" pitchFamily="18" charset="0"/>
                <a:cs typeface="Times New Roman" pitchFamily="18" charset="0"/>
              </a:rPr>
              <a:t>Wc</a:t>
            </a:r>
            <a:r>
              <a:rPr lang="tr-TR" sz="3000" dirty="0">
                <a:latin typeface="Times New Roman" pitchFamily="18" charset="0"/>
                <a:cs typeface="Times New Roman" pitchFamily="18" charset="0"/>
              </a:rPr>
              <a:t> yer seramiği, </a:t>
            </a:r>
            <a:r>
              <a:rPr lang="tr-TR" sz="3000" dirty="0" err="1">
                <a:latin typeface="Times New Roman" pitchFamily="18" charset="0"/>
                <a:cs typeface="Times New Roman" pitchFamily="18" charset="0"/>
              </a:rPr>
              <a:t>hilton</a:t>
            </a:r>
            <a:r>
              <a:rPr lang="tr-TR" sz="3000" dirty="0">
                <a:latin typeface="Times New Roman" pitchFamily="18" charset="0"/>
                <a:cs typeface="Times New Roman" pitchFamily="18" charset="0"/>
              </a:rPr>
              <a:t> tipi lavabo ve tezgah yapılması, muhtelif yerlerde </a:t>
            </a:r>
            <a:r>
              <a:rPr lang="tr-TR" sz="3000" dirty="0" err="1">
                <a:latin typeface="Times New Roman" pitchFamily="18" charset="0"/>
                <a:cs typeface="Times New Roman" pitchFamily="18" charset="0"/>
              </a:rPr>
              <a:t>laminat</a:t>
            </a:r>
            <a:r>
              <a:rPr lang="tr-TR" sz="3000" dirty="0">
                <a:latin typeface="Times New Roman" pitchFamily="18" charset="0"/>
                <a:cs typeface="Times New Roman" pitchFamily="18" charset="0"/>
              </a:rPr>
              <a:t> parke döşenmesi, yeni kapı ve kasa yapılması, muhtelif alüminyum </a:t>
            </a:r>
            <a:r>
              <a:rPr lang="tr-TR" sz="3000" dirty="0" err="1">
                <a:latin typeface="Times New Roman" pitchFamily="18" charset="0"/>
                <a:cs typeface="Times New Roman" pitchFamily="18" charset="0"/>
              </a:rPr>
              <a:t>dağrama</a:t>
            </a:r>
            <a:r>
              <a:rPr lang="tr-TR" sz="3000" dirty="0">
                <a:latin typeface="Times New Roman" pitchFamily="18" charset="0"/>
                <a:cs typeface="Times New Roman" pitchFamily="18" charset="0"/>
              </a:rPr>
              <a:t> ve cam yapılması, Muhtelif PVC süpürgelik ve döşeme yapılması, bodrum kat girişte kazı, BA. imalatları, andezit döşeme ve duvar kaplaması, 3 adet otomatik kapı vb. İmalatlar yapılmıştır.</a:t>
            </a:r>
          </a:p>
          <a:p>
            <a:pPr marL="182880" indent="0" algn="just">
              <a:lnSpc>
                <a:spcPct val="115000"/>
              </a:lnSpc>
              <a:spcAft>
                <a:spcPts val="1000"/>
              </a:spcAft>
              <a:buNone/>
            </a:pPr>
            <a:r>
              <a:rPr lang="tr-TR" sz="3000" dirty="0" smtClean="0">
                <a:latin typeface="Times New Roman" pitchFamily="18" charset="0"/>
                <a:cs typeface="Times New Roman" pitchFamily="18" charset="0"/>
              </a:rPr>
              <a:t> </a:t>
            </a:r>
            <a:r>
              <a:rPr lang="tr-TR" sz="3000" b="1" dirty="0">
                <a:latin typeface="Times New Roman" pitchFamily="18" charset="0"/>
                <a:cs typeface="Times New Roman" pitchFamily="18" charset="0"/>
              </a:rPr>
              <a:t>İlahiyat Binası </a:t>
            </a:r>
            <a:r>
              <a:rPr lang="tr-TR" sz="3000" dirty="0">
                <a:latin typeface="Times New Roman" pitchFamily="18" charset="0"/>
                <a:cs typeface="Times New Roman" pitchFamily="18" charset="0"/>
              </a:rPr>
              <a:t>, 2 adet engelli WC yapıldı.</a:t>
            </a:r>
          </a:p>
          <a:p>
            <a:pPr marL="182880" indent="0" algn="just">
              <a:lnSpc>
                <a:spcPct val="115000"/>
              </a:lnSpc>
              <a:spcAft>
                <a:spcPts val="1000"/>
              </a:spcAft>
              <a:buNone/>
            </a:pPr>
            <a:r>
              <a:rPr lang="tr-TR" sz="3000" b="1" dirty="0" smtClean="0">
                <a:latin typeface="Times New Roman" pitchFamily="18" charset="0"/>
                <a:cs typeface="Times New Roman" pitchFamily="18" charset="0"/>
              </a:rPr>
              <a:t>Mimarlık Fakültesinde; </a:t>
            </a:r>
            <a:r>
              <a:rPr lang="tr-TR" sz="3000" dirty="0">
                <a:latin typeface="Times New Roman" pitchFamily="18" charset="0"/>
                <a:cs typeface="Times New Roman" pitchFamily="18" charset="0"/>
              </a:rPr>
              <a:t>4. Katta 4 adet ofis bölmeleri, </a:t>
            </a:r>
            <a:r>
              <a:rPr lang="tr-TR" sz="3000" dirty="0" err="1">
                <a:latin typeface="Times New Roman" pitchFamily="18" charset="0"/>
                <a:cs typeface="Times New Roman" pitchFamily="18" charset="0"/>
              </a:rPr>
              <a:t>alçıpan</a:t>
            </a:r>
            <a:r>
              <a:rPr lang="tr-TR" sz="3000" dirty="0">
                <a:latin typeface="Times New Roman" pitchFamily="18" charset="0"/>
                <a:cs typeface="Times New Roman" pitchFamily="18" charset="0"/>
              </a:rPr>
              <a:t> bölme, saten alçı, </a:t>
            </a:r>
            <a:r>
              <a:rPr lang="tr-TR" sz="3000" dirty="0" err="1">
                <a:latin typeface="Times New Roman" pitchFamily="18" charset="0"/>
                <a:cs typeface="Times New Roman" pitchFamily="18" charset="0"/>
              </a:rPr>
              <a:t>boya,kasa</a:t>
            </a:r>
            <a:r>
              <a:rPr lang="tr-TR" sz="3000" dirty="0">
                <a:latin typeface="Times New Roman" pitchFamily="18" charset="0"/>
                <a:cs typeface="Times New Roman" pitchFamily="18" charset="0"/>
              </a:rPr>
              <a:t> ve kapı   yapılmıştır. Hissedilir yüzey ve kaymaz bantlar yapıldı. Camlara </a:t>
            </a:r>
            <a:r>
              <a:rPr lang="tr-TR" sz="3000" dirty="0" err="1">
                <a:latin typeface="Times New Roman" pitchFamily="18" charset="0"/>
                <a:cs typeface="Times New Roman" pitchFamily="18" charset="0"/>
              </a:rPr>
              <a:t>görünülebilirlik</a:t>
            </a:r>
            <a:r>
              <a:rPr lang="tr-TR" sz="3000" dirty="0">
                <a:latin typeface="Times New Roman" pitchFamily="18" charset="0"/>
                <a:cs typeface="Times New Roman" pitchFamily="18" charset="0"/>
              </a:rPr>
              <a:t> bandı yapıldı.</a:t>
            </a:r>
          </a:p>
          <a:p>
            <a:pPr marL="0" indent="0" algn="just">
              <a:lnSpc>
                <a:spcPct val="115000"/>
              </a:lnSpc>
              <a:spcAft>
                <a:spcPts val="1000"/>
              </a:spcAft>
              <a:buNone/>
            </a:pPr>
            <a:r>
              <a:rPr lang="tr-TR" sz="3000" b="1" dirty="0">
                <a:latin typeface="Times New Roman" pitchFamily="18" charset="0"/>
                <a:cs typeface="Times New Roman" pitchFamily="18" charset="0"/>
              </a:rPr>
              <a:t>Doğrudan Temin Yöntemiyle;</a:t>
            </a:r>
          </a:p>
          <a:p>
            <a:pPr marL="342900" lvl="0" indent="-342900" algn="just">
              <a:lnSpc>
                <a:spcPct val="115000"/>
              </a:lnSpc>
              <a:spcAft>
                <a:spcPts val="0"/>
              </a:spcAft>
              <a:buFont typeface="Symbol"/>
              <a:buChar char=""/>
            </a:pPr>
            <a:r>
              <a:rPr lang="tr-TR" sz="3000" dirty="0">
                <a:latin typeface="Times New Roman" pitchFamily="18" charset="0"/>
                <a:cs typeface="Times New Roman" pitchFamily="18" charset="0"/>
              </a:rPr>
              <a:t>Kampüs Çeşitli Elektrik İmalatları İşi </a:t>
            </a:r>
          </a:p>
          <a:p>
            <a:pPr marL="342900" lvl="0" indent="-342900" algn="just">
              <a:lnSpc>
                <a:spcPct val="115000"/>
              </a:lnSpc>
              <a:spcAft>
                <a:spcPts val="0"/>
              </a:spcAft>
              <a:buFont typeface="Symbol"/>
              <a:buChar char=""/>
            </a:pPr>
            <a:r>
              <a:rPr lang="tr-TR" sz="3000" dirty="0">
                <a:latin typeface="Times New Roman" pitchFamily="18" charset="0"/>
                <a:cs typeface="Times New Roman" pitchFamily="18" charset="0"/>
              </a:rPr>
              <a:t>Kazan Dairelerinde çeşitli onarımların yapılması işi</a:t>
            </a:r>
          </a:p>
          <a:p>
            <a:pPr marL="342900" lvl="0" indent="-342900" algn="just">
              <a:lnSpc>
                <a:spcPct val="115000"/>
              </a:lnSpc>
              <a:spcAft>
                <a:spcPts val="0"/>
              </a:spcAft>
              <a:buFont typeface="Symbol"/>
              <a:buChar char=""/>
            </a:pPr>
            <a:r>
              <a:rPr lang="tr-TR" sz="3000" dirty="0">
                <a:latin typeface="Times New Roman" pitchFamily="18" charset="0"/>
                <a:cs typeface="Times New Roman" pitchFamily="18" charset="0"/>
              </a:rPr>
              <a:t>Mühendislik Fakültesi Ar-Ge Laboratuvarlarında bulunan saf su sisteminin bakım ve onarımlarının yapılması</a:t>
            </a:r>
          </a:p>
          <a:p>
            <a:pPr marL="342900" lvl="0" indent="-342900" algn="just">
              <a:lnSpc>
                <a:spcPct val="115000"/>
              </a:lnSpc>
              <a:spcAft>
                <a:spcPts val="0"/>
              </a:spcAft>
              <a:buFont typeface="Symbol"/>
              <a:buChar char=""/>
            </a:pPr>
            <a:r>
              <a:rPr lang="tr-TR" sz="3000" dirty="0">
                <a:latin typeface="Times New Roman" pitchFamily="18" charset="0"/>
                <a:cs typeface="Times New Roman" pitchFamily="18" charset="0"/>
              </a:rPr>
              <a:t>Merkezi Isıtma Sistemi ile ısınan Kardelen Lojmanında kazan dairesi onarımlarının yapılması</a:t>
            </a:r>
          </a:p>
          <a:p>
            <a:pPr marL="342900" lvl="0" indent="-342900" algn="just">
              <a:lnSpc>
                <a:spcPct val="115000"/>
              </a:lnSpc>
              <a:spcAft>
                <a:spcPts val="0"/>
              </a:spcAft>
              <a:buFont typeface="Symbol"/>
              <a:buChar char=""/>
            </a:pPr>
            <a:r>
              <a:rPr lang="tr-TR" sz="3000" dirty="0">
                <a:latin typeface="Times New Roman" pitchFamily="18" charset="0"/>
                <a:cs typeface="Times New Roman" pitchFamily="18" charset="0"/>
              </a:rPr>
              <a:t>Hüseyin ERTEN yönetimindeki aracın 27.11.2019 tarihinde çarptığı aydınlatma direğinin onarımı</a:t>
            </a:r>
          </a:p>
          <a:p>
            <a:pPr marL="342900" lvl="0" indent="-342900" algn="just">
              <a:lnSpc>
                <a:spcPct val="115000"/>
              </a:lnSpc>
              <a:spcAft>
                <a:spcPts val="0"/>
              </a:spcAft>
              <a:buFont typeface="Symbol"/>
              <a:buChar char=""/>
            </a:pPr>
            <a:r>
              <a:rPr lang="tr-TR" sz="3000" dirty="0">
                <a:latin typeface="Times New Roman" pitchFamily="18" charset="0"/>
                <a:cs typeface="Times New Roman" pitchFamily="18" charset="0"/>
              </a:rPr>
              <a:t>Yusuf AFŞAR yönetimindeki aracın 25.03.2020 tarihinde çarptığı aydınlatma direğinin onarımı</a:t>
            </a:r>
          </a:p>
          <a:p>
            <a:pPr marL="342900" lvl="0" indent="-342900" algn="just">
              <a:lnSpc>
                <a:spcPct val="115000"/>
              </a:lnSpc>
              <a:spcAft>
                <a:spcPts val="0"/>
              </a:spcAft>
              <a:buFont typeface="Symbol"/>
              <a:buChar char=""/>
            </a:pPr>
            <a:r>
              <a:rPr lang="tr-TR" sz="3000" dirty="0">
                <a:latin typeface="Times New Roman" pitchFamily="18" charset="0"/>
                <a:cs typeface="Times New Roman" pitchFamily="18" charset="0"/>
              </a:rPr>
              <a:t>Hüseyin ÇELİK yönetimindeki aracın 01.11.2020 tarihinde çarptığı aydınlatma direğinin onarımı</a:t>
            </a:r>
          </a:p>
          <a:p>
            <a:pPr marL="342900" lvl="0" indent="-342900" algn="just">
              <a:lnSpc>
                <a:spcPct val="115000"/>
              </a:lnSpc>
              <a:spcAft>
                <a:spcPts val="0"/>
              </a:spcAft>
              <a:buFont typeface="Symbol"/>
              <a:buChar char=""/>
            </a:pPr>
            <a:r>
              <a:rPr lang="tr-TR" sz="3000" dirty="0">
                <a:latin typeface="Times New Roman" pitchFamily="18" charset="0"/>
                <a:cs typeface="Times New Roman" pitchFamily="18" charset="0"/>
              </a:rPr>
              <a:t>Mühendislik Fakültesi kombilerinin bakım ve onarımlarının yapılması</a:t>
            </a:r>
          </a:p>
          <a:p>
            <a:pPr marL="342900" lvl="0" indent="-342900" algn="just">
              <a:lnSpc>
                <a:spcPct val="115000"/>
              </a:lnSpc>
              <a:spcAft>
                <a:spcPts val="1000"/>
              </a:spcAft>
              <a:buFont typeface="Symbol"/>
              <a:buChar char=""/>
            </a:pPr>
            <a:r>
              <a:rPr lang="tr-TR" sz="3000" dirty="0">
                <a:latin typeface="Times New Roman" pitchFamily="18" charset="0"/>
                <a:cs typeface="Times New Roman" pitchFamily="18" charset="0"/>
              </a:rPr>
              <a:t>BESYO Binası Çeşitli İnşaat İmalatlarının Yapılması</a:t>
            </a: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77707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704087"/>
            <a:ext cx="8229600" cy="752753"/>
          </a:xfrm>
        </p:spPr>
        <p:txBody>
          <a:bodyPr>
            <a:normAutofit/>
          </a:bodyPr>
          <a:lstStyle/>
          <a:p>
            <a:pPr algn="just"/>
            <a:r>
              <a:rPr lang="en-GB" sz="1800" b="1" dirty="0" smtClean="0">
                <a:latin typeface="Times New Roman" pitchFamily="18" charset="0"/>
                <a:cs typeface="Times New Roman" pitchFamily="18" charset="0"/>
              </a:rPr>
              <a:t>ESKI KÜTÜPHANE BINASI BÜYÜK ONARIMINA AIT GÖRSEL</a:t>
            </a:r>
            <a:endParaRPr lang="tr-TR" sz="1800" b="1" dirty="0">
              <a:latin typeface="Times New Roman" pitchFamily="18" charset="0"/>
              <a:cs typeface="Times New Roman" pitchFamily="18" charset="0"/>
            </a:endParaRP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3592" y="1700809"/>
            <a:ext cx="6912768" cy="40324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9598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91544" y="548680"/>
            <a:ext cx="8229600" cy="708688"/>
          </a:xfrm>
        </p:spPr>
        <p:txBody>
          <a:bodyPr>
            <a:noAutofit/>
          </a:bodyPr>
          <a:lstStyle/>
          <a:p>
            <a:r>
              <a:rPr lang="en-GB" sz="2400" b="1" cap="small" dirty="0">
                <a:latin typeface="Times New Roman" pitchFamily="18" charset="0"/>
                <a:cs typeface="Times New Roman" pitchFamily="18" charset="0"/>
              </a:rPr>
              <a:t>5-1-5- MUHTELİF İŞLER PROJESİ-SAĞLIK SEKTÖRÜ</a:t>
            </a: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endParaRPr lang="tr-TR" sz="2400" dirty="0">
              <a:latin typeface="Times New Roman" pitchFamily="18" charset="0"/>
              <a:cs typeface="Times New Roman"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60907591"/>
              </p:ext>
            </p:extLst>
          </p:nvPr>
        </p:nvGraphicFramePr>
        <p:xfrm>
          <a:off x="495945" y="980729"/>
          <a:ext cx="11313762" cy="5697077"/>
        </p:xfrm>
        <a:graphic>
          <a:graphicData uri="http://schemas.openxmlformats.org/drawingml/2006/table">
            <a:tbl>
              <a:tblPr firstRow="1" firstCol="1" bandRow="1">
                <a:tableStyleId>{35758FB7-9AC5-4552-8A53-C91805E547FA}</a:tableStyleId>
              </a:tblPr>
              <a:tblGrid>
                <a:gridCol w="991640">
                  <a:extLst>
                    <a:ext uri="{9D8B030D-6E8A-4147-A177-3AD203B41FA5}">
                      <a16:colId xmlns="" xmlns:a16="http://schemas.microsoft.com/office/drawing/2014/main" val="20000"/>
                    </a:ext>
                  </a:extLst>
                </a:gridCol>
                <a:gridCol w="1169603">
                  <a:extLst>
                    <a:ext uri="{9D8B030D-6E8A-4147-A177-3AD203B41FA5}">
                      <a16:colId xmlns="" xmlns:a16="http://schemas.microsoft.com/office/drawing/2014/main" val="20001"/>
                    </a:ext>
                  </a:extLst>
                </a:gridCol>
                <a:gridCol w="1605941">
                  <a:extLst>
                    <a:ext uri="{9D8B030D-6E8A-4147-A177-3AD203B41FA5}">
                      <a16:colId xmlns="" xmlns:a16="http://schemas.microsoft.com/office/drawing/2014/main" val="20002"/>
                    </a:ext>
                  </a:extLst>
                </a:gridCol>
                <a:gridCol w="783416">
                  <a:extLst>
                    <a:ext uri="{9D8B030D-6E8A-4147-A177-3AD203B41FA5}">
                      <a16:colId xmlns="" xmlns:a16="http://schemas.microsoft.com/office/drawing/2014/main" val="20003"/>
                    </a:ext>
                  </a:extLst>
                </a:gridCol>
                <a:gridCol w="202951">
                  <a:extLst>
                    <a:ext uri="{9D8B030D-6E8A-4147-A177-3AD203B41FA5}">
                      <a16:colId xmlns="" xmlns:a16="http://schemas.microsoft.com/office/drawing/2014/main" val="20004"/>
                    </a:ext>
                  </a:extLst>
                </a:gridCol>
                <a:gridCol w="968985">
                  <a:extLst>
                    <a:ext uri="{9D8B030D-6E8A-4147-A177-3AD203B41FA5}">
                      <a16:colId xmlns="" xmlns:a16="http://schemas.microsoft.com/office/drawing/2014/main" val="20005"/>
                    </a:ext>
                  </a:extLst>
                </a:gridCol>
                <a:gridCol w="968985">
                  <a:extLst>
                    <a:ext uri="{9D8B030D-6E8A-4147-A177-3AD203B41FA5}">
                      <a16:colId xmlns="" xmlns:a16="http://schemas.microsoft.com/office/drawing/2014/main" val="20006"/>
                    </a:ext>
                  </a:extLst>
                </a:gridCol>
                <a:gridCol w="1154893">
                  <a:extLst>
                    <a:ext uri="{9D8B030D-6E8A-4147-A177-3AD203B41FA5}">
                      <a16:colId xmlns="" xmlns:a16="http://schemas.microsoft.com/office/drawing/2014/main" val="20007"/>
                    </a:ext>
                  </a:extLst>
                </a:gridCol>
                <a:gridCol w="815847">
                  <a:extLst>
                    <a:ext uri="{9D8B030D-6E8A-4147-A177-3AD203B41FA5}">
                      <a16:colId xmlns="" xmlns:a16="http://schemas.microsoft.com/office/drawing/2014/main" val="20008"/>
                    </a:ext>
                  </a:extLst>
                </a:gridCol>
                <a:gridCol w="1437762">
                  <a:extLst>
                    <a:ext uri="{9D8B030D-6E8A-4147-A177-3AD203B41FA5}">
                      <a16:colId xmlns="" xmlns:a16="http://schemas.microsoft.com/office/drawing/2014/main" val="20009"/>
                    </a:ext>
                  </a:extLst>
                </a:gridCol>
                <a:gridCol w="1213739">
                  <a:extLst>
                    <a:ext uri="{9D8B030D-6E8A-4147-A177-3AD203B41FA5}">
                      <a16:colId xmlns="" xmlns:a16="http://schemas.microsoft.com/office/drawing/2014/main" val="20010"/>
                    </a:ext>
                  </a:extLst>
                </a:gridCol>
              </a:tblGrid>
              <a:tr h="191155">
                <a:tc gridSpan="11">
                  <a:txBody>
                    <a:bodyPr/>
                    <a:lstStyle/>
                    <a:p>
                      <a:pPr marR="29845">
                        <a:lnSpc>
                          <a:spcPct val="107000"/>
                        </a:lnSpc>
                        <a:spcAft>
                          <a:spcPts val="0"/>
                        </a:spcAft>
                      </a:pPr>
                      <a:r>
                        <a:rPr lang="en-GB" sz="1200" dirty="0">
                          <a:effectLst/>
                          <a:latin typeface="Times New Roman" pitchFamily="18" charset="0"/>
                          <a:cs typeface="Times New Roman" pitchFamily="18" charset="0"/>
                        </a:rPr>
                        <a:t>PROJE GERÇEKLEŞME BİLGİLERİ </a:t>
                      </a:r>
                      <a:endParaRPr lang="tr-TR" sz="1200" dirty="0">
                        <a:effectLst/>
                        <a:latin typeface="Times New Roman" pitchFamily="18" charset="0"/>
                        <a:ea typeface="Times New Roman"/>
                        <a:cs typeface="Times New Roman" pitchFamily="18" charset="0"/>
                      </a:endParaRPr>
                    </a:p>
                  </a:txBody>
                  <a:tcPr marL="40140" marR="23930" marT="28947"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191155">
                <a:tc gridSpan="4">
                  <a:txBody>
                    <a:bodyPr/>
                    <a:lstStyle/>
                    <a:p>
                      <a:pPr>
                        <a:lnSpc>
                          <a:spcPct val="107000"/>
                        </a:lnSpc>
                        <a:spcAft>
                          <a:spcPts val="0"/>
                        </a:spcAft>
                      </a:pPr>
                      <a:r>
                        <a:rPr lang="en-GB" sz="1200" dirty="0">
                          <a:effectLst/>
                          <a:latin typeface="Times New Roman" pitchFamily="18" charset="0"/>
                          <a:cs typeface="Times New Roman" pitchFamily="18" charset="0"/>
                        </a:rPr>
                        <a:t>SEKTÖR </a:t>
                      </a:r>
                      <a:endParaRPr lang="tr-TR" sz="1200" dirty="0">
                        <a:effectLst/>
                        <a:latin typeface="Times New Roman" pitchFamily="18" charset="0"/>
                        <a:ea typeface="Times New Roman"/>
                        <a:cs typeface="Times New Roman" pitchFamily="18" charset="0"/>
                      </a:endParaRPr>
                    </a:p>
                  </a:txBody>
                  <a:tcPr marL="40140" marR="23930" marT="28947"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a:effectLst/>
                          <a:latin typeface="Times New Roman" pitchFamily="18" charset="0"/>
                          <a:cs typeface="Times New Roman" pitchFamily="18" charset="0"/>
                        </a:rPr>
                        <a:t>SAĞLIK</a:t>
                      </a:r>
                      <a:endParaRPr lang="tr-TR" sz="1200">
                        <a:effectLst/>
                        <a:latin typeface="Times New Roman" pitchFamily="18" charset="0"/>
                        <a:ea typeface="Times New Roman"/>
                        <a:cs typeface="Times New Roman" pitchFamily="18" charset="0"/>
                      </a:endParaRPr>
                    </a:p>
                  </a:txBody>
                  <a:tcPr marL="40140" marR="23930" marT="2894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1"/>
                  </a:ext>
                </a:extLst>
              </a:tr>
              <a:tr h="191155">
                <a:tc gridSpan="4">
                  <a:txBody>
                    <a:bodyPr/>
                    <a:lstStyle/>
                    <a:p>
                      <a:pPr>
                        <a:lnSpc>
                          <a:spcPct val="107000"/>
                        </a:lnSpc>
                        <a:spcAft>
                          <a:spcPts val="0"/>
                        </a:spcAft>
                      </a:pPr>
                      <a:r>
                        <a:rPr lang="en-GB" sz="1200" dirty="0">
                          <a:effectLst/>
                          <a:latin typeface="Times New Roman" pitchFamily="18" charset="0"/>
                          <a:cs typeface="Times New Roman" pitchFamily="18" charset="0"/>
                        </a:rPr>
                        <a:t>PROJE SAHİBİ KURULUŞ </a:t>
                      </a:r>
                      <a:endParaRPr lang="tr-TR" sz="1200" dirty="0">
                        <a:effectLst/>
                        <a:latin typeface="Times New Roman" pitchFamily="18" charset="0"/>
                        <a:ea typeface="Times New Roman"/>
                        <a:cs typeface="Times New Roman" pitchFamily="18" charset="0"/>
                      </a:endParaRPr>
                    </a:p>
                  </a:txBody>
                  <a:tcPr marL="40140" marR="23930" marT="28947"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a:effectLst/>
                          <a:latin typeface="Times New Roman" pitchFamily="18" charset="0"/>
                          <a:cs typeface="Times New Roman" pitchFamily="18" charset="0"/>
                        </a:rPr>
                        <a:t>Bolu Abant İzzet Baysal Üniversitesi  </a:t>
                      </a:r>
                      <a:endParaRPr lang="tr-TR" sz="1200">
                        <a:effectLst/>
                        <a:latin typeface="Times New Roman" pitchFamily="18" charset="0"/>
                        <a:ea typeface="Times New Roman"/>
                        <a:cs typeface="Times New Roman" pitchFamily="18" charset="0"/>
                      </a:endParaRPr>
                    </a:p>
                  </a:txBody>
                  <a:tcPr marL="40140" marR="23930" marT="2894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2"/>
                  </a:ext>
                </a:extLst>
              </a:tr>
              <a:tr h="191155">
                <a:tc gridSpan="11">
                  <a:txBody>
                    <a:bodyPr/>
                    <a:lstStyle/>
                    <a:p>
                      <a:pPr>
                        <a:lnSpc>
                          <a:spcPct val="107000"/>
                        </a:lnSpc>
                        <a:spcAft>
                          <a:spcPts val="0"/>
                        </a:spcAft>
                      </a:pPr>
                      <a:r>
                        <a:rPr lang="en-GB" sz="1200" dirty="0">
                          <a:effectLst/>
                          <a:latin typeface="Times New Roman" pitchFamily="18" charset="0"/>
                          <a:cs typeface="Times New Roman" pitchFamily="18" charset="0"/>
                        </a:rPr>
                        <a:t>PROJENİN; </a:t>
                      </a:r>
                      <a:endParaRPr lang="tr-TR" sz="1200" dirty="0">
                        <a:effectLst/>
                        <a:latin typeface="Times New Roman" pitchFamily="18" charset="0"/>
                        <a:ea typeface="Times New Roman"/>
                        <a:cs typeface="Times New Roman" pitchFamily="18" charset="0"/>
                      </a:endParaRPr>
                    </a:p>
                  </a:txBody>
                  <a:tcPr marL="40140" marR="23930" marT="2894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3"/>
                  </a:ext>
                </a:extLst>
              </a:tr>
              <a:tr h="191155">
                <a:tc gridSpan="4">
                  <a:txBody>
                    <a:bodyPr/>
                    <a:lstStyle/>
                    <a:p>
                      <a:pPr>
                        <a:lnSpc>
                          <a:spcPct val="107000"/>
                        </a:lnSpc>
                        <a:spcAft>
                          <a:spcPts val="0"/>
                        </a:spcAft>
                      </a:pPr>
                      <a:r>
                        <a:rPr lang="en-GB" sz="1200" dirty="0">
                          <a:effectLst/>
                          <a:latin typeface="Times New Roman" pitchFamily="18" charset="0"/>
                          <a:cs typeface="Times New Roman" pitchFamily="18" charset="0"/>
                        </a:rPr>
                        <a:t>ADI </a:t>
                      </a:r>
                      <a:endParaRPr lang="tr-TR" sz="1200" dirty="0">
                        <a:effectLst/>
                        <a:latin typeface="Times New Roman" pitchFamily="18" charset="0"/>
                        <a:ea typeface="Times New Roman"/>
                        <a:cs typeface="Times New Roman" pitchFamily="18" charset="0"/>
                      </a:endParaRPr>
                    </a:p>
                  </a:txBody>
                  <a:tcPr marL="40140" marR="23930" marT="28947"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a:effectLst/>
                          <a:latin typeface="Times New Roman" pitchFamily="18" charset="0"/>
                          <a:cs typeface="Times New Roman" pitchFamily="18" charset="0"/>
                        </a:rPr>
                        <a:t>Muhtelif İşler </a:t>
                      </a:r>
                      <a:endParaRPr lang="tr-TR" sz="1200">
                        <a:effectLst/>
                        <a:latin typeface="Times New Roman" pitchFamily="18" charset="0"/>
                        <a:ea typeface="Times New Roman"/>
                        <a:cs typeface="Times New Roman" pitchFamily="18" charset="0"/>
                      </a:endParaRPr>
                    </a:p>
                  </a:txBody>
                  <a:tcPr marL="40140" marR="23930" marT="2894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4"/>
                  </a:ext>
                </a:extLst>
              </a:tr>
              <a:tr h="191155">
                <a:tc gridSpan="4">
                  <a:txBody>
                    <a:bodyPr/>
                    <a:lstStyle/>
                    <a:p>
                      <a:pPr>
                        <a:lnSpc>
                          <a:spcPct val="107000"/>
                        </a:lnSpc>
                        <a:spcAft>
                          <a:spcPts val="0"/>
                        </a:spcAft>
                      </a:pPr>
                      <a:r>
                        <a:rPr lang="en-GB" sz="1200" dirty="0">
                          <a:effectLst/>
                          <a:latin typeface="Times New Roman" pitchFamily="18" charset="0"/>
                          <a:cs typeface="Times New Roman" pitchFamily="18" charset="0"/>
                        </a:rPr>
                        <a:t>NUMARASI </a:t>
                      </a:r>
                      <a:endParaRPr lang="tr-TR" sz="1200" dirty="0">
                        <a:effectLst/>
                        <a:latin typeface="Times New Roman" pitchFamily="18" charset="0"/>
                        <a:ea typeface="Times New Roman"/>
                        <a:cs typeface="Times New Roman" pitchFamily="18" charset="0"/>
                      </a:endParaRPr>
                    </a:p>
                  </a:txBody>
                  <a:tcPr marL="40140" marR="23930" marT="28947"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a:effectLst/>
                          <a:latin typeface="Times New Roman" pitchFamily="18" charset="0"/>
                          <a:cs typeface="Times New Roman" pitchFamily="18" charset="0"/>
                        </a:rPr>
                        <a:t>2020I00-153249</a:t>
                      </a:r>
                      <a:endParaRPr lang="tr-TR" sz="1200">
                        <a:effectLst/>
                        <a:latin typeface="Times New Roman" pitchFamily="18" charset="0"/>
                        <a:ea typeface="Times New Roman"/>
                        <a:cs typeface="Times New Roman" pitchFamily="18" charset="0"/>
                      </a:endParaRPr>
                    </a:p>
                  </a:txBody>
                  <a:tcPr marL="40140" marR="23930" marT="2894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5"/>
                  </a:ext>
                </a:extLst>
              </a:tr>
              <a:tr h="191155">
                <a:tc gridSpan="4">
                  <a:txBody>
                    <a:bodyPr/>
                    <a:lstStyle/>
                    <a:p>
                      <a:pPr>
                        <a:lnSpc>
                          <a:spcPct val="107000"/>
                        </a:lnSpc>
                        <a:spcAft>
                          <a:spcPts val="0"/>
                        </a:spcAft>
                      </a:pPr>
                      <a:r>
                        <a:rPr lang="en-GB" sz="1200" dirty="0">
                          <a:effectLst/>
                          <a:latin typeface="Times New Roman" pitchFamily="18" charset="0"/>
                          <a:cs typeface="Times New Roman" pitchFamily="18" charset="0"/>
                        </a:rPr>
                        <a:t>YERİ </a:t>
                      </a:r>
                      <a:endParaRPr lang="tr-TR" sz="1200" dirty="0">
                        <a:effectLst/>
                        <a:latin typeface="Times New Roman" pitchFamily="18" charset="0"/>
                        <a:ea typeface="Times New Roman"/>
                        <a:cs typeface="Times New Roman" pitchFamily="18" charset="0"/>
                      </a:endParaRPr>
                    </a:p>
                  </a:txBody>
                  <a:tcPr marL="40140" marR="23930" marT="28947"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a:effectLst/>
                          <a:latin typeface="Times New Roman" pitchFamily="18" charset="0"/>
                          <a:cs typeface="Times New Roman" pitchFamily="18" charset="0"/>
                        </a:rPr>
                        <a:t>Bolu</a:t>
                      </a:r>
                      <a:endParaRPr lang="tr-TR" sz="1200">
                        <a:effectLst/>
                        <a:latin typeface="Times New Roman" pitchFamily="18" charset="0"/>
                        <a:ea typeface="Times New Roman"/>
                        <a:cs typeface="Times New Roman" pitchFamily="18" charset="0"/>
                      </a:endParaRPr>
                    </a:p>
                  </a:txBody>
                  <a:tcPr marL="40140" marR="23930" marT="2894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6"/>
                  </a:ext>
                </a:extLst>
              </a:tr>
              <a:tr h="191155">
                <a:tc gridSpan="4">
                  <a:txBody>
                    <a:bodyPr/>
                    <a:lstStyle/>
                    <a:p>
                      <a:pPr>
                        <a:lnSpc>
                          <a:spcPct val="107000"/>
                        </a:lnSpc>
                        <a:spcAft>
                          <a:spcPts val="0"/>
                        </a:spcAft>
                      </a:pPr>
                      <a:r>
                        <a:rPr lang="en-GB" sz="1200" dirty="0">
                          <a:effectLst/>
                          <a:latin typeface="Times New Roman" pitchFamily="18" charset="0"/>
                          <a:cs typeface="Times New Roman" pitchFamily="18" charset="0"/>
                        </a:rPr>
                        <a:t>BAŞLAMA/BİTİŞ TARİHİ </a:t>
                      </a:r>
                      <a:endParaRPr lang="tr-TR" sz="1200" dirty="0">
                        <a:effectLst/>
                        <a:latin typeface="Times New Roman" pitchFamily="18" charset="0"/>
                        <a:ea typeface="Times New Roman"/>
                        <a:cs typeface="Times New Roman" pitchFamily="18" charset="0"/>
                      </a:endParaRPr>
                    </a:p>
                  </a:txBody>
                  <a:tcPr marL="40140" marR="23930" marT="28947"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dirty="0">
                          <a:effectLst/>
                          <a:latin typeface="Times New Roman" pitchFamily="18" charset="0"/>
                          <a:cs typeface="Times New Roman" pitchFamily="18" charset="0"/>
                        </a:rPr>
                        <a:t>2020-2020</a:t>
                      </a:r>
                      <a:endParaRPr lang="tr-TR" sz="1200" dirty="0">
                        <a:effectLst/>
                        <a:latin typeface="Times New Roman" pitchFamily="18" charset="0"/>
                        <a:ea typeface="Times New Roman"/>
                        <a:cs typeface="Times New Roman" pitchFamily="18" charset="0"/>
                      </a:endParaRPr>
                    </a:p>
                  </a:txBody>
                  <a:tcPr marL="40140" marR="23930" marT="2894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7"/>
                  </a:ext>
                </a:extLst>
              </a:tr>
              <a:tr h="191155">
                <a:tc gridSpan="4">
                  <a:txBody>
                    <a:bodyPr/>
                    <a:lstStyle/>
                    <a:p>
                      <a:pPr>
                        <a:lnSpc>
                          <a:spcPct val="107000"/>
                        </a:lnSpc>
                        <a:spcAft>
                          <a:spcPts val="0"/>
                        </a:spcAft>
                      </a:pPr>
                      <a:r>
                        <a:rPr lang="en-GB" sz="1200" dirty="0">
                          <a:effectLst/>
                          <a:latin typeface="Times New Roman" pitchFamily="18" charset="0"/>
                          <a:cs typeface="Times New Roman" pitchFamily="18" charset="0"/>
                        </a:rPr>
                        <a:t>KARAKTERİSTİĞİ </a:t>
                      </a:r>
                      <a:endParaRPr lang="tr-TR" sz="1200" dirty="0">
                        <a:effectLst/>
                        <a:latin typeface="Times New Roman" pitchFamily="18" charset="0"/>
                        <a:ea typeface="Times New Roman"/>
                        <a:cs typeface="Times New Roman" pitchFamily="18" charset="0"/>
                      </a:endParaRPr>
                    </a:p>
                  </a:txBody>
                  <a:tcPr marL="40140" marR="23930" marT="28947"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spcAft>
                          <a:spcPts val="0"/>
                        </a:spcAft>
                      </a:pPr>
                      <a:r>
                        <a:rPr lang="en-GB" sz="1200">
                          <a:effectLst/>
                          <a:latin typeface="Times New Roman" pitchFamily="18" charset="0"/>
                          <a:cs typeface="Times New Roman" pitchFamily="18" charset="0"/>
                        </a:rPr>
                        <a:t>Büyük Onarım</a:t>
                      </a:r>
                      <a:endParaRPr lang="tr-TR" sz="1200">
                        <a:effectLst/>
                        <a:latin typeface="Times New Roman" pitchFamily="18" charset="0"/>
                        <a:ea typeface="Times New Roman"/>
                        <a:cs typeface="Times New Roman" pitchFamily="18" charset="0"/>
                      </a:endParaRPr>
                    </a:p>
                  </a:txBody>
                  <a:tcPr marL="40140" marR="23930" marT="28947"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8"/>
                  </a:ext>
                </a:extLst>
              </a:tr>
              <a:tr h="191155">
                <a:tc gridSpan="11">
                  <a:txBody>
                    <a:bodyPr/>
                    <a:lstStyle/>
                    <a:p>
                      <a:pPr>
                        <a:lnSpc>
                          <a:spcPct val="107000"/>
                        </a:lnSpc>
                        <a:spcAft>
                          <a:spcPts val="0"/>
                        </a:spcAft>
                      </a:pPr>
                      <a:r>
                        <a:rPr lang="en-GB" sz="1200" dirty="0">
                          <a:effectLst/>
                          <a:latin typeface="Times New Roman" pitchFamily="18" charset="0"/>
                          <a:cs typeface="Times New Roman" pitchFamily="18" charset="0"/>
                        </a:rPr>
                        <a:t>YATIRIMIN YILLAR İTİBARİYLE GELİŞİMİ  (</a:t>
                      </a:r>
                      <a:r>
                        <a:rPr lang="en-GB" sz="1200" dirty="0" err="1">
                          <a:effectLst/>
                          <a:latin typeface="Times New Roman" pitchFamily="18" charset="0"/>
                          <a:cs typeface="Times New Roman" pitchFamily="18" charset="0"/>
                        </a:rPr>
                        <a:t>Cari</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Fiyatlarla</a:t>
                      </a:r>
                      <a:r>
                        <a:rPr lang="en-GB" sz="1200" dirty="0">
                          <a:effectLst/>
                          <a:latin typeface="Times New Roman" pitchFamily="18" charset="0"/>
                          <a:cs typeface="Times New Roman" pitchFamily="18" charset="0"/>
                        </a:rPr>
                        <a:t>, Bin TL) </a:t>
                      </a:r>
                      <a:endParaRPr lang="tr-TR" sz="1200" dirty="0">
                        <a:effectLst/>
                        <a:latin typeface="Times New Roman" pitchFamily="18" charset="0"/>
                        <a:ea typeface="Times New Roman"/>
                        <a:cs typeface="Times New Roman" pitchFamily="18" charset="0"/>
                      </a:endParaRPr>
                    </a:p>
                  </a:txBody>
                  <a:tcPr marL="40140" marR="23930" marT="28947"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9"/>
                  </a:ext>
                </a:extLst>
              </a:tr>
              <a:tr h="191155">
                <a:tc rowSpan="2">
                  <a:txBody>
                    <a:bodyPr/>
                    <a:lstStyle/>
                    <a:p>
                      <a:pPr>
                        <a:lnSpc>
                          <a:spcPct val="107000"/>
                        </a:lnSpc>
                        <a:spcAft>
                          <a:spcPts val="0"/>
                        </a:spcAft>
                      </a:pPr>
                      <a:r>
                        <a:rPr lang="en-GB" sz="1200">
                          <a:effectLst/>
                          <a:latin typeface="Times New Roman" pitchFamily="18" charset="0"/>
                          <a:cs typeface="Times New Roman" pitchFamily="18" charset="0"/>
                        </a:rPr>
                        <a:t>Yıl</a:t>
                      </a:r>
                      <a:endParaRPr lang="tr-TR" sz="1200">
                        <a:effectLst/>
                        <a:latin typeface="Times New Roman" pitchFamily="18" charset="0"/>
                        <a:ea typeface="Times New Roman"/>
                        <a:cs typeface="Times New Roman" pitchFamily="18" charset="0"/>
                      </a:endParaRPr>
                    </a:p>
                  </a:txBody>
                  <a:tcPr marL="40140" marR="23930" marT="28947" marB="0" anchor="ctr"/>
                </a:tc>
                <a:tc rowSpan="2">
                  <a:txBody>
                    <a:bodyPr/>
                    <a:lstStyle/>
                    <a:p>
                      <a:pPr>
                        <a:lnSpc>
                          <a:spcPct val="107000"/>
                        </a:lnSpc>
                        <a:spcAft>
                          <a:spcPts val="0"/>
                        </a:spcAft>
                      </a:pPr>
                      <a:r>
                        <a:rPr lang="en-GB" sz="1200">
                          <a:effectLst/>
                          <a:latin typeface="Times New Roman" pitchFamily="18" charset="0"/>
                          <a:cs typeface="Times New Roman" pitchFamily="18" charset="0"/>
                        </a:rPr>
                        <a:t>Toplam Proje Tutarı</a:t>
                      </a:r>
                      <a:endParaRPr lang="tr-TR" sz="1200">
                        <a:effectLst/>
                        <a:latin typeface="Times New Roman" pitchFamily="18" charset="0"/>
                        <a:ea typeface="Times New Roman"/>
                        <a:cs typeface="Times New Roman" pitchFamily="18" charset="0"/>
                      </a:endParaRPr>
                    </a:p>
                  </a:txBody>
                  <a:tcPr marL="40140" marR="23930" marT="28947" marB="0" anchor="ctr"/>
                </a:tc>
                <a:tc rowSpan="2">
                  <a:txBody>
                    <a:bodyPr/>
                    <a:lstStyle/>
                    <a:p>
                      <a:pPr>
                        <a:lnSpc>
                          <a:spcPct val="107000"/>
                        </a:lnSpc>
                        <a:spcAft>
                          <a:spcPts val="0"/>
                        </a:spcAft>
                      </a:pPr>
                      <a:r>
                        <a:rPr lang="en-GB" sz="1200" dirty="0">
                          <a:effectLst/>
                          <a:latin typeface="Times New Roman" pitchFamily="18" charset="0"/>
                          <a:cs typeface="Times New Roman" pitchFamily="18" charset="0"/>
                        </a:rPr>
                        <a:t>2020 </a:t>
                      </a:r>
                      <a:r>
                        <a:rPr lang="en-GB" sz="1200" dirty="0" err="1">
                          <a:effectLst/>
                          <a:latin typeface="Times New Roman" pitchFamily="18" charset="0"/>
                          <a:cs typeface="Times New Roman" pitchFamily="18" charset="0"/>
                        </a:rPr>
                        <a:t>Yılı</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Sonu</a:t>
                      </a:r>
                      <a:r>
                        <a:rPr lang="en-GB" sz="1200" dirty="0">
                          <a:effectLst/>
                          <a:latin typeface="Times New Roman" pitchFamily="18" charset="0"/>
                          <a:cs typeface="Times New Roman" pitchFamily="18" charset="0"/>
                        </a:rPr>
                        <a:t> </a:t>
                      </a:r>
                      <a:r>
                        <a:rPr lang="en-GB" sz="1200" dirty="0" err="1">
                          <a:effectLst/>
                          <a:latin typeface="Times New Roman" pitchFamily="18" charset="0"/>
                          <a:cs typeface="Times New Roman" pitchFamily="18" charset="0"/>
                        </a:rPr>
                        <a:t>Küm.Harc</a:t>
                      </a: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40140" marR="23930" marT="28947" marB="0" anchor="ctr"/>
                </a:tc>
                <a:tc gridSpan="3">
                  <a:txBody>
                    <a:bodyPr/>
                    <a:lstStyle/>
                    <a:p>
                      <a:pPr algn="ctr">
                        <a:lnSpc>
                          <a:spcPct val="107000"/>
                        </a:lnSpc>
                        <a:spcAft>
                          <a:spcPts val="0"/>
                        </a:spcAft>
                      </a:pPr>
                      <a:r>
                        <a:rPr lang="en-GB" sz="1200" dirty="0">
                          <a:effectLst/>
                          <a:latin typeface="Times New Roman" pitchFamily="18" charset="0"/>
                          <a:cs typeface="Times New Roman" pitchFamily="18" charset="0"/>
                        </a:rPr>
                        <a:t>Program </a:t>
                      </a:r>
                      <a:r>
                        <a:rPr lang="en-GB" sz="1200" dirty="0" err="1">
                          <a:effectLst/>
                          <a:latin typeface="Times New Roman" pitchFamily="18" charset="0"/>
                          <a:cs typeface="Times New Roman" pitchFamily="18" charset="0"/>
                        </a:rPr>
                        <a:t>Ödeneği</a:t>
                      </a:r>
                      <a:endParaRPr lang="tr-TR" sz="1200" dirty="0">
                        <a:effectLst/>
                        <a:latin typeface="Times New Roman" pitchFamily="18" charset="0"/>
                        <a:ea typeface="Times New Roman"/>
                        <a:cs typeface="Times New Roman" pitchFamily="18" charset="0"/>
                      </a:endParaRPr>
                    </a:p>
                  </a:txBody>
                  <a:tcPr marL="40140" marR="23930" marT="28947" marB="0" anchor="ctr"/>
                </a:tc>
                <a:tc hMerge="1">
                  <a:txBody>
                    <a:bodyPr/>
                    <a:lstStyle/>
                    <a:p>
                      <a:endParaRPr lang="tr-TR"/>
                    </a:p>
                  </a:txBody>
                  <a:tcPr/>
                </a:tc>
                <a:tc hMerge="1">
                  <a:txBody>
                    <a:bodyPr/>
                    <a:lstStyle/>
                    <a:p>
                      <a:endParaRPr lang="tr-TR"/>
                    </a:p>
                  </a:txBody>
                  <a:tcPr/>
                </a:tc>
                <a:tc gridSpan="2">
                  <a:txBody>
                    <a:bodyPr/>
                    <a:lstStyle/>
                    <a:p>
                      <a:pPr algn="ctr">
                        <a:lnSpc>
                          <a:spcPct val="107000"/>
                        </a:lnSpc>
                        <a:spcAft>
                          <a:spcPts val="0"/>
                        </a:spcAft>
                      </a:pPr>
                      <a:r>
                        <a:rPr lang="en-GB" sz="1200">
                          <a:effectLst/>
                          <a:latin typeface="Times New Roman" pitchFamily="18" charset="0"/>
                          <a:cs typeface="Times New Roman" pitchFamily="18" charset="0"/>
                        </a:rPr>
                        <a:t>Revize Ödenek</a:t>
                      </a:r>
                      <a:endParaRPr lang="tr-TR" sz="1200">
                        <a:effectLst/>
                        <a:latin typeface="Times New Roman" pitchFamily="18" charset="0"/>
                        <a:ea typeface="Times New Roman"/>
                        <a:cs typeface="Times New Roman" pitchFamily="18" charset="0"/>
                      </a:endParaRPr>
                    </a:p>
                  </a:txBody>
                  <a:tcPr marL="40140" marR="23930" marT="28947" marB="0" anchor="ctr"/>
                </a:tc>
                <a:tc hMerge="1">
                  <a:txBody>
                    <a:bodyPr/>
                    <a:lstStyle/>
                    <a:p>
                      <a:endParaRPr lang="tr-TR"/>
                    </a:p>
                  </a:txBody>
                  <a:tcPr/>
                </a:tc>
                <a:tc gridSpan="2">
                  <a:txBody>
                    <a:bodyPr/>
                    <a:lstStyle/>
                    <a:p>
                      <a:pPr algn="ctr">
                        <a:lnSpc>
                          <a:spcPct val="107000"/>
                        </a:lnSpc>
                        <a:spcAft>
                          <a:spcPts val="0"/>
                        </a:spcAft>
                      </a:pPr>
                      <a:r>
                        <a:rPr lang="en-GB" sz="1200">
                          <a:effectLst/>
                          <a:latin typeface="Times New Roman" pitchFamily="18" charset="0"/>
                          <a:cs typeface="Times New Roman" pitchFamily="18" charset="0"/>
                        </a:rPr>
                        <a:t>Harcama</a:t>
                      </a:r>
                      <a:endParaRPr lang="tr-TR" sz="1200">
                        <a:effectLst/>
                        <a:latin typeface="Times New Roman" pitchFamily="18" charset="0"/>
                        <a:ea typeface="Times New Roman"/>
                        <a:cs typeface="Times New Roman" pitchFamily="18" charset="0"/>
                      </a:endParaRPr>
                    </a:p>
                  </a:txBody>
                  <a:tcPr marL="40140" marR="23930" marT="28947" marB="0" anchor="ctr"/>
                </a:tc>
                <a:tc hMerge="1">
                  <a:txBody>
                    <a:bodyPr/>
                    <a:lstStyle/>
                    <a:p>
                      <a:endParaRPr lang="tr-TR"/>
                    </a:p>
                  </a:txBody>
                  <a:tcPr/>
                </a:tc>
                <a:tc rowSpan="2">
                  <a:txBody>
                    <a:bodyPr/>
                    <a:lstStyle/>
                    <a:p>
                      <a:pPr algn="ctr">
                        <a:lnSpc>
                          <a:spcPct val="107000"/>
                        </a:lnSpc>
                        <a:spcAft>
                          <a:spcPts val="0"/>
                        </a:spcAft>
                      </a:pPr>
                      <a:r>
                        <a:rPr lang="en-GB" sz="1200">
                          <a:effectLst/>
                          <a:latin typeface="Times New Roman" pitchFamily="18" charset="0"/>
                          <a:cs typeface="Times New Roman" pitchFamily="18" charset="0"/>
                        </a:rPr>
                        <a:t>Gerçekleşme Yüzdesi</a:t>
                      </a:r>
                      <a:endParaRPr lang="tr-TR" sz="1200">
                        <a:effectLst/>
                        <a:latin typeface="Times New Roman" pitchFamily="18" charset="0"/>
                        <a:ea typeface="Times New Roman"/>
                        <a:cs typeface="Times New Roman" pitchFamily="18" charset="0"/>
                      </a:endParaRPr>
                    </a:p>
                  </a:txBody>
                  <a:tcPr marL="40140" marR="23930" marT="28947" marB="0" anchor="ctr"/>
                </a:tc>
                <a:extLst>
                  <a:ext uri="{0D108BD9-81ED-4DB2-BD59-A6C34878D82A}">
                    <a16:rowId xmlns="" xmlns:a16="http://schemas.microsoft.com/office/drawing/2014/main" val="10010"/>
                  </a:ext>
                </a:extLst>
              </a:tr>
              <a:tr h="237505">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nSpc>
                          <a:spcPct val="107000"/>
                        </a:lnSpc>
                        <a:spcAft>
                          <a:spcPts val="0"/>
                        </a:spcAft>
                      </a:pPr>
                      <a:r>
                        <a:rPr lang="en-GB" sz="1200" dirty="0" err="1">
                          <a:effectLst/>
                          <a:latin typeface="Times New Roman" pitchFamily="18" charset="0"/>
                          <a:cs typeface="Times New Roman" pitchFamily="18" charset="0"/>
                        </a:rPr>
                        <a:t>Dış</a:t>
                      </a:r>
                      <a:endParaRPr lang="tr-TR" sz="1200" dirty="0">
                        <a:effectLst/>
                        <a:latin typeface="Times New Roman" pitchFamily="18" charset="0"/>
                        <a:ea typeface="Times New Roman"/>
                        <a:cs typeface="Times New Roman" pitchFamily="18" charset="0"/>
                      </a:endParaRPr>
                    </a:p>
                  </a:txBody>
                  <a:tcPr marL="40140" marR="23930" marT="28947" marB="0" anchor="ctr"/>
                </a:tc>
                <a:tc hMerge="1">
                  <a:txBody>
                    <a:bodyPr/>
                    <a:lstStyle/>
                    <a:p>
                      <a:endParaRPr lang="tr-TR"/>
                    </a:p>
                  </a:txBody>
                  <a:tcPr/>
                </a:tc>
                <a:tc>
                  <a:txBody>
                    <a:bodyPr/>
                    <a:lstStyle/>
                    <a:p>
                      <a:pPr>
                        <a:lnSpc>
                          <a:spcPct val="107000"/>
                        </a:lnSpc>
                        <a:spcAft>
                          <a:spcPts val="0"/>
                        </a:spcAft>
                      </a:pPr>
                      <a:r>
                        <a:rPr lang="en-GB" sz="1200" dirty="0" err="1">
                          <a:effectLst/>
                          <a:latin typeface="Times New Roman" pitchFamily="18" charset="0"/>
                          <a:cs typeface="Times New Roman" pitchFamily="18" charset="0"/>
                        </a:rPr>
                        <a:t>Toplam</a:t>
                      </a:r>
                      <a:endParaRPr lang="tr-TR" sz="1200" dirty="0">
                        <a:effectLst/>
                        <a:latin typeface="Times New Roman" pitchFamily="18" charset="0"/>
                        <a:ea typeface="Times New Roman"/>
                        <a:cs typeface="Times New Roman" pitchFamily="18" charset="0"/>
                      </a:endParaRPr>
                    </a:p>
                  </a:txBody>
                  <a:tcPr marL="40140" marR="23930" marT="28947" marB="0" anchor="ctr"/>
                </a:tc>
                <a:tc>
                  <a:txBody>
                    <a:bodyPr/>
                    <a:lstStyle/>
                    <a:p>
                      <a:pPr>
                        <a:lnSpc>
                          <a:spcPct val="107000"/>
                        </a:lnSpc>
                        <a:spcAft>
                          <a:spcPts val="0"/>
                        </a:spcAft>
                      </a:pPr>
                      <a:r>
                        <a:rPr lang="en-GB" sz="1200">
                          <a:effectLst/>
                          <a:latin typeface="Times New Roman" pitchFamily="18" charset="0"/>
                          <a:cs typeface="Times New Roman" pitchFamily="18" charset="0"/>
                        </a:rPr>
                        <a:t>Dış</a:t>
                      </a:r>
                      <a:endParaRPr lang="tr-TR" sz="1200">
                        <a:effectLst/>
                        <a:latin typeface="Times New Roman" pitchFamily="18" charset="0"/>
                        <a:ea typeface="Times New Roman"/>
                        <a:cs typeface="Times New Roman" pitchFamily="18" charset="0"/>
                      </a:endParaRPr>
                    </a:p>
                  </a:txBody>
                  <a:tcPr marL="40140" marR="23930" marT="28947" marB="0" anchor="ctr"/>
                </a:tc>
                <a:tc>
                  <a:txBody>
                    <a:bodyPr/>
                    <a:lstStyle/>
                    <a:p>
                      <a:pPr>
                        <a:lnSpc>
                          <a:spcPct val="107000"/>
                        </a:lnSpc>
                        <a:spcAft>
                          <a:spcPts val="0"/>
                        </a:spcAft>
                      </a:pPr>
                      <a:r>
                        <a:rPr lang="en-GB" sz="1200">
                          <a:effectLst/>
                          <a:latin typeface="Times New Roman" pitchFamily="18" charset="0"/>
                          <a:cs typeface="Times New Roman" pitchFamily="18" charset="0"/>
                        </a:rPr>
                        <a:t>Toplam</a:t>
                      </a:r>
                      <a:endParaRPr lang="tr-TR" sz="1200">
                        <a:effectLst/>
                        <a:latin typeface="Times New Roman" pitchFamily="18" charset="0"/>
                        <a:ea typeface="Times New Roman"/>
                        <a:cs typeface="Times New Roman" pitchFamily="18" charset="0"/>
                      </a:endParaRPr>
                    </a:p>
                  </a:txBody>
                  <a:tcPr marL="40140" marR="23930" marT="28947" marB="0" anchor="ctr"/>
                </a:tc>
                <a:tc>
                  <a:txBody>
                    <a:bodyPr/>
                    <a:lstStyle/>
                    <a:p>
                      <a:pPr>
                        <a:lnSpc>
                          <a:spcPct val="107000"/>
                        </a:lnSpc>
                        <a:spcAft>
                          <a:spcPts val="0"/>
                        </a:spcAft>
                      </a:pPr>
                      <a:r>
                        <a:rPr lang="en-GB" sz="1200">
                          <a:effectLst/>
                          <a:latin typeface="Times New Roman" pitchFamily="18" charset="0"/>
                          <a:cs typeface="Times New Roman" pitchFamily="18" charset="0"/>
                        </a:rPr>
                        <a:t>Dış</a:t>
                      </a:r>
                      <a:endParaRPr lang="tr-TR" sz="1200">
                        <a:effectLst/>
                        <a:latin typeface="Times New Roman" pitchFamily="18" charset="0"/>
                        <a:ea typeface="Times New Roman"/>
                        <a:cs typeface="Times New Roman" pitchFamily="18" charset="0"/>
                      </a:endParaRPr>
                    </a:p>
                  </a:txBody>
                  <a:tcPr marL="40140" marR="23930" marT="28947" marB="0" anchor="ctr"/>
                </a:tc>
                <a:tc>
                  <a:txBody>
                    <a:bodyPr/>
                    <a:lstStyle/>
                    <a:p>
                      <a:pPr>
                        <a:lnSpc>
                          <a:spcPct val="107000"/>
                        </a:lnSpc>
                        <a:spcAft>
                          <a:spcPts val="0"/>
                        </a:spcAft>
                      </a:pPr>
                      <a:r>
                        <a:rPr lang="en-GB" sz="1200">
                          <a:effectLst/>
                          <a:latin typeface="Times New Roman" pitchFamily="18" charset="0"/>
                          <a:cs typeface="Times New Roman" pitchFamily="18" charset="0"/>
                        </a:rPr>
                        <a:t>Toplam</a:t>
                      </a:r>
                      <a:endParaRPr lang="tr-TR" sz="1200">
                        <a:effectLst/>
                        <a:latin typeface="Times New Roman" pitchFamily="18" charset="0"/>
                        <a:ea typeface="Times New Roman"/>
                        <a:cs typeface="Times New Roman" pitchFamily="18" charset="0"/>
                      </a:endParaRPr>
                    </a:p>
                  </a:txBody>
                  <a:tcPr marL="40140" marR="23930" marT="28947" marB="0" anchor="ctr"/>
                </a:tc>
                <a:tc vMerge="1">
                  <a:txBody>
                    <a:bodyPr/>
                    <a:lstStyle/>
                    <a:p>
                      <a:endParaRPr lang="tr-TR"/>
                    </a:p>
                  </a:txBody>
                  <a:tcPr/>
                </a:tc>
                <a:extLst>
                  <a:ext uri="{0D108BD9-81ED-4DB2-BD59-A6C34878D82A}">
                    <a16:rowId xmlns="" xmlns:a16="http://schemas.microsoft.com/office/drawing/2014/main" val="10011"/>
                  </a:ext>
                </a:extLst>
              </a:tr>
              <a:tr h="361886">
                <a:tc>
                  <a:txBody>
                    <a:bodyPr/>
                    <a:lstStyle/>
                    <a:p>
                      <a:pPr algn="ctr">
                        <a:lnSpc>
                          <a:spcPct val="107000"/>
                        </a:lnSpc>
                        <a:spcAft>
                          <a:spcPts val="0"/>
                        </a:spcAft>
                      </a:pPr>
                      <a:r>
                        <a:rPr lang="en-GB" sz="1200">
                          <a:effectLst/>
                          <a:latin typeface="Times New Roman" pitchFamily="18" charset="0"/>
                          <a:cs typeface="Times New Roman" pitchFamily="18" charset="0"/>
                        </a:rPr>
                        <a:t>2020</a:t>
                      </a:r>
                      <a:endParaRPr lang="tr-TR" sz="1200">
                        <a:effectLst/>
                        <a:latin typeface="Times New Roman" pitchFamily="18" charset="0"/>
                        <a:ea typeface="Times New Roman"/>
                        <a:cs typeface="Times New Roman" pitchFamily="18" charset="0"/>
                      </a:endParaRPr>
                    </a:p>
                  </a:txBody>
                  <a:tcPr marL="40140" marR="23930" marT="28947" marB="0" anchor="ctr"/>
                </a:tc>
                <a:tc>
                  <a:txBody>
                    <a:bodyPr/>
                    <a:lstStyle/>
                    <a:p>
                      <a:pPr algn="ctr">
                        <a:lnSpc>
                          <a:spcPct val="107000"/>
                        </a:lnSpc>
                        <a:spcAft>
                          <a:spcPts val="0"/>
                        </a:spcAft>
                      </a:pPr>
                      <a:r>
                        <a:rPr lang="en-GB" sz="1200">
                          <a:effectLst/>
                          <a:latin typeface="Times New Roman" pitchFamily="18" charset="0"/>
                          <a:cs typeface="Times New Roman" pitchFamily="18" charset="0"/>
                        </a:rPr>
                        <a:t>120.000,00 ₺</a:t>
                      </a:r>
                      <a:endParaRPr lang="tr-TR" sz="1200">
                        <a:effectLst/>
                        <a:latin typeface="Times New Roman" pitchFamily="18" charset="0"/>
                        <a:ea typeface="Times New Roman"/>
                        <a:cs typeface="Times New Roman" pitchFamily="18" charset="0"/>
                      </a:endParaRPr>
                    </a:p>
                  </a:txBody>
                  <a:tcPr marL="40140" marR="23930" marT="28947"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96.404,87 ₺</a:t>
                      </a:r>
                      <a:endParaRPr lang="tr-TR" sz="1200" dirty="0">
                        <a:effectLst/>
                        <a:latin typeface="Times New Roman" pitchFamily="18" charset="0"/>
                        <a:ea typeface="Times New Roman"/>
                        <a:cs typeface="Times New Roman" pitchFamily="18" charset="0"/>
                      </a:endParaRPr>
                    </a:p>
                  </a:txBody>
                  <a:tcPr marL="40140" marR="23930" marT="28947" marB="0" anchor="ctr"/>
                </a:tc>
                <a:tc gridSpan="2">
                  <a:txBody>
                    <a:bodyPr/>
                    <a:lstStyle/>
                    <a:p>
                      <a:pPr algn="ctr">
                        <a:lnSpc>
                          <a:spcPct val="107000"/>
                        </a:lnSpc>
                        <a:spcAft>
                          <a:spcPts val="0"/>
                        </a:spcAft>
                      </a:pPr>
                      <a:r>
                        <a:rPr lang="en-GB" sz="1200">
                          <a:effectLst/>
                          <a:latin typeface="Times New Roman" pitchFamily="18" charset="0"/>
                          <a:cs typeface="Times New Roman" pitchFamily="18" charset="0"/>
                        </a:rPr>
                        <a:t>-</a:t>
                      </a:r>
                      <a:endParaRPr lang="tr-TR" sz="1200">
                        <a:effectLst/>
                        <a:latin typeface="Times New Roman" pitchFamily="18" charset="0"/>
                        <a:ea typeface="Times New Roman"/>
                        <a:cs typeface="Times New Roman" pitchFamily="18" charset="0"/>
                      </a:endParaRPr>
                    </a:p>
                  </a:txBody>
                  <a:tcPr marL="40140" marR="23930" marT="28947" marB="0" anchor="ctr"/>
                </a:tc>
                <a:tc hMerge="1">
                  <a:txBody>
                    <a:bodyPr/>
                    <a:lstStyle/>
                    <a:p>
                      <a:endParaRPr lang="tr-TR"/>
                    </a:p>
                  </a:txBody>
                  <a:tcPr/>
                </a:tc>
                <a:tc>
                  <a:txBody>
                    <a:bodyPr/>
                    <a:lstStyle/>
                    <a:p>
                      <a:pPr algn="ctr">
                        <a:lnSpc>
                          <a:spcPct val="107000"/>
                        </a:lnSpc>
                        <a:spcAft>
                          <a:spcPts val="0"/>
                        </a:spcAft>
                      </a:pPr>
                      <a:r>
                        <a:rPr lang="en-GB" sz="1200" dirty="0">
                          <a:effectLst/>
                          <a:latin typeface="Times New Roman" pitchFamily="18" charset="0"/>
                          <a:cs typeface="Times New Roman" pitchFamily="18" charset="0"/>
                        </a:rPr>
                        <a:t>100.000</a:t>
                      </a:r>
                      <a:endParaRPr lang="tr-TR" sz="1200" dirty="0">
                        <a:effectLst/>
                        <a:latin typeface="Times New Roman" pitchFamily="18" charset="0"/>
                        <a:ea typeface="Times New Roman"/>
                        <a:cs typeface="Times New Roman" pitchFamily="18" charset="0"/>
                      </a:endParaRPr>
                    </a:p>
                  </a:txBody>
                  <a:tcPr marL="40140" marR="23930" marT="28947"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40140" marR="23930" marT="28947"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120.000,00 ₺</a:t>
                      </a:r>
                      <a:endParaRPr lang="tr-TR" sz="1200" dirty="0">
                        <a:effectLst/>
                        <a:latin typeface="Times New Roman" pitchFamily="18" charset="0"/>
                        <a:ea typeface="Times New Roman"/>
                        <a:cs typeface="Times New Roman" pitchFamily="18" charset="0"/>
                      </a:endParaRPr>
                    </a:p>
                  </a:txBody>
                  <a:tcPr marL="40140" marR="23930" marT="28947"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a:t>
                      </a:r>
                      <a:endParaRPr lang="tr-TR" sz="1200" dirty="0">
                        <a:effectLst/>
                        <a:latin typeface="Times New Roman" pitchFamily="18" charset="0"/>
                        <a:ea typeface="Times New Roman"/>
                        <a:cs typeface="Times New Roman" pitchFamily="18" charset="0"/>
                      </a:endParaRPr>
                    </a:p>
                  </a:txBody>
                  <a:tcPr marL="40140" marR="23930" marT="28947"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96.404,87 ₺</a:t>
                      </a:r>
                      <a:endParaRPr lang="tr-TR" sz="1200" dirty="0">
                        <a:effectLst/>
                        <a:latin typeface="Times New Roman" pitchFamily="18" charset="0"/>
                        <a:ea typeface="Times New Roman"/>
                        <a:cs typeface="Times New Roman" pitchFamily="18" charset="0"/>
                      </a:endParaRPr>
                    </a:p>
                  </a:txBody>
                  <a:tcPr marL="40140" marR="23930" marT="28947" marB="0" anchor="ctr"/>
                </a:tc>
                <a:tc>
                  <a:txBody>
                    <a:bodyPr/>
                    <a:lstStyle/>
                    <a:p>
                      <a:pPr algn="ctr">
                        <a:lnSpc>
                          <a:spcPct val="107000"/>
                        </a:lnSpc>
                        <a:spcAft>
                          <a:spcPts val="0"/>
                        </a:spcAft>
                      </a:pPr>
                      <a:r>
                        <a:rPr lang="en-GB" sz="1200" dirty="0">
                          <a:effectLst/>
                          <a:latin typeface="Times New Roman" pitchFamily="18" charset="0"/>
                          <a:cs typeface="Times New Roman" pitchFamily="18" charset="0"/>
                        </a:rPr>
                        <a:t>% 80.34</a:t>
                      </a:r>
                      <a:endParaRPr lang="tr-TR" sz="1200" dirty="0">
                        <a:effectLst/>
                        <a:latin typeface="Times New Roman" pitchFamily="18" charset="0"/>
                        <a:ea typeface="Times New Roman"/>
                        <a:cs typeface="Times New Roman" pitchFamily="18" charset="0"/>
                      </a:endParaRPr>
                    </a:p>
                  </a:txBody>
                  <a:tcPr marL="40140" marR="23930" marT="28947" marB="0" anchor="ctr"/>
                </a:tc>
                <a:extLst>
                  <a:ext uri="{0D108BD9-81ED-4DB2-BD59-A6C34878D82A}">
                    <a16:rowId xmlns="" xmlns:a16="http://schemas.microsoft.com/office/drawing/2014/main" val="10012"/>
                  </a:ext>
                </a:extLst>
              </a:tr>
              <a:tr h="2626492">
                <a:tc gridSpan="11">
                  <a:txBody>
                    <a:bodyPr/>
                    <a:lstStyle/>
                    <a:p>
                      <a:pPr marR="36195" algn="just">
                        <a:spcAft>
                          <a:spcPts val="0"/>
                        </a:spcAft>
                      </a:pPr>
                      <a:r>
                        <a:rPr lang="tr-TR" sz="1200" b="1" dirty="0" smtClean="0">
                          <a:effectLst/>
                          <a:latin typeface="Times New Roman" pitchFamily="18" charset="0"/>
                          <a:cs typeface="Times New Roman" pitchFamily="18" charset="0"/>
                        </a:rPr>
                        <a:t>Açıklam</a:t>
                      </a:r>
                      <a:r>
                        <a:rPr lang="tr-TR" sz="1200" b="0" dirty="0" smtClean="0">
                          <a:effectLst/>
                          <a:latin typeface="Times New Roman" pitchFamily="18" charset="0"/>
                          <a:cs typeface="Times New Roman" pitchFamily="18" charset="0"/>
                        </a:rPr>
                        <a:t>a: </a:t>
                      </a:r>
                      <a:r>
                        <a:rPr lang="en-GB" sz="1200" b="0" dirty="0" err="1" smtClean="0">
                          <a:effectLst/>
                          <a:latin typeface="Times New Roman" pitchFamily="18" charset="0"/>
                          <a:cs typeface="Times New Roman" pitchFamily="18" charset="0"/>
                        </a:rPr>
                        <a:t>Dünya</a:t>
                      </a:r>
                      <a:r>
                        <a:rPr lang="en-GB" sz="1200" b="0" dirty="0" smtClean="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Sağlık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Örgütü</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tarafından</a:t>
                      </a:r>
                      <a:r>
                        <a:rPr lang="en-GB" sz="1200" b="0" dirty="0">
                          <a:effectLst/>
                          <a:latin typeface="Times New Roman" pitchFamily="18" charset="0"/>
                          <a:cs typeface="Times New Roman" pitchFamily="18" charset="0"/>
                        </a:rPr>
                        <a:t>,  11 Mart  2020 </a:t>
                      </a:r>
                      <a:r>
                        <a:rPr lang="en-GB" sz="1200" b="0" dirty="0" err="1">
                          <a:effectLst/>
                          <a:latin typeface="Times New Roman" pitchFamily="18" charset="0"/>
                          <a:cs typeface="Times New Roman" pitchFamily="18" charset="0"/>
                        </a:rPr>
                        <a:t>tarihinde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pandemi</a:t>
                      </a:r>
                      <a:r>
                        <a:rPr lang="en-GB" sz="1200" b="0" dirty="0">
                          <a:effectLst/>
                          <a:latin typeface="Times New Roman" pitchFamily="18" charset="0"/>
                          <a:cs typeface="Times New Roman" pitchFamily="18" charset="0"/>
                        </a:rPr>
                        <a:t>  olarak  </a:t>
                      </a:r>
                      <a:r>
                        <a:rPr lang="en-GB" sz="1200" b="0" dirty="0" err="1">
                          <a:effectLst/>
                          <a:latin typeface="Times New Roman" pitchFamily="18" charset="0"/>
                          <a:cs typeface="Times New Roman" pitchFamily="18" charset="0"/>
                        </a:rPr>
                        <a:t>ilan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edilen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tüm</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Dünyayı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etkisi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altına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alan</a:t>
                      </a:r>
                      <a:r>
                        <a:rPr lang="en-GB" sz="1200" b="0" dirty="0">
                          <a:effectLst/>
                          <a:latin typeface="Times New Roman" pitchFamily="18" charset="0"/>
                          <a:cs typeface="Times New Roman" pitchFamily="18" charset="0"/>
                        </a:rPr>
                        <a:t>   COVID-19   </a:t>
                      </a:r>
                      <a:r>
                        <a:rPr lang="en-GB" sz="1200" b="0" dirty="0" err="1">
                          <a:effectLst/>
                          <a:latin typeface="Times New Roman" pitchFamily="18" charset="0"/>
                          <a:cs typeface="Times New Roman" pitchFamily="18" charset="0"/>
                        </a:rPr>
                        <a:t>salgını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kapsamında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Diş</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Hekimliği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Fakültesşnde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gerçekleştirilen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klinik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işlemleri</a:t>
                      </a:r>
                      <a:r>
                        <a:rPr lang="en-GB" sz="1200" b="0" dirty="0">
                          <a:effectLst/>
                          <a:latin typeface="Times New Roman" pitchFamily="18" charset="0"/>
                          <a:cs typeface="Times New Roman" pitchFamily="18" charset="0"/>
                        </a:rPr>
                        <a:t>  T.C.  </a:t>
                      </a:r>
                      <a:r>
                        <a:rPr lang="en-GB" sz="1200" b="0" dirty="0" err="1">
                          <a:effectLst/>
                          <a:latin typeface="Times New Roman" pitchFamily="18" charset="0"/>
                          <a:cs typeface="Times New Roman" pitchFamily="18" charset="0"/>
                        </a:rPr>
                        <a:t>Sağlık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Bakanlığının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hazırlamış</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olduğu</a:t>
                      </a:r>
                      <a:r>
                        <a:rPr lang="en-GB" sz="1200" b="0" dirty="0">
                          <a:effectLst/>
                          <a:latin typeface="Times New Roman" pitchFamily="18" charset="0"/>
                          <a:cs typeface="Times New Roman" pitchFamily="18" charset="0"/>
                        </a:rPr>
                        <a:t> COVID-19  </a:t>
                      </a:r>
                      <a:r>
                        <a:rPr lang="en-GB" sz="1200" b="0" dirty="0" err="1">
                          <a:effectLst/>
                          <a:latin typeface="Times New Roman" pitchFamily="18" charset="0"/>
                          <a:cs typeface="Times New Roman" pitchFamily="18" charset="0"/>
                        </a:rPr>
                        <a:t>Pandemisinde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Sağlık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Kurumlarında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Çalışma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Rehberi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Enfeksiyon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Kontrol</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Önlemleri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rehberine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gerçekleştirilmektedir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Rehber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kapsamındaki</a:t>
                      </a:r>
                      <a:r>
                        <a:rPr lang="en-GB" sz="1200" b="0" dirty="0">
                          <a:effectLst/>
                          <a:latin typeface="Times New Roman" pitchFamily="18" charset="0"/>
                          <a:cs typeface="Times New Roman" pitchFamily="18" charset="0"/>
                        </a:rPr>
                        <a:t> COVID-19 </a:t>
                      </a:r>
                      <a:r>
                        <a:rPr lang="en-GB" sz="1200" b="0" dirty="0" err="1">
                          <a:effectLst/>
                          <a:latin typeface="Times New Roman" pitchFamily="18" charset="0"/>
                          <a:cs typeface="Times New Roman" pitchFamily="18" charset="0"/>
                        </a:rPr>
                        <a:t>Pandemisinde</a:t>
                      </a:r>
                      <a:r>
                        <a:rPr lang="en-GB" sz="1200" b="0" dirty="0">
                          <a:effectLst/>
                          <a:latin typeface="Times New Roman" pitchFamily="18" charset="0"/>
                          <a:cs typeface="Times New Roman" pitchFamily="18" charset="0"/>
                        </a:rPr>
                        <a:t> Dental </a:t>
                      </a:r>
                      <a:r>
                        <a:rPr lang="en-GB" sz="1200" b="0" dirty="0" err="1">
                          <a:effectLst/>
                          <a:latin typeface="Times New Roman" pitchFamily="18" charset="0"/>
                          <a:cs typeface="Times New Roman" pitchFamily="18" charset="0"/>
                        </a:rPr>
                        <a:t>İşlemlerin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Normale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Dönüş</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Planına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göre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izole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tedavi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alanları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bulunmayan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sağlık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kuruluşlarında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gerekli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çalışmalar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yapılarak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izole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alanlar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oluşturulmalı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özellikle</a:t>
                      </a:r>
                      <a:r>
                        <a:rPr lang="en-GB" sz="1200" b="0" dirty="0">
                          <a:effectLst/>
                          <a:latin typeface="Times New Roman" pitchFamily="18" charset="0"/>
                          <a:cs typeface="Times New Roman" pitchFamily="18" charset="0"/>
                        </a:rPr>
                        <a:t> aerosol </a:t>
                      </a:r>
                      <a:r>
                        <a:rPr lang="en-GB" sz="1200" b="0" dirty="0" err="1">
                          <a:effectLst/>
                          <a:latin typeface="Times New Roman" pitchFamily="18" charset="0"/>
                          <a:cs typeface="Times New Roman" pitchFamily="18" charset="0"/>
                        </a:rPr>
                        <a:t>üreten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işlemler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izole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ünitlerde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yapılmalısı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gerektiği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bu</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kapsamda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Fakültenin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klinik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alanlarındaki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diş</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ünitleri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için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izole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oluşturulmasına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ilişkin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planlama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yapılmıştır</a:t>
                      </a:r>
                      <a:r>
                        <a:rPr lang="en-GB" sz="1200" b="0" dirty="0">
                          <a:effectLst/>
                          <a:latin typeface="Times New Roman" pitchFamily="18" charset="0"/>
                          <a:cs typeface="Times New Roman" pitchFamily="18" charset="0"/>
                        </a:rPr>
                        <a:t>.  </a:t>
                      </a:r>
                      <a:endParaRPr lang="tr-TR" sz="1200" b="0" dirty="0">
                        <a:effectLst/>
                        <a:latin typeface="Times New Roman" pitchFamily="18" charset="0"/>
                        <a:cs typeface="Times New Roman" pitchFamily="18" charset="0"/>
                      </a:endParaRPr>
                    </a:p>
                    <a:p>
                      <a:pPr marR="36195" algn="just">
                        <a:spcAft>
                          <a:spcPts val="0"/>
                        </a:spcAft>
                      </a:pPr>
                      <a:r>
                        <a:rPr lang="en-GB" sz="1200" b="0" dirty="0">
                          <a:effectLst/>
                          <a:latin typeface="Times New Roman" pitchFamily="18" charset="0"/>
                          <a:cs typeface="Times New Roman" pitchFamily="18" charset="0"/>
                        </a:rPr>
                        <a:t>2020 </a:t>
                      </a:r>
                      <a:r>
                        <a:rPr lang="en-GB" sz="1200" b="0" dirty="0" err="1">
                          <a:effectLst/>
                          <a:latin typeface="Times New Roman" pitchFamily="18" charset="0"/>
                          <a:cs typeface="Times New Roman" pitchFamily="18" charset="0"/>
                        </a:rPr>
                        <a:t>yılı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Muhtelif</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İşler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Sağlık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kapsamında</a:t>
                      </a:r>
                      <a:r>
                        <a:rPr lang="en-GB" sz="1200" b="0" dirty="0">
                          <a:effectLst/>
                          <a:latin typeface="Times New Roman" pitchFamily="18" charset="0"/>
                          <a:cs typeface="Times New Roman" pitchFamily="18" charset="0"/>
                        </a:rPr>
                        <a:t> 4734 </a:t>
                      </a:r>
                      <a:r>
                        <a:rPr lang="en-GB" sz="1200" b="0" dirty="0" err="1">
                          <a:effectLst/>
                          <a:latin typeface="Times New Roman" pitchFamily="18" charset="0"/>
                          <a:cs typeface="Times New Roman" pitchFamily="18" charset="0"/>
                        </a:rPr>
                        <a:t>Sayılı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Kamu</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İhale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Kanununun</a:t>
                      </a:r>
                      <a:r>
                        <a:rPr lang="en-GB" sz="1200" b="0" dirty="0">
                          <a:effectLst/>
                          <a:latin typeface="Times New Roman" pitchFamily="18" charset="0"/>
                          <a:cs typeface="Times New Roman" pitchFamily="18" charset="0"/>
                        </a:rPr>
                        <a:t> 21-b </a:t>
                      </a:r>
                      <a:r>
                        <a:rPr lang="en-GB" sz="1200" b="0" dirty="0" err="1">
                          <a:effectLst/>
                          <a:latin typeface="Times New Roman" pitchFamily="18" charset="0"/>
                          <a:cs typeface="Times New Roman" pitchFamily="18" charset="0"/>
                        </a:rPr>
                        <a:t>Pazarlık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Usulü</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maddesince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Diş</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Hekimliği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Fakültesi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Ünitelere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İzole</a:t>
                      </a:r>
                      <a:r>
                        <a:rPr lang="en-GB" sz="1200" b="0" dirty="0">
                          <a:effectLst/>
                          <a:latin typeface="Times New Roman" pitchFamily="18" charset="0"/>
                          <a:cs typeface="Times New Roman" pitchFamily="18" charset="0"/>
                        </a:rPr>
                        <a:t> Alan </a:t>
                      </a:r>
                      <a:r>
                        <a:rPr lang="en-GB" sz="1200" b="0" dirty="0" err="1">
                          <a:effectLst/>
                          <a:latin typeface="Times New Roman" pitchFamily="18" charset="0"/>
                          <a:cs typeface="Times New Roman" pitchFamily="18" charset="0"/>
                        </a:rPr>
                        <a:t>Oluşturulması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ihalesi</a:t>
                      </a:r>
                      <a:r>
                        <a:rPr lang="en-GB" sz="1200" b="0" dirty="0">
                          <a:effectLst/>
                          <a:latin typeface="Times New Roman" pitchFamily="18" charset="0"/>
                          <a:cs typeface="Times New Roman" pitchFamily="18" charset="0"/>
                        </a:rPr>
                        <a:t> 10.11.2020 </a:t>
                      </a:r>
                      <a:r>
                        <a:rPr lang="en-GB" sz="1200" b="0" dirty="0" err="1">
                          <a:effectLst/>
                          <a:latin typeface="Times New Roman" pitchFamily="18" charset="0"/>
                          <a:cs typeface="Times New Roman" pitchFamily="18" charset="0"/>
                        </a:rPr>
                        <a:t>tarihinde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yapılmıştır</a:t>
                      </a:r>
                      <a:r>
                        <a:rPr lang="en-GB" sz="1200" b="0" dirty="0">
                          <a:effectLst/>
                          <a:latin typeface="Times New Roman" pitchFamily="18" charset="0"/>
                          <a:cs typeface="Times New Roman" pitchFamily="18" charset="0"/>
                        </a:rPr>
                        <a:t>. 77.616,00 TL </a:t>
                      </a:r>
                      <a:r>
                        <a:rPr lang="en-GB" sz="1200" b="0" dirty="0" err="1">
                          <a:effectLst/>
                          <a:latin typeface="Times New Roman" pitchFamily="18" charset="0"/>
                          <a:cs typeface="Times New Roman" pitchFamily="18" charset="0"/>
                        </a:rPr>
                        <a:t>sözleşme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bedeli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imzzalanan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sözleşme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gereğince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bu</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ihale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kapsamında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toplam</a:t>
                      </a:r>
                      <a:r>
                        <a:rPr lang="en-GB" sz="1200" b="0" dirty="0">
                          <a:effectLst/>
                          <a:latin typeface="Times New Roman" pitchFamily="18" charset="0"/>
                          <a:cs typeface="Times New Roman" pitchFamily="18" charset="0"/>
                        </a:rPr>
                        <a:t> 90.832,91 TL </a:t>
                      </a:r>
                      <a:r>
                        <a:rPr lang="en-GB" sz="1200" b="0" dirty="0" err="1">
                          <a:effectLst/>
                          <a:latin typeface="Times New Roman" pitchFamily="18" charset="0"/>
                          <a:cs typeface="Times New Roman" pitchFamily="18" charset="0"/>
                        </a:rPr>
                        <a:t>harcama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yapılmıştır</a:t>
                      </a:r>
                      <a:r>
                        <a:rPr lang="en-GB" sz="1200" b="0" dirty="0">
                          <a:effectLst/>
                          <a:latin typeface="Times New Roman" pitchFamily="18" charset="0"/>
                          <a:cs typeface="Times New Roman" pitchFamily="18" charset="0"/>
                        </a:rPr>
                        <a:t>. </a:t>
                      </a:r>
                      <a:endParaRPr lang="tr-TR" sz="1200" b="0" dirty="0">
                        <a:effectLst/>
                        <a:latin typeface="Times New Roman" pitchFamily="18" charset="0"/>
                        <a:cs typeface="Times New Roman" pitchFamily="18" charset="0"/>
                      </a:endParaRPr>
                    </a:p>
                    <a:p>
                      <a:pPr marR="36195" algn="just">
                        <a:spcAft>
                          <a:spcPts val="0"/>
                        </a:spcAft>
                      </a:pPr>
                      <a:r>
                        <a:rPr lang="en-GB" sz="1200" b="0" dirty="0">
                          <a:effectLst/>
                          <a:latin typeface="Times New Roman" pitchFamily="18" charset="0"/>
                          <a:cs typeface="Times New Roman" pitchFamily="18" charset="0"/>
                        </a:rPr>
                        <a:t> </a:t>
                      </a:r>
                      <a:endParaRPr lang="tr-TR" sz="1200" b="0" dirty="0" smtClean="0">
                        <a:effectLst/>
                        <a:latin typeface="Times New Roman" pitchFamily="18" charset="0"/>
                        <a:cs typeface="Times New Roman" pitchFamily="18" charset="0"/>
                      </a:endParaRPr>
                    </a:p>
                    <a:p>
                      <a:pPr marR="36195" algn="just">
                        <a:spcAft>
                          <a:spcPts val="0"/>
                        </a:spcAft>
                      </a:pPr>
                      <a:r>
                        <a:rPr lang="en-GB" sz="1200" b="1" i="1" dirty="0" err="1" smtClean="0">
                          <a:effectLst/>
                          <a:latin typeface="Times New Roman" pitchFamily="18" charset="0"/>
                          <a:cs typeface="Times New Roman" pitchFamily="18" charset="0"/>
                        </a:rPr>
                        <a:t>Doğrudan</a:t>
                      </a:r>
                      <a:r>
                        <a:rPr lang="en-GB" sz="1200" b="1" i="1" dirty="0" smtClean="0">
                          <a:effectLst/>
                          <a:latin typeface="Times New Roman" pitchFamily="18" charset="0"/>
                          <a:cs typeface="Times New Roman" pitchFamily="18" charset="0"/>
                        </a:rPr>
                        <a:t> </a:t>
                      </a:r>
                      <a:r>
                        <a:rPr lang="en-GB" sz="1200" b="1" i="1" dirty="0" err="1">
                          <a:effectLst/>
                          <a:latin typeface="Times New Roman" pitchFamily="18" charset="0"/>
                          <a:cs typeface="Times New Roman" pitchFamily="18" charset="0"/>
                        </a:rPr>
                        <a:t>temin</a:t>
                      </a:r>
                      <a:r>
                        <a:rPr lang="en-GB" sz="1200" b="1" i="1" dirty="0">
                          <a:effectLst/>
                          <a:latin typeface="Times New Roman" pitchFamily="18" charset="0"/>
                          <a:cs typeface="Times New Roman" pitchFamily="18" charset="0"/>
                        </a:rPr>
                        <a:t> </a:t>
                      </a:r>
                      <a:r>
                        <a:rPr lang="en-GB" sz="1200" b="1" i="1" dirty="0" err="1">
                          <a:effectLst/>
                          <a:latin typeface="Times New Roman" pitchFamily="18" charset="0"/>
                          <a:cs typeface="Times New Roman" pitchFamily="18" charset="0"/>
                        </a:rPr>
                        <a:t>yöntemiyle</a:t>
                      </a:r>
                      <a:r>
                        <a:rPr lang="en-GB" sz="1200" b="1" i="1" dirty="0">
                          <a:effectLst/>
                          <a:latin typeface="Times New Roman" pitchFamily="18" charset="0"/>
                          <a:cs typeface="Times New Roman" pitchFamily="18" charset="0"/>
                        </a:rPr>
                        <a:t>;</a:t>
                      </a:r>
                      <a:endParaRPr lang="tr-TR" sz="1200" b="1" i="1" dirty="0">
                        <a:effectLst/>
                        <a:latin typeface="Times New Roman" pitchFamily="18" charset="0"/>
                        <a:cs typeface="Times New Roman" pitchFamily="18" charset="0"/>
                      </a:endParaRPr>
                    </a:p>
                    <a:p>
                      <a:pPr marR="36195" algn="just">
                        <a:spcAft>
                          <a:spcPts val="0"/>
                        </a:spcAft>
                      </a:pPr>
                      <a:r>
                        <a:rPr lang="en-GB" sz="1200" b="0" dirty="0">
                          <a:effectLst/>
                          <a:latin typeface="Times New Roman" pitchFamily="18" charset="0"/>
                          <a:cs typeface="Times New Roman" pitchFamily="18" charset="0"/>
                        </a:rPr>
                        <a:t> </a:t>
                      </a:r>
                      <a:endParaRPr lang="tr-TR" sz="1200" b="0" dirty="0">
                        <a:effectLst/>
                        <a:latin typeface="Times New Roman" pitchFamily="18" charset="0"/>
                        <a:cs typeface="Times New Roman" pitchFamily="18" charset="0"/>
                      </a:endParaRPr>
                    </a:p>
                    <a:p>
                      <a:pPr marR="36195" algn="just">
                        <a:spcAft>
                          <a:spcPts val="0"/>
                        </a:spcAft>
                      </a:pPr>
                      <a:r>
                        <a:rPr lang="en-GB" sz="1200" b="0" dirty="0" err="1">
                          <a:effectLst/>
                          <a:latin typeface="Times New Roman" pitchFamily="18" charset="0"/>
                          <a:cs typeface="Times New Roman" pitchFamily="18" charset="0"/>
                        </a:rPr>
                        <a:t>Diş</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Hekimliği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Fakültesi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Klinik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Alanlarındaki</a:t>
                      </a:r>
                      <a:r>
                        <a:rPr lang="en-GB" sz="1200" b="0" dirty="0">
                          <a:effectLst/>
                          <a:latin typeface="Times New Roman" pitchFamily="18" charset="0"/>
                          <a:cs typeface="Times New Roman" pitchFamily="18" charset="0"/>
                        </a:rPr>
                        <a:t> 1 </a:t>
                      </a:r>
                      <a:r>
                        <a:rPr lang="en-GB" sz="1200" b="0" dirty="0" err="1">
                          <a:effectLst/>
                          <a:latin typeface="Times New Roman" pitchFamily="18" charset="0"/>
                          <a:cs typeface="Times New Roman" pitchFamily="18" charset="0"/>
                        </a:rPr>
                        <a:t>adet</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diş</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üniti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için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izole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alan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oluşturulması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işi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yapılmıştır.Doğrudan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temin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yöntemi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bu</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harcama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ile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birlikte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Muhtelif</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İşler</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Sağlık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Projesi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kapsamında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toplam</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harcama</a:t>
                      </a:r>
                      <a:r>
                        <a:rPr lang="en-GB" sz="1200" b="0" dirty="0">
                          <a:effectLst/>
                          <a:latin typeface="Times New Roman" pitchFamily="18" charset="0"/>
                          <a:cs typeface="Times New Roman" pitchFamily="18" charset="0"/>
                        </a:rPr>
                        <a:t>  96.404,87 </a:t>
                      </a:r>
                      <a:r>
                        <a:rPr lang="en-GB" sz="1200" b="0" dirty="0" err="1">
                          <a:effectLst/>
                          <a:latin typeface="Times New Roman" pitchFamily="18" charset="0"/>
                          <a:cs typeface="Times New Roman" pitchFamily="18" charset="0"/>
                        </a:rPr>
                        <a:t>TL’dir</a:t>
                      </a:r>
                      <a:r>
                        <a:rPr lang="en-GB" sz="1200" b="0" dirty="0">
                          <a:effectLst/>
                          <a:latin typeface="Times New Roman" pitchFamily="18" charset="0"/>
                          <a:cs typeface="Times New Roman" pitchFamily="18" charset="0"/>
                        </a:rPr>
                        <a:t>. </a:t>
                      </a:r>
                      <a:endParaRPr lang="tr-TR" sz="1200" b="0" dirty="0">
                        <a:effectLst/>
                        <a:latin typeface="Times New Roman" pitchFamily="18" charset="0"/>
                        <a:cs typeface="Times New Roman" pitchFamily="18" charset="0"/>
                      </a:endParaRPr>
                    </a:p>
                    <a:p>
                      <a:pPr marR="36195" algn="just">
                        <a:spcAft>
                          <a:spcPts val="0"/>
                        </a:spcAft>
                      </a:pPr>
                      <a:r>
                        <a:rPr lang="en-GB" sz="1200" b="0" dirty="0">
                          <a:effectLst/>
                          <a:latin typeface="Times New Roman" pitchFamily="18" charset="0"/>
                          <a:cs typeface="Times New Roman" pitchFamily="18" charset="0"/>
                        </a:rPr>
                        <a:t> </a:t>
                      </a:r>
                      <a:endParaRPr lang="tr-TR" sz="1200" b="0" dirty="0">
                        <a:effectLst/>
                        <a:latin typeface="Times New Roman" pitchFamily="18" charset="0"/>
                        <a:ea typeface="Times New Roman"/>
                        <a:cs typeface="Times New Roman" pitchFamily="18" charset="0"/>
                      </a:endParaRPr>
                    </a:p>
                  </a:txBody>
                  <a:tcPr marL="40140" marR="23930" marT="28947"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155236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704088"/>
            <a:ext cx="8229600" cy="492664"/>
          </a:xfrm>
        </p:spPr>
        <p:txBody>
          <a:bodyPr>
            <a:normAutofit fontScale="90000"/>
          </a:bodyPr>
          <a:lstStyle/>
          <a:p>
            <a:pPr algn="ctr"/>
            <a:r>
              <a:rPr lang="en-GB" sz="1800" b="1" dirty="0" smtClean="0">
                <a:latin typeface="Times New Roman" pitchFamily="18" charset="0"/>
                <a:cs typeface="Times New Roman" pitchFamily="18" charset="0"/>
              </a:rPr>
              <a:t>DIŞ HEKIMLIĞI FAKÜLTESI ÜNITELERE IZOLE ALAN OLUŞTURULMASINA AIT GÖRSEL</a:t>
            </a:r>
            <a:endParaRPr lang="tr-TR" sz="1800" b="1" dirty="0">
              <a:latin typeface="Times New Roman" pitchFamily="18" charset="0"/>
              <a:cs typeface="Times New Roman" pitchFamily="18" charset="0"/>
            </a:endParaRPr>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8784" y="1543793"/>
            <a:ext cx="9892146" cy="46330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3877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704088"/>
            <a:ext cx="10972800" cy="492664"/>
          </a:xfrm>
        </p:spPr>
        <p:txBody>
          <a:bodyPr>
            <a:normAutofit/>
          </a:bodyPr>
          <a:lstStyle/>
          <a:p>
            <a:r>
              <a:rPr lang="en-GB" sz="2400" b="1" cap="small" dirty="0">
                <a:latin typeface="Times New Roman" pitchFamily="18" charset="0"/>
                <a:cs typeface="Times New Roman" pitchFamily="18" charset="0"/>
              </a:rPr>
              <a:t>5-1-6- AÇIK SPOR TESİSLERİ </a:t>
            </a:r>
            <a:r>
              <a:rPr lang="en-GB" sz="2400" b="1" cap="small" dirty="0" smtClean="0">
                <a:latin typeface="Times New Roman" pitchFamily="18" charset="0"/>
                <a:cs typeface="Times New Roman" pitchFamily="18" charset="0"/>
              </a:rPr>
              <a:t>PROJESİ</a:t>
            </a:r>
            <a:endParaRPr lang="tr-TR" sz="2400" dirty="0">
              <a:latin typeface="Times New Roman" pitchFamily="18" charset="0"/>
              <a:cs typeface="Times New Roman" pitchFamily="18" charset="0"/>
            </a:endParaRPr>
          </a:p>
        </p:txBody>
      </p:sp>
      <p:pic>
        <p:nvPicPr>
          <p:cNvPr id="2150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35034" y="1412776"/>
            <a:ext cx="9559636" cy="481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03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8124CD7-142B-41DC-BEA4-7414C5045A9A}"/>
              </a:ext>
            </a:extLst>
          </p:cNvPr>
          <p:cNvSpPr>
            <a:spLocks noGrp="1"/>
          </p:cNvSpPr>
          <p:nvPr>
            <p:ph type="ctrTitle"/>
          </p:nvPr>
        </p:nvSpPr>
        <p:spPr>
          <a:xfrm>
            <a:off x="1150705" y="860612"/>
            <a:ext cx="9863191" cy="2942283"/>
          </a:xfrm>
        </p:spPr>
        <p:txBody>
          <a:bodyPr>
            <a:noAutofit/>
          </a:bodyPr>
          <a:lstStyle/>
          <a:p>
            <a:pPr algn="ctr"/>
            <a:r>
              <a:rPr lang="tr-TR" sz="4800" dirty="0">
                <a:latin typeface="Times New Roman" pitchFamily="18" charset="0"/>
                <a:cs typeface="Times New Roman" pitchFamily="18" charset="0"/>
              </a:rPr>
              <a:t>BAİBÜ YAPI İŞLERİ VE TEKNİK DAİRE BAŞKANLIĞI </a:t>
            </a:r>
            <a:r>
              <a:rPr lang="tr-TR" sz="4800" b="1" dirty="0">
                <a:latin typeface="Arial Black" pitchFamily="34" charset="0"/>
              </a:rPr>
              <a:t/>
            </a:r>
            <a:br>
              <a:rPr lang="tr-TR" sz="4800" b="1" dirty="0">
                <a:latin typeface="Arial Black" pitchFamily="34" charset="0"/>
              </a:rPr>
            </a:br>
            <a:r>
              <a:rPr lang="tr-TR" sz="4800" dirty="0" smtClean="0">
                <a:latin typeface="Times New Roman" pitchFamily="18" charset="0"/>
                <a:cs typeface="Times New Roman" pitchFamily="18" charset="0"/>
              </a:rPr>
              <a:t>2020 </a:t>
            </a:r>
            <a:r>
              <a:rPr lang="tr-TR" sz="4800" dirty="0">
                <a:latin typeface="Times New Roman" pitchFamily="18" charset="0"/>
                <a:cs typeface="Times New Roman" pitchFamily="18" charset="0"/>
              </a:rPr>
              <a:t>Yılı (01 Ocak-31 Aralık) Faaliyet Rapor Sunumu</a:t>
            </a:r>
          </a:p>
        </p:txBody>
      </p:sp>
      <p:sp>
        <p:nvSpPr>
          <p:cNvPr id="3" name="Alt Başlık 2">
            <a:extLst>
              <a:ext uri="{FF2B5EF4-FFF2-40B4-BE49-F238E27FC236}">
                <a16:creationId xmlns="" xmlns:a16="http://schemas.microsoft.com/office/drawing/2014/main" id="{1637D875-012F-49FD-A68E-3548FD6E850E}"/>
              </a:ext>
            </a:extLst>
          </p:cNvPr>
          <p:cNvSpPr>
            <a:spLocks noGrp="1"/>
          </p:cNvSpPr>
          <p:nvPr>
            <p:ph type="subTitle" idx="1"/>
          </p:nvPr>
        </p:nvSpPr>
        <p:spPr>
          <a:xfrm>
            <a:off x="1666460" y="5041019"/>
            <a:ext cx="9144000" cy="1240909"/>
          </a:xfrm>
        </p:spPr>
        <p:txBody>
          <a:bodyPr>
            <a:normAutofit lnSpcReduction="10000"/>
          </a:bodyPr>
          <a:lstStyle/>
          <a:p>
            <a:pPr algn="ctr"/>
            <a:r>
              <a:rPr lang="tr-TR" sz="2000" b="1" dirty="0" err="1">
                <a:latin typeface="Times New Roman" pitchFamily="18" charset="0"/>
                <a:cs typeface="Times New Roman" pitchFamily="18" charset="0"/>
              </a:rPr>
              <a:t>Öğrt</a:t>
            </a:r>
            <a:r>
              <a:rPr lang="tr-TR" sz="2000" b="1" dirty="0">
                <a:latin typeface="Times New Roman" pitchFamily="18" charset="0"/>
                <a:cs typeface="Times New Roman" pitchFamily="18" charset="0"/>
              </a:rPr>
              <a:t>. Gör. Bülent </a:t>
            </a:r>
            <a:r>
              <a:rPr lang="tr-TR" sz="2000" b="1" dirty="0" smtClean="0">
                <a:latin typeface="Times New Roman" pitchFamily="18" charset="0"/>
                <a:cs typeface="Times New Roman" pitchFamily="18" charset="0"/>
              </a:rPr>
              <a:t>BALOĞLU</a:t>
            </a:r>
          </a:p>
          <a:p>
            <a:pPr algn="ctr"/>
            <a:r>
              <a:rPr lang="tr-TR" sz="2000" b="1" dirty="0" smtClean="0">
                <a:latin typeface="Times New Roman" pitchFamily="18" charset="0"/>
                <a:cs typeface="Times New Roman" pitchFamily="18" charset="0"/>
              </a:rPr>
              <a:t>     Yapı İşleri </a:t>
            </a:r>
            <a:r>
              <a:rPr lang="tr-TR" sz="2000" b="1" dirty="0">
                <a:latin typeface="Times New Roman" pitchFamily="18" charset="0"/>
                <a:cs typeface="Times New Roman" pitchFamily="18" charset="0"/>
              </a:rPr>
              <a:t>ve Teknik Daire Başkanı </a:t>
            </a:r>
            <a:r>
              <a:rPr lang="tr-TR" sz="2000" b="1" dirty="0" smtClean="0">
                <a:latin typeface="Times New Roman" pitchFamily="18" charset="0"/>
                <a:cs typeface="Times New Roman" pitchFamily="18" charset="0"/>
              </a:rPr>
              <a:t>V.</a:t>
            </a:r>
          </a:p>
          <a:p>
            <a:pPr algn="ctr"/>
            <a:r>
              <a:rPr lang="tr-TR" sz="2000" b="1" dirty="0" smtClean="0">
                <a:latin typeface="Times New Roman" pitchFamily="18" charset="0"/>
                <a:cs typeface="Times New Roman" pitchFamily="18" charset="0"/>
              </a:rPr>
              <a:t>21.04.2021</a:t>
            </a:r>
            <a:endParaRPr lang="tr-TR" sz="2000" dirty="0">
              <a:latin typeface="Times New Roman" pitchFamily="18" charset="0"/>
              <a:cs typeface="Times New Roman" pitchFamily="18" charset="0"/>
            </a:endParaRPr>
          </a:p>
        </p:txBody>
      </p:sp>
      <p:pic>
        <p:nvPicPr>
          <p:cNvPr id="4" name="Resim 3">
            <a:extLst>
              <a:ext uri="{FF2B5EF4-FFF2-40B4-BE49-F238E27FC236}">
                <a16:creationId xmlns="" xmlns:a16="http://schemas.microsoft.com/office/drawing/2014/main" id="{3CE8C025-CB0D-47ED-AF28-4806081E9C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008" y="293459"/>
            <a:ext cx="2021761" cy="1655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7462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704088"/>
            <a:ext cx="8229600" cy="564672"/>
          </a:xfrm>
        </p:spPr>
        <p:txBody>
          <a:bodyPr>
            <a:noAutofit/>
          </a:bodyPr>
          <a:lstStyle/>
          <a:p>
            <a:r>
              <a:rPr lang="en-GB" sz="1800" b="1" cap="small" dirty="0">
                <a:latin typeface="Times New Roman" pitchFamily="18" charset="0"/>
                <a:cs typeface="Times New Roman" pitchFamily="18" charset="0"/>
              </a:rPr>
              <a:t>5-1-7- GAYRİMENKUL ALIMLARI VE KAMULAŞTIRMA PROJESİ</a:t>
            </a:r>
            <a:endParaRPr lang="tr-TR" sz="1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878" y="1484785"/>
            <a:ext cx="9903417" cy="53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827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65563" y="466582"/>
            <a:ext cx="8229600" cy="564672"/>
          </a:xfrm>
        </p:spPr>
        <p:txBody>
          <a:bodyPr>
            <a:normAutofit/>
          </a:bodyPr>
          <a:lstStyle/>
          <a:p>
            <a:r>
              <a:rPr lang="tr-TR" sz="2800" b="1" dirty="0">
                <a:latin typeface="Times New Roman" pitchFamily="18" charset="0"/>
                <a:cs typeface="Times New Roman" pitchFamily="18" charset="0"/>
              </a:rPr>
              <a:t>SERMAYE GİDERLERİ HARCAMA TABLOSU</a:t>
            </a:r>
            <a:endParaRPr lang="tr-TR" sz="2800" dirty="0">
              <a:latin typeface="Times New Roman" pitchFamily="18" charset="0"/>
              <a:cs typeface="Times New Roman"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780953125"/>
              </p:ext>
            </p:extLst>
          </p:nvPr>
        </p:nvGraphicFramePr>
        <p:xfrm>
          <a:off x="570016" y="1223161"/>
          <a:ext cx="11115303" cy="5177638"/>
        </p:xfrm>
        <a:graphic>
          <a:graphicData uri="http://schemas.openxmlformats.org/drawingml/2006/table">
            <a:tbl>
              <a:tblPr firstRow="1" firstCol="1" bandRow="1">
                <a:tableStyleId>{F5AB1C69-6EDB-4FF4-983F-18BD219EF322}</a:tableStyleId>
              </a:tblPr>
              <a:tblGrid>
                <a:gridCol w="3566994">
                  <a:extLst>
                    <a:ext uri="{9D8B030D-6E8A-4147-A177-3AD203B41FA5}">
                      <a16:colId xmlns="" xmlns:a16="http://schemas.microsoft.com/office/drawing/2014/main" val="20000"/>
                    </a:ext>
                  </a:extLst>
                </a:gridCol>
                <a:gridCol w="1324215">
                  <a:extLst>
                    <a:ext uri="{9D8B030D-6E8A-4147-A177-3AD203B41FA5}">
                      <a16:colId xmlns="" xmlns:a16="http://schemas.microsoft.com/office/drawing/2014/main" val="20001"/>
                    </a:ext>
                  </a:extLst>
                </a:gridCol>
                <a:gridCol w="1135250">
                  <a:extLst>
                    <a:ext uri="{9D8B030D-6E8A-4147-A177-3AD203B41FA5}">
                      <a16:colId xmlns="" xmlns:a16="http://schemas.microsoft.com/office/drawing/2014/main" val="20002"/>
                    </a:ext>
                  </a:extLst>
                </a:gridCol>
                <a:gridCol w="1171153">
                  <a:extLst>
                    <a:ext uri="{9D8B030D-6E8A-4147-A177-3AD203B41FA5}">
                      <a16:colId xmlns="" xmlns:a16="http://schemas.microsoft.com/office/drawing/2014/main" val="20003"/>
                    </a:ext>
                  </a:extLst>
                </a:gridCol>
                <a:gridCol w="1302177">
                  <a:extLst>
                    <a:ext uri="{9D8B030D-6E8A-4147-A177-3AD203B41FA5}">
                      <a16:colId xmlns="" xmlns:a16="http://schemas.microsoft.com/office/drawing/2014/main" val="20004"/>
                    </a:ext>
                  </a:extLst>
                </a:gridCol>
                <a:gridCol w="1486190">
                  <a:extLst>
                    <a:ext uri="{9D8B030D-6E8A-4147-A177-3AD203B41FA5}">
                      <a16:colId xmlns="" xmlns:a16="http://schemas.microsoft.com/office/drawing/2014/main" val="20005"/>
                    </a:ext>
                  </a:extLst>
                </a:gridCol>
                <a:gridCol w="1129324">
                  <a:extLst>
                    <a:ext uri="{9D8B030D-6E8A-4147-A177-3AD203B41FA5}">
                      <a16:colId xmlns="" xmlns:a16="http://schemas.microsoft.com/office/drawing/2014/main" val="20006"/>
                    </a:ext>
                  </a:extLst>
                </a:gridCol>
              </a:tblGrid>
              <a:tr h="707347">
                <a:tc>
                  <a:txBody>
                    <a:bodyPr/>
                    <a:lstStyle/>
                    <a:p>
                      <a:pPr>
                        <a:spcAft>
                          <a:spcPts val="0"/>
                        </a:spcAft>
                      </a:pPr>
                      <a:r>
                        <a:rPr lang="tr-TR" sz="1100" b="1" dirty="0">
                          <a:effectLst/>
                          <a:latin typeface="Times New Roman" pitchFamily="18" charset="0"/>
                          <a:cs typeface="Times New Roman" pitchFamily="18" charset="0"/>
                        </a:rPr>
                        <a:t>EKONOMİK KOD</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spcAft>
                          <a:spcPts val="0"/>
                        </a:spcAft>
                      </a:pPr>
                      <a:r>
                        <a:rPr lang="tr-TR" sz="1100" b="1" dirty="0">
                          <a:effectLst/>
                          <a:latin typeface="Times New Roman" pitchFamily="18" charset="0"/>
                          <a:cs typeface="Times New Roman" pitchFamily="18" charset="0"/>
                        </a:rPr>
                        <a:t>KESİNTİLİ BAŞLANGIÇ ÖDENEĞİ </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spcAft>
                          <a:spcPts val="0"/>
                        </a:spcAft>
                      </a:pPr>
                      <a:r>
                        <a:rPr lang="tr-TR" sz="1100" b="1" dirty="0">
                          <a:effectLst/>
                          <a:latin typeface="Times New Roman" pitchFamily="18" charset="0"/>
                          <a:cs typeface="Times New Roman" pitchFamily="18" charset="0"/>
                        </a:rPr>
                        <a:t>EKLENEN</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spcAft>
                          <a:spcPts val="0"/>
                        </a:spcAft>
                      </a:pPr>
                      <a:r>
                        <a:rPr lang="tr-TR" sz="1100" b="1" dirty="0">
                          <a:effectLst/>
                          <a:latin typeface="Times New Roman" pitchFamily="18" charset="0"/>
                          <a:cs typeface="Times New Roman" pitchFamily="18" charset="0"/>
                        </a:rPr>
                        <a:t>DÜŞÜLEN</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spcAft>
                          <a:spcPts val="0"/>
                        </a:spcAft>
                      </a:pPr>
                      <a:r>
                        <a:rPr lang="tr-TR" sz="1100" b="1">
                          <a:effectLst/>
                          <a:latin typeface="Times New Roman" pitchFamily="18" charset="0"/>
                          <a:cs typeface="Times New Roman" pitchFamily="18" charset="0"/>
                        </a:rPr>
                        <a:t>REVİZE ÖDENEK</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spcAft>
                          <a:spcPts val="0"/>
                        </a:spcAft>
                      </a:pPr>
                      <a:r>
                        <a:rPr lang="tr-TR" sz="1100" b="1">
                          <a:effectLst/>
                          <a:latin typeface="Times New Roman" pitchFamily="18" charset="0"/>
                          <a:cs typeface="Times New Roman" pitchFamily="18" charset="0"/>
                        </a:rPr>
                        <a:t>2020 YILI HARCAMASI</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spcAft>
                          <a:spcPts val="0"/>
                        </a:spcAft>
                      </a:pPr>
                      <a:r>
                        <a:rPr lang="tr-TR" sz="1100" b="1">
                          <a:effectLst/>
                          <a:latin typeface="Times New Roman" pitchFamily="18" charset="0"/>
                          <a:cs typeface="Times New Roman" pitchFamily="18" charset="0"/>
                        </a:rPr>
                        <a:t>KALAN / BLOKE ÖDENEK</a:t>
                      </a:r>
                      <a:endParaRPr lang="tr-TR" sz="1100" b="1">
                        <a:effectLst/>
                        <a:latin typeface="Times New Roman" pitchFamily="18" charset="0"/>
                        <a:ea typeface="Times New Roman"/>
                        <a:cs typeface="Times New Roman" pitchFamily="18" charset="0"/>
                      </a:endParaRPr>
                    </a:p>
                  </a:txBody>
                  <a:tcPr marL="38125" marR="38125" marT="0" marB="0" anchor="ctr"/>
                </a:tc>
                <a:extLst>
                  <a:ext uri="{0D108BD9-81ED-4DB2-BD59-A6C34878D82A}">
                    <a16:rowId xmlns="" xmlns:a16="http://schemas.microsoft.com/office/drawing/2014/main" val="10000"/>
                  </a:ext>
                </a:extLst>
              </a:tr>
              <a:tr h="638613">
                <a:tc>
                  <a:txBody>
                    <a:bodyPr/>
                    <a:lstStyle/>
                    <a:p>
                      <a:pPr>
                        <a:spcAft>
                          <a:spcPts val="0"/>
                        </a:spcAft>
                      </a:pPr>
                      <a:r>
                        <a:rPr lang="tr-TR" sz="1100" b="1" dirty="0">
                          <a:effectLst/>
                          <a:latin typeface="Times New Roman" pitchFamily="18" charset="0"/>
                          <a:cs typeface="Times New Roman" pitchFamily="18" charset="0"/>
                        </a:rPr>
                        <a:t>06.7 - DİŞ HEKİMLİĞİ BÜYÜK ONARIM</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₺100,000.00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₺20,000.00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₺120,000.00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₺96,404.87</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₺23,595.13</a:t>
                      </a:r>
                      <a:endParaRPr lang="tr-TR" sz="1100" b="1">
                        <a:effectLst/>
                        <a:latin typeface="Times New Roman" pitchFamily="18" charset="0"/>
                        <a:ea typeface="Times New Roman"/>
                        <a:cs typeface="Times New Roman" pitchFamily="18" charset="0"/>
                      </a:endParaRPr>
                    </a:p>
                  </a:txBody>
                  <a:tcPr marL="38125" marR="38125" marT="0" marB="0" anchor="ctr"/>
                </a:tc>
                <a:extLst>
                  <a:ext uri="{0D108BD9-81ED-4DB2-BD59-A6C34878D82A}">
                    <a16:rowId xmlns="" xmlns:a16="http://schemas.microsoft.com/office/drawing/2014/main" val="10001"/>
                  </a:ext>
                </a:extLst>
              </a:tr>
              <a:tr h="638613">
                <a:tc>
                  <a:txBody>
                    <a:bodyPr/>
                    <a:lstStyle/>
                    <a:p>
                      <a:pPr>
                        <a:spcAft>
                          <a:spcPts val="0"/>
                        </a:spcAft>
                      </a:pPr>
                      <a:r>
                        <a:rPr lang="tr-TR" sz="1100" b="1" dirty="0">
                          <a:effectLst/>
                          <a:latin typeface="Times New Roman" pitchFamily="18" charset="0"/>
                          <a:cs typeface="Times New Roman" pitchFamily="18" charset="0"/>
                        </a:rPr>
                        <a:t>06.7 - EĞİTİM SEKTÖRÜ BÜYÜK ONARIM GİDERLERİ</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₺700,000.00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₺100,000.00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₺800,000.00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₺799,967.77</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₺32.23</a:t>
                      </a:r>
                      <a:endParaRPr lang="tr-TR" sz="1100" b="1">
                        <a:effectLst/>
                        <a:latin typeface="Times New Roman" pitchFamily="18" charset="0"/>
                        <a:ea typeface="Times New Roman"/>
                        <a:cs typeface="Times New Roman" pitchFamily="18" charset="0"/>
                      </a:endParaRPr>
                    </a:p>
                  </a:txBody>
                  <a:tcPr marL="38125" marR="38125" marT="0" marB="0" anchor="ctr"/>
                </a:tc>
                <a:extLst>
                  <a:ext uri="{0D108BD9-81ED-4DB2-BD59-A6C34878D82A}">
                    <a16:rowId xmlns="" xmlns:a16="http://schemas.microsoft.com/office/drawing/2014/main" val="10002"/>
                  </a:ext>
                </a:extLst>
              </a:tr>
              <a:tr h="638613">
                <a:tc>
                  <a:txBody>
                    <a:bodyPr/>
                    <a:lstStyle/>
                    <a:p>
                      <a:pPr>
                        <a:spcAft>
                          <a:spcPts val="0"/>
                        </a:spcAft>
                      </a:pPr>
                      <a:r>
                        <a:rPr lang="tr-TR" sz="1100" b="1" dirty="0">
                          <a:effectLst/>
                          <a:latin typeface="Times New Roman" pitchFamily="18" charset="0"/>
                          <a:cs typeface="Times New Roman" pitchFamily="18" charset="0"/>
                        </a:rPr>
                        <a:t>06.7  -SOSYAL GÜVENLİK VE SOSYAL YARDIM HİZMETLERİ</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₺100,000.00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₺100,000.00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₺100,000.00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₺0.00</a:t>
                      </a:r>
                      <a:endParaRPr lang="tr-TR" sz="1100" b="1">
                        <a:effectLst/>
                        <a:latin typeface="Times New Roman" pitchFamily="18" charset="0"/>
                        <a:ea typeface="Times New Roman"/>
                        <a:cs typeface="Times New Roman" pitchFamily="18" charset="0"/>
                      </a:endParaRPr>
                    </a:p>
                  </a:txBody>
                  <a:tcPr marL="38125" marR="38125" marT="0" marB="0" anchor="ctr"/>
                </a:tc>
                <a:extLst>
                  <a:ext uri="{0D108BD9-81ED-4DB2-BD59-A6C34878D82A}">
                    <a16:rowId xmlns="" xmlns:a16="http://schemas.microsoft.com/office/drawing/2014/main" val="10003"/>
                  </a:ext>
                </a:extLst>
              </a:tr>
              <a:tr h="638613">
                <a:tc>
                  <a:txBody>
                    <a:bodyPr/>
                    <a:lstStyle/>
                    <a:p>
                      <a:pPr>
                        <a:spcAft>
                          <a:spcPts val="0"/>
                        </a:spcAft>
                      </a:pPr>
                      <a:r>
                        <a:rPr lang="tr-TR" sz="1100" b="1" dirty="0">
                          <a:effectLst/>
                          <a:latin typeface="Times New Roman" pitchFamily="18" charset="0"/>
                          <a:cs typeface="Times New Roman" pitchFamily="18" charset="0"/>
                        </a:rPr>
                        <a:t>06.5  -ETÜT PROJE, KAMPÜS ALTYAPISI, DERSLİK VE MERKEZİ BİRİMLER (MORFOLOJİ EK BİNA)</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₺12,102,000.00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₺1,250,000.00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₺1,152,000.00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₺12,200,000.00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₺12,077,930.72</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₺122,069.28</a:t>
                      </a:r>
                      <a:endParaRPr lang="tr-TR" sz="1100" b="1">
                        <a:effectLst/>
                        <a:latin typeface="Times New Roman" pitchFamily="18" charset="0"/>
                        <a:ea typeface="Times New Roman"/>
                        <a:cs typeface="Times New Roman" pitchFamily="18" charset="0"/>
                      </a:endParaRPr>
                    </a:p>
                  </a:txBody>
                  <a:tcPr marL="38125" marR="38125" marT="0" marB="0" anchor="ctr"/>
                </a:tc>
                <a:extLst>
                  <a:ext uri="{0D108BD9-81ED-4DB2-BD59-A6C34878D82A}">
                    <a16:rowId xmlns="" xmlns:a16="http://schemas.microsoft.com/office/drawing/2014/main" val="10004"/>
                  </a:ext>
                </a:extLst>
              </a:tr>
              <a:tr h="638613">
                <a:tc>
                  <a:txBody>
                    <a:bodyPr/>
                    <a:lstStyle/>
                    <a:p>
                      <a:pPr>
                        <a:spcAft>
                          <a:spcPts val="0"/>
                        </a:spcAft>
                      </a:pPr>
                      <a:r>
                        <a:rPr lang="tr-TR" sz="1100" b="1">
                          <a:effectLst/>
                          <a:latin typeface="Times New Roman" pitchFamily="18" charset="0"/>
                          <a:cs typeface="Times New Roman" pitchFamily="18" charset="0"/>
                        </a:rPr>
                        <a:t>06.5 -  AÇIK SPOR TESİSLERİ</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₺500,000.00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₺500,000.00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₺0.00</a:t>
                      </a:r>
                      <a:endParaRPr lang="tr-TR" sz="1100" b="1">
                        <a:effectLst/>
                        <a:latin typeface="Times New Roman" pitchFamily="18" charset="0"/>
                        <a:ea typeface="Times New Roman"/>
                        <a:cs typeface="Times New Roman" pitchFamily="18" charset="0"/>
                      </a:endParaRPr>
                    </a:p>
                  </a:txBody>
                  <a:tcPr marL="38125" marR="38125" marT="0" marB="0" anchor="ctr"/>
                </a:tc>
                <a:extLst>
                  <a:ext uri="{0D108BD9-81ED-4DB2-BD59-A6C34878D82A}">
                    <a16:rowId xmlns="" xmlns:a16="http://schemas.microsoft.com/office/drawing/2014/main" val="10005"/>
                  </a:ext>
                </a:extLst>
              </a:tr>
              <a:tr h="638613">
                <a:tc>
                  <a:txBody>
                    <a:bodyPr/>
                    <a:lstStyle/>
                    <a:p>
                      <a:pPr>
                        <a:spcAft>
                          <a:spcPts val="0"/>
                        </a:spcAft>
                      </a:pPr>
                      <a:r>
                        <a:rPr lang="tr-TR" sz="1100" b="1">
                          <a:effectLst/>
                          <a:latin typeface="Times New Roman" pitchFamily="18" charset="0"/>
                          <a:cs typeface="Times New Roman" pitchFamily="18" charset="0"/>
                        </a:rPr>
                        <a:t>06.4   -  KAMULAŞTIRMA</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₺2,000.00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₺1,132,000.00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₺1,134,000.00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₺0.00</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₺1,134,000.00</a:t>
                      </a:r>
                      <a:endParaRPr lang="tr-TR" sz="1100" b="1" dirty="0">
                        <a:effectLst/>
                        <a:latin typeface="Times New Roman" pitchFamily="18" charset="0"/>
                        <a:ea typeface="Times New Roman"/>
                        <a:cs typeface="Times New Roman" pitchFamily="18" charset="0"/>
                      </a:endParaRPr>
                    </a:p>
                  </a:txBody>
                  <a:tcPr marL="38125" marR="38125" marT="0" marB="0" anchor="ctr"/>
                </a:tc>
                <a:extLst>
                  <a:ext uri="{0D108BD9-81ED-4DB2-BD59-A6C34878D82A}">
                    <a16:rowId xmlns="" xmlns:a16="http://schemas.microsoft.com/office/drawing/2014/main" val="10006"/>
                  </a:ext>
                </a:extLst>
              </a:tr>
              <a:tr h="638613">
                <a:tc>
                  <a:txBody>
                    <a:bodyPr/>
                    <a:lstStyle/>
                    <a:p>
                      <a:pPr algn="ctr">
                        <a:spcAft>
                          <a:spcPts val="0"/>
                        </a:spcAft>
                      </a:pPr>
                      <a:r>
                        <a:rPr lang="tr-TR" sz="1100" b="1">
                          <a:effectLst/>
                          <a:latin typeface="Times New Roman" pitchFamily="18" charset="0"/>
                          <a:cs typeface="Times New Roman" pitchFamily="18" charset="0"/>
                        </a:rPr>
                        <a:t>TOPLAM</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₺13,504,000.00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₺2,502,000.00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₺1,652,000.00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a:effectLst/>
                          <a:latin typeface="Times New Roman" pitchFamily="18" charset="0"/>
                          <a:cs typeface="Times New Roman" pitchFamily="18" charset="0"/>
                        </a:rPr>
                        <a:t>₺14,354,000.00</a:t>
                      </a:r>
                      <a:endParaRPr lang="tr-TR" sz="1100" b="1">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₺13,074,303.36</a:t>
                      </a:r>
                      <a:endParaRPr lang="tr-TR" sz="1100" b="1" dirty="0">
                        <a:effectLst/>
                        <a:latin typeface="Times New Roman" pitchFamily="18" charset="0"/>
                        <a:ea typeface="Times New Roman"/>
                        <a:cs typeface="Times New Roman" pitchFamily="18" charset="0"/>
                      </a:endParaRPr>
                    </a:p>
                  </a:txBody>
                  <a:tcPr marL="38125" marR="38125" marT="0" marB="0" anchor="ctr"/>
                </a:tc>
                <a:tc>
                  <a:txBody>
                    <a:bodyPr/>
                    <a:lstStyle/>
                    <a:p>
                      <a:pPr algn="ctr">
                        <a:spcAft>
                          <a:spcPts val="0"/>
                        </a:spcAft>
                      </a:pPr>
                      <a:r>
                        <a:rPr lang="tr-TR" sz="1100" b="1" dirty="0">
                          <a:effectLst/>
                          <a:latin typeface="Times New Roman" pitchFamily="18" charset="0"/>
                          <a:cs typeface="Times New Roman" pitchFamily="18" charset="0"/>
                        </a:rPr>
                        <a:t>₺1,279,696.64</a:t>
                      </a:r>
                      <a:endParaRPr lang="tr-TR" sz="1100" b="1" dirty="0">
                        <a:effectLst/>
                        <a:latin typeface="Times New Roman" pitchFamily="18" charset="0"/>
                        <a:ea typeface="Times New Roman"/>
                        <a:cs typeface="Times New Roman" pitchFamily="18" charset="0"/>
                      </a:endParaRPr>
                    </a:p>
                  </a:txBody>
                  <a:tcPr marL="38125" marR="38125" marT="0" marB="0"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065358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6269" y="620688"/>
            <a:ext cx="10640291" cy="5703912"/>
          </a:xfrm>
        </p:spPr>
        <p:txBody>
          <a:bodyPr>
            <a:noAutofit/>
          </a:bodyPr>
          <a:lstStyle/>
          <a:p>
            <a:pPr marL="0" indent="0" algn="just">
              <a:buNone/>
            </a:pPr>
            <a:r>
              <a:rPr lang="tr-TR" sz="1800" b="1" dirty="0" smtClean="0">
                <a:solidFill>
                  <a:srgbClr val="FF0000"/>
                </a:solidFill>
                <a:latin typeface="Times New Roman" pitchFamily="18" charset="0"/>
                <a:cs typeface="Times New Roman" pitchFamily="18" charset="0"/>
              </a:rPr>
              <a:t>BAĞIŞ YOLU İLE YAPILAN YATIRIMLAR</a:t>
            </a:r>
          </a:p>
          <a:p>
            <a:pPr marL="0" indent="0" algn="just">
              <a:buNone/>
            </a:pPr>
            <a:endParaRPr lang="tr-TR" sz="1800" dirty="0">
              <a:latin typeface="Times New Roman" pitchFamily="18" charset="0"/>
              <a:cs typeface="Times New Roman" pitchFamily="18" charset="0"/>
            </a:endParaRPr>
          </a:p>
          <a:p>
            <a:pPr marL="0" indent="0" algn="just">
              <a:buNone/>
            </a:pPr>
            <a:r>
              <a:rPr lang="tr-TR" sz="1800" dirty="0" smtClean="0">
                <a:latin typeface="Times New Roman" pitchFamily="18" charset="0"/>
                <a:cs typeface="Times New Roman" pitchFamily="18" charset="0"/>
              </a:rPr>
              <a:t>Yatırım </a:t>
            </a:r>
            <a:r>
              <a:rPr lang="tr-TR" sz="1800" dirty="0">
                <a:latin typeface="Times New Roman" pitchFamily="18" charset="0"/>
                <a:cs typeface="Times New Roman" pitchFamily="18" charset="0"/>
              </a:rPr>
              <a:t>programında yer alan projelerimize ek olarak Üniversitemiz İzzet Baysal Vakfı tarafından yaptırılan ve inşaatı devam etmekte olan Gölköy Kampüste Hukuk Fakültesi ve Mengen İlçemizde Mengen Yeni Kampüs projeleri yer almaktadır. Projelere ait harcama ve işlemler vakıf tarafından  yürütülmektedir.  </a:t>
            </a:r>
          </a:p>
          <a:p>
            <a:pPr marL="0" indent="0" algn="ctr">
              <a:buNone/>
            </a:pPr>
            <a:r>
              <a:rPr lang="en-GB" sz="1800" b="1" cap="small" dirty="0">
                <a:solidFill>
                  <a:schemeClr val="accent1"/>
                </a:solidFill>
                <a:latin typeface="Times New Roman" pitchFamily="18" charset="0"/>
                <a:cs typeface="Times New Roman" pitchFamily="18" charset="0"/>
              </a:rPr>
              <a:t>MENGEN YENİ KAMPÜS</a:t>
            </a:r>
            <a:endParaRPr lang="tr-TR" sz="1800" dirty="0">
              <a:solidFill>
                <a:schemeClr val="accent1"/>
              </a:solidFill>
              <a:latin typeface="Times New Roman" pitchFamily="18" charset="0"/>
              <a:cs typeface="Times New Roman" pitchFamily="18" charset="0"/>
            </a:endParaRPr>
          </a:p>
          <a:p>
            <a:pPr marL="0" indent="0" algn="just">
              <a:buNone/>
            </a:pPr>
            <a:r>
              <a:rPr lang="tr-TR" sz="1800" dirty="0">
                <a:latin typeface="Times New Roman" pitchFamily="18" charset="0"/>
                <a:cs typeface="Times New Roman" pitchFamily="18" charset="0"/>
              </a:rPr>
              <a:t>Betonarme imalatları tamamlanmıştır. Dış cephe, elektrik ve mekanik tesisatları devam etmektedir.</a:t>
            </a:r>
          </a:p>
          <a:p>
            <a:pPr marL="0" indent="0" algn="just">
              <a:buNone/>
            </a:pPr>
            <a:endParaRPr lang="tr-TR" sz="1800" dirty="0">
              <a:latin typeface="Times New Roman" pitchFamily="18" charset="0"/>
              <a:cs typeface="Times New Roman" pitchFamily="18" charset="0"/>
            </a:endParaRPr>
          </a:p>
          <a:p>
            <a:pPr marL="0" indent="0" algn="just">
              <a:buNone/>
            </a:pPr>
            <a:endParaRPr lang="tr-TR" sz="1800" dirty="0">
              <a:latin typeface="Times New Roman" pitchFamily="18" charset="0"/>
              <a:cs typeface="Times New Roman" pitchFamily="18" charset="0"/>
            </a:endParaRPr>
          </a:p>
          <a:p>
            <a:pPr marL="0" indent="0" algn="just">
              <a:buNone/>
            </a:pPr>
            <a:r>
              <a:rPr lang="tr-TR" sz="1800" dirty="0">
                <a:latin typeface="Times New Roman" pitchFamily="18" charset="0"/>
                <a:cs typeface="Times New Roman" pitchFamily="18" charset="0"/>
              </a:rPr>
              <a:t> </a:t>
            </a:r>
          </a:p>
          <a:p>
            <a:pPr marL="0" indent="0" algn="just">
              <a:buNone/>
            </a:pPr>
            <a:r>
              <a:rPr lang="tr-TR" sz="1800" dirty="0">
                <a:latin typeface="Times New Roman" pitchFamily="18" charset="0"/>
                <a:cs typeface="Times New Roman" pitchFamily="18" charset="0"/>
              </a:rPr>
              <a:t> </a:t>
            </a:r>
          </a:p>
          <a:p>
            <a:pPr marL="0" indent="0" algn="just">
              <a:buNone/>
            </a:pPr>
            <a:r>
              <a:rPr lang="tr-TR" sz="1800" dirty="0">
                <a:latin typeface="Times New Roman" pitchFamily="18" charset="0"/>
                <a:cs typeface="Times New Roman" pitchFamily="18" charset="0"/>
              </a:rPr>
              <a:t>  </a:t>
            </a:r>
          </a:p>
          <a:p>
            <a:pPr marL="0" indent="0" algn="ctr">
              <a:buNone/>
            </a:pPr>
            <a:endParaRPr lang="tr-TR" sz="1800" dirty="0">
              <a:latin typeface="Times New Roman" pitchFamily="18" charset="0"/>
              <a:cs typeface="Times New Roman" pitchFamily="18" charset="0"/>
            </a:endParaRPr>
          </a:p>
          <a:p>
            <a:pPr marL="0" indent="0" algn="just">
              <a:buNone/>
            </a:pPr>
            <a:r>
              <a:rPr lang="tr-TR" sz="1800" dirty="0">
                <a:latin typeface="Times New Roman" pitchFamily="18" charset="0"/>
                <a:cs typeface="Times New Roman" pitchFamily="18" charset="0"/>
              </a:rPr>
              <a:t>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3356992"/>
            <a:ext cx="308610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016" y="3356992"/>
            <a:ext cx="2914650"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882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58096" y="514360"/>
            <a:ext cx="8229600" cy="5999970"/>
          </a:xfrm>
        </p:spPr>
        <p:txBody>
          <a:bodyPr/>
          <a:lstStyle/>
          <a:p>
            <a:pPr marL="0" indent="0" algn="ctr">
              <a:buNone/>
            </a:pPr>
            <a:r>
              <a:rPr lang="tr-TR" sz="2800" dirty="0">
                <a:latin typeface="Times New Roman" pitchFamily="18" charset="0"/>
                <a:cs typeface="Times New Roman" pitchFamily="18" charset="0"/>
              </a:rPr>
              <a:t> </a:t>
            </a:r>
            <a:r>
              <a:rPr lang="en-GB" sz="2400" b="1" cap="small" dirty="0">
                <a:solidFill>
                  <a:schemeClr val="accent1"/>
                </a:solidFill>
                <a:latin typeface="Times New Roman" pitchFamily="18" charset="0"/>
                <a:cs typeface="Times New Roman" pitchFamily="18" charset="0"/>
              </a:rPr>
              <a:t>HUKUK FAKÜLTESİ</a:t>
            </a:r>
            <a:endParaRPr lang="tr-TR" sz="2400" dirty="0">
              <a:solidFill>
                <a:schemeClr val="accent1"/>
              </a:solidFill>
              <a:latin typeface="Times New Roman" pitchFamily="18" charset="0"/>
              <a:cs typeface="Times New Roman" pitchFamily="18" charset="0"/>
            </a:endParaRPr>
          </a:p>
          <a:p>
            <a:pPr marL="0" indent="0" algn="just">
              <a:buNone/>
            </a:pPr>
            <a:r>
              <a:rPr lang="tr-TR" sz="1800" dirty="0">
                <a:latin typeface="Times New Roman" pitchFamily="18" charset="0"/>
                <a:cs typeface="Times New Roman" pitchFamily="18" charset="0"/>
              </a:rPr>
              <a:t>Betonarme imalatları devam etmektedir.</a:t>
            </a:r>
          </a:p>
          <a:p>
            <a:pPr marL="0" indent="0" algn="just">
              <a:buNone/>
            </a:pPr>
            <a:endParaRPr lang="tr-TR" sz="2800" dirty="0">
              <a:latin typeface="Times New Roman" pitchFamily="18" charset="0"/>
              <a:cs typeface="Times New Roman" pitchFamily="18" charset="0"/>
            </a:endParaRPr>
          </a:p>
          <a:p>
            <a:pPr marL="0" indent="0" algn="just">
              <a:buNone/>
            </a:pPr>
            <a:endParaRPr lang="tr-TR" sz="2800" dirty="0">
              <a:latin typeface="Times New Roman" pitchFamily="18" charset="0"/>
              <a:cs typeface="Times New Roman" pitchFamily="18" charset="0"/>
            </a:endParaRPr>
          </a:p>
          <a:p>
            <a:pPr marL="0" indent="0" algn="just">
              <a:buNone/>
            </a:pPr>
            <a:endParaRPr lang="tr-TR" sz="2800" dirty="0">
              <a:latin typeface="Times New Roman" pitchFamily="18" charset="0"/>
              <a:cs typeface="Times New Roman" pitchFamily="18" charset="0"/>
            </a:endParaRPr>
          </a:p>
          <a:p>
            <a:pPr marL="0" indent="0" algn="just">
              <a:buNone/>
            </a:pPr>
            <a:endParaRPr lang="tr-TR" sz="2800" dirty="0">
              <a:latin typeface="Times New Roman" pitchFamily="18" charset="0"/>
              <a:cs typeface="Times New Roman" pitchFamily="18" charset="0"/>
            </a:endParaRPr>
          </a:p>
          <a:p>
            <a:pPr marL="0" indent="0" algn="ctr">
              <a:buNone/>
            </a:pPr>
            <a:endParaRPr lang="tr-TR" sz="2800" dirty="0">
              <a:latin typeface="Times New Roman" pitchFamily="18" charset="0"/>
              <a:cs typeface="Times New Roman" pitchFamily="18" charset="0"/>
            </a:endParaRPr>
          </a:p>
          <a:p>
            <a:pPr marL="0" indent="0" algn="ctr">
              <a:buNone/>
            </a:pPr>
            <a:r>
              <a:rPr lang="tr-TR" sz="2400" b="1" dirty="0">
                <a:solidFill>
                  <a:schemeClr val="accent1"/>
                </a:solidFill>
                <a:latin typeface="Times New Roman" pitchFamily="18" charset="0"/>
                <a:cs typeface="Times New Roman" pitchFamily="18" charset="0"/>
              </a:rPr>
              <a:t>İLAHİYAT FAKÜLTESİ EK BİNA</a:t>
            </a:r>
          </a:p>
          <a:p>
            <a:pPr marL="0" indent="0" algn="ctr">
              <a:buNone/>
            </a:pPr>
            <a:endParaRPr lang="tr-TR" dirty="0">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514526"/>
            <a:ext cx="3240361" cy="219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4" y="1521171"/>
            <a:ext cx="3384377" cy="1912442"/>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817" y="4581128"/>
            <a:ext cx="3240361" cy="186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248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704088"/>
            <a:ext cx="8229600" cy="420656"/>
          </a:xfrm>
        </p:spPr>
        <p:txBody>
          <a:bodyPr>
            <a:noAutofit/>
          </a:bodyPr>
          <a:lstStyle/>
          <a:p>
            <a:r>
              <a:rPr lang="tr-TR" sz="2800" b="1" dirty="0">
                <a:latin typeface="Times New Roman" pitchFamily="18" charset="0"/>
                <a:cs typeface="Times New Roman" pitchFamily="18" charset="0"/>
              </a:rPr>
              <a:t>5-3- DİĞER HİZMETLER </a:t>
            </a:r>
          </a:p>
        </p:txBody>
      </p:sp>
      <p:sp>
        <p:nvSpPr>
          <p:cNvPr id="3" name="İçerik Yer Tutucusu 2"/>
          <p:cNvSpPr>
            <a:spLocks noGrp="1"/>
          </p:cNvSpPr>
          <p:nvPr>
            <p:ph idx="1"/>
          </p:nvPr>
        </p:nvSpPr>
        <p:spPr>
          <a:xfrm>
            <a:off x="961901" y="1268760"/>
            <a:ext cx="10379034" cy="5055840"/>
          </a:xfrm>
        </p:spPr>
        <p:txBody>
          <a:bodyPr>
            <a:normAutofit fontScale="92500" lnSpcReduction="10000"/>
          </a:bodyPr>
          <a:lstStyle/>
          <a:p>
            <a:pPr marL="0" indent="0">
              <a:buNone/>
            </a:pPr>
            <a:r>
              <a:rPr lang="tr-TR" b="1" dirty="0"/>
              <a:t> </a:t>
            </a:r>
            <a:r>
              <a:rPr lang="tr-TR" sz="2800" b="1" dirty="0">
                <a:latin typeface="Times New Roman" pitchFamily="18" charset="0"/>
                <a:cs typeface="Times New Roman" pitchFamily="18" charset="0"/>
              </a:rPr>
              <a:t>Park ve Bahçeler</a:t>
            </a:r>
          </a:p>
          <a:p>
            <a:pPr lvl="0" algn="just"/>
            <a:r>
              <a:rPr lang="tr-TR" sz="2400" dirty="0">
                <a:latin typeface="Times New Roman" pitchFamily="18" charset="0"/>
                <a:cs typeface="Times New Roman" pitchFamily="18" charset="0"/>
              </a:rPr>
              <a:t>Kütüphane binası kuzey ve kuzeybatı yönündeki çevresi için rekreasyon alanı çalışmaları yapıldı. Farklı alternatifler için çizimler yapıldı.</a:t>
            </a:r>
          </a:p>
          <a:p>
            <a:pPr lvl="0" algn="just"/>
            <a:r>
              <a:rPr lang="tr-TR" sz="2400" dirty="0">
                <a:latin typeface="Times New Roman" pitchFamily="18" charset="0"/>
                <a:cs typeface="Times New Roman" pitchFamily="18" charset="0"/>
              </a:rPr>
              <a:t>Hukuk Fakültesi binası kuzey yönünde kalan kapalı otopark üstüne rekreasyon amaçlı, kafeterya, oyun sahaları ve oturma amaçlı birimler, amfiler ve seyir amaçlı kameriyelerin çizimleri yapıldı. Görselleştirme yapıldı.</a:t>
            </a:r>
          </a:p>
          <a:p>
            <a:pPr lvl="0" algn="just"/>
            <a:r>
              <a:rPr lang="tr-TR" sz="2400" dirty="0">
                <a:latin typeface="Times New Roman" pitchFamily="18" charset="0"/>
                <a:cs typeface="Times New Roman" pitchFamily="18" charset="0"/>
              </a:rPr>
              <a:t>Rektörlük binası çevresi bitkisel tasarım projeleri çizildi ve görselleştirme çalışmaları yapıldı.</a:t>
            </a:r>
          </a:p>
          <a:p>
            <a:pPr lvl="0" algn="just"/>
            <a:r>
              <a:rPr lang="tr-TR" sz="2400" dirty="0">
                <a:latin typeface="Times New Roman" pitchFamily="18" charset="0"/>
                <a:cs typeface="Times New Roman" pitchFamily="18" charset="0"/>
              </a:rPr>
              <a:t>Üniversite logosu ile kampüs içinde öğrencilerin ve ziyaretçilerin fotoğraf çekimi yapabilmesi için çeşitli öneri çizimleri yapıldı.</a:t>
            </a:r>
          </a:p>
          <a:p>
            <a:pPr lvl="0" algn="just"/>
            <a:r>
              <a:rPr lang="tr-TR" sz="2400" dirty="0">
                <a:latin typeface="Times New Roman" pitchFamily="18" charset="0"/>
                <a:cs typeface="Times New Roman" pitchFamily="18" charset="0"/>
              </a:rPr>
              <a:t>Rektörlük ve İdari Birimler binası alanları arasında kalan ormanlık bölgeye kış bahçesi olarak tasarlanan cam pencereli oturma birimi tasarlandı ve görselleştirmesi yapıldı.</a:t>
            </a:r>
          </a:p>
          <a:p>
            <a:pPr algn="just"/>
            <a:r>
              <a:rPr lang="en-GB" sz="2400" dirty="0" err="1">
                <a:latin typeface="Times New Roman" pitchFamily="18" charset="0"/>
                <a:cs typeface="Times New Roman" pitchFamily="18" charset="0"/>
              </a:rPr>
              <a:t>Aktivite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merkezi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önünde</a:t>
            </a:r>
            <a:r>
              <a:rPr lang="en-GB" sz="2400" dirty="0">
                <a:latin typeface="Times New Roman" pitchFamily="18" charset="0"/>
                <a:cs typeface="Times New Roman" pitchFamily="18" charset="0"/>
              </a:rPr>
              <a:t> bulunan </a:t>
            </a:r>
            <a:r>
              <a:rPr lang="en-GB" sz="2400" dirty="0" err="1">
                <a:latin typeface="Times New Roman" pitchFamily="18" charset="0"/>
                <a:cs typeface="Times New Roman" pitchFamily="18" charset="0"/>
              </a:rPr>
              <a:t>havuzun</a:t>
            </a:r>
            <a:r>
              <a:rPr lang="en-GB" sz="2400" dirty="0">
                <a:latin typeface="Times New Roman" pitchFamily="18" charset="0"/>
                <a:cs typeface="Times New Roman" pitchFamily="18" charset="0"/>
              </a:rPr>
              <a:t> kaya </a:t>
            </a:r>
            <a:r>
              <a:rPr lang="en-GB" sz="2400" dirty="0" err="1">
                <a:latin typeface="Times New Roman" pitchFamily="18" charset="0"/>
                <a:cs typeface="Times New Roman" pitchFamily="18" charset="0"/>
              </a:rPr>
              <a:t>bahçesine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çevrilmesi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önerildi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ve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görselleştirmesi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yapıldı</a:t>
            </a:r>
            <a:r>
              <a:rPr lang="en-GB" sz="2400" dirty="0">
                <a:latin typeface="Times New Roman" pitchFamily="18" charset="0"/>
                <a:cs typeface="Times New Roman" pitchFamily="18" charset="0"/>
              </a:rPr>
              <a:t>.</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991635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3783" y="551731"/>
            <a:ext cx="4512622" cy="324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6032664" y="883459"/>
            <a:ext cx="5248894" cy="2585323"/>
          </a:xfrm>
          <a:prstGeom prst="rect">
            <a:avLst/>
          </a:prstGeom>
          <a:noFill/>
        </p:spPr>
        <p:txBody>
          <a:bodyPr wrap="square" rtlCol="0">
            <a:spAutoFit/>
          </a:bodyPr>
          <a:lstStyle/>
          <a:p>
            <a:pPr marL="285750" indent="-285750" algn="just" defTabSz="914400">
              <a:buClr>
                <a:srgbClr val="009DD9"/>
              </a:buClr>
              <a:buFont typeface="Arial" pitchFamily="34" charset="0"/>
              <a:buChar char="•"/>
            </a:pPr>
            <a:r>
              <a:rPr lang="en-GB" dirty="0" err="1">
                <a:solidFill>
                  <a:prstClr val="black"/>
                </a:solidFill>
                <a:latin typeface="Times New Roman" pitchFamily="18" charset="0"/>
                <a:cs typeface="Times New Roman" pitchFamily="18" charset="0"/>
              </a:rPr>
              <a:t>Ziraat</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Fakültesi</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arka</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bahçesi</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için</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oturma</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alanları</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ve</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rekreasyon</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amaçlı</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kullanım</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için</a:t>
            </a:r>
            <a:r>
              <a:rPr lang="en-GB" dirty="0">
                <a:solidFill>
                  <a:prstClr val="black"/>
                </a:solidFill>
                <a:latin typeface="Times New Roman" pitchFamily="18" charset="0"/>
                <a:cs typeface="Times New Roman" pitchFamily="18" charset="0"/>
              </a:rPr>
              <a:t> plan </a:t>
            </a:r>
            <a:r>
              <a:rPr lang="en-GB" dirty="0" err="1">
                <a:solidFill>
                  <a:prstClr val="black"/>
                </a:solidFill>
                <a:latin typeface="Times New Roman" pitchFamily="18" charset="0"/>
                <a:cs typeface="Times New Roman" pitchFamily="18" charset="0"/>
              </a:rPr>
              <a:t>tasarlanarak</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görselleştirme</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çalışması</a:t>
            </a:r>
            <a:r>
              <a:rPr lang="en-GB" dirty="0">
                <a:solidFill>
                  <a:prstClr val="black"/>
                </a:solidFill>
                <a:latin typeface="Times New Roman" pitchFamily="18" charset="0"/>
                <a:cs typeface="Times New Roman" pitchFamily="18" charset="0"/>
              </a:rPr>
              <a:t> </a:t>
            </a:r>
            <a:r>
              <a:rPr lang="en-GB" dirty="0" err="1">
                <a:solidFill>
                  <a:prstClr val="black"/>
                </a:solidFill>
                <a:latin typeface="Times New Roman" pitchFamily="18" charset="0"/>
                <a:cs typeface="Times New Roman" pitchFamily="18" charset="0"/>
              </a:rPr>
              <a:t>yapıldı</a:t>
            </a:r>
            <a:r>
              <a:rPr lang="tr-TR" dirty="0">
                <a:solidFill>
                  <a:prstClr val="black"/>
                </a:solidFill>
                <a:latin typeface="Times New Roman" pitchFamily="18" charset="0"/>
                <a:cs typeface="Times New Roman" pitchFamily="18" charset="0"/>
              </a:rPr>
              <a:t>.</a:t>
            </a:r>
          </a:p>
          <a:p>
            <a:pPr marL="285750" indent="-285750" algn="just" defTabSz="914400">
              <a:buClr>
                <a:srgbClr val="009DD9"/>
              </a:buClr>
              <a:buFont typeface="Arial" pitchFamily="34" charset="0"/>
              <a:buChar char="•"/>
            </a:pPr>
            <a:r>
              <a:rPr lang="tr-TR" dirty="0">
                <a:solidFill>
                  <a:prstClr val="black"/>
                </a:solidFill>
                <a:latin typeface="Times New Roman" pitchFamily="18" charset="0"/>
                <a:cs typeface="Times New Roman" pitchFamily="18" charset="0"/>
              </a:rPr>
              <a:t>Kampüs içi bitkisel düzenleme, bakım ve budama işleri için işçi koordinasyonları sağlandı.</a:t>
            </a:r>
          </a:p>
          <a:p>
            <a:pPr marL="285750" indent="-285750" algn="just" defTabSz="914400">
              <a:buClr>
                <a:srgbClr val="009DD9"/>
              </a:buClr>
              <a:buFont typeface="Arial" pitchFamily="34" charset="0"/>
              <a:buChar char="•"/>
            </a:pPr>
            <a:r>
              <a:rPr lang="tr-TR" dirty="0">
                <a:solidFill>
                  <a:prstClr val="black"/>
                </a:solidFill>
                <a:latin typeface="Times New Roman" pitchFamily="18" charset="0"/>
                <a:cs typeface="Times New Roman" pitchFamily="18" charset="0"/>
              </a:rPr>
              <a:t>Gölköy kampüsü içerisinde bulunan dönel kavşaklara bitkisel tasarım önerileri verildi ve görselleştirme çalışmaları yapıldı.</a:t>
            </a:r>
          </a:p>
          <a:p>
            <a:pPr marL="285750" indent="-285750" algn="just" defTabSz="914400">
              <a:buClr>
                <a:srgbClr val="009DD9"/>
              </a:buClr>
              <a:buFont typeface="Arial" pitchFamily="34" charset="0"/>
              <a:buChar char="•"/>
            </a:pPr>
            <a:endParaRPr lang="tr-TR" dirty="0">
              <a:solidFill>
                <a:prstClr val="black"/>
              </a:solidFill>
              <a:latin typeface="Times New Roman" pitchFamily="18" charset="0"/>
              <a:cs typeface="Times New Roman" pitchFamily="18" charset="0"/>
            </a:endParaRPr>
          </a:p>
        </p:txBody>
      </p:sp>
      <p:sp>
        <p:nvSpPr>
          <p:cNvPr id="5" name="Metin kutusu 4"/>
          <p:cNvSpPr txBox="1"/>
          <p:nvPr/>
        </p:nvSpPr>
        <p:spPr>
          <a:xfrm>
            <a:off x="783771" y="3775813"/>
            <a:ext cx="10497787" cy="2862322"/>
          </a:xfrm>
          <a:prstGeom prst="rect">
            <a:avLst/>
          </a:prstGeom>
          <a:noFill/>
        </p:spPr>
        <p:txBody>
          <a:bodyPr wrap="square" rtlCol="0">
            <a:spAutoFit/>
          </a:bodyPr>
          <a:lstStyle/>
          <a:p>
            <a:pPr marL="285750" indent="-285750" algn="just" defTabSz="914400">
              <a:buClr>
                <a:srgbClr val="009DD9"/>
              </a:buClr>
              <a:buFont typeface="Arial" pitchFamily="34" charset="0"/>
              <a:buChar char="•"/>
            </a:pPr>
            <a:r>
              <a:rPr lang="tr-TR" dirty="0">
                <a:solidFill>
                  <a:prstClr val="black"/>
                </a:solidFill>
                <a:latin typeface="Times New Roman" pitchFamily="18" charset="0"/>
                <a:cs typeface="Times New Roman" pitchFamily="18" charset="0"/>
              </a:rPr>
              <a:t>Rektörlük Binası kuzey girişi tarafında bulunan merdivenin ortasından araç bağlantısı planı çizilerek görselleştirmesi yapıldı.</a:t>
            </a:r>
          </a:p>
          <a:p>
            <a:pPr marL="285750" indent="-285750" algn="just" defTabSz="914400">
              <a:buClr>
                <a:srgbClr val="009DD9"/>
              </a:buClr>
              <a:buFont typeface="Arial" pitchFamily="34" charset="0"/>
              <a:buChar char="•"/>
            </a:pPr>
            <a:r>
              <a:rPr lang="tr-TR" dirty="0">
                <a:solidFill>
                  <a:prstClr val="black"/>
                </a:solidFill>
                <a:latin typeface="Times New Roman" pitchFamily="18" charset="0"/>
                <a:cs typeface="Times New Roman" pitchFamily="18" charset="0"/>
              </a:rPr>
              <a:t>Üniversite gelişme planı revizyonları yapıldı.</a:t>
            </a:r>
          </a:p>
          <a:p>
            <a:pPr marL="285750" indent="-285750" algn="just" defTabSz="914400">
              <a:buClr>
                <a:srgbClr val="009DD9"/>
              </a:buClr>
              <a:buFont typeface="Arial" pitchFamily="34" charset="0"/>
              <a:buChar char="•"/>
            </a:pPr>
            <a:r>
              <a:rPr lang="tr-TR" dirty="0">
                <a:solidFill>
                  <a:prstClr val="black"/>
                </a:solidFill>
                <a:latin typeface="Times New Roman" pitchFamily="18" charset="0"/>
                <a:cs typeface="Times New Roman" pitchFamily="18" charset="0"/>
              </a:rPr>
              <a:t>Kampüs içinde bulunan evcil hayvanların barınma ve yiyecek ihtiyaçlarının karşılanması için sundurma çizimi yapıldı.</a:t>
            </a:r>
          </a:p>
          <a:p>
            <a:pPr marL="285750" indent="-285750" algn="just" defTabSz="914400">
              <a:buClr>
                <a:srgbClr val="009DD9"/>
              </a:buClr>
              <a:buFont typeface="Arial" pitchFamily="34" charset="0"/>
              <a:buChar char="•"/>
            </a:pPr>
            <a:r>
              <a:rPr lang="tr-TR" dirty="0">
                <a:solidFill>
                  <a:prstClr val="black"/>
                </a:solidFill>
                <a:latin typeface="Times New Roman" pitchFamily="18" charset="0"/>
                <a:cs typeface="Times New Roman" pitchFamily="18" charset="0"/>
              </a:rPr>
              <a:t>Bolu Orman İşletme ve Sakarya Orman İşletme Müdürlükleri ile Bolu Park ve Bahçeler Müdürlüğü ziyaretleri yapılarak bitki alımları sağlandı.</a:t>
            </a:r>
          </a:p>
          <a:p>
            <a:pPr marL="285750" indent="-285750" algn="just" defTabSz="914400">
              <a:buClr>
                <a:srgbClr val="009DD9"/>
              </a:buClr>
              <a:buFont typeface="Arial" pitchFamily="34" charset="0"/>
              <a:buChar char="•"/>
            </a:pPr>
            <a:r>
              <a:rPr lang="tr-TR" dirty="0">
                <a:solidFill>
                  <a:prstClr val="black"/>
                </a:solidFill>
                <a:latin typeface="Times New Roman" pitchFamily="18" charset="0"/>
                <a:cs typeface="Times New Roman" pitchFamily="18" charset="0"/>
              </a:rPr>
              <a:t>Bisiklet yolu çalışması revizyonları yapıldı.</a:t>
            </a:r>
          </a:p>
          <a:p>
            <a:pPr marL="285750" indent="-285750" algn="just" defTabSz="914400">
              <a:buClr>
                <a:srgbClr val="009DD9"/>
              </a:buClr>
              <a:buFont typeface="Arial" pitchFamily="34" charset="0"/>
              <a:buChar char="•"/>
            </a:pPr>
            <a:r>
              <a:rPr lang="tr-TR" dirty="0" err="1">
                <a:solidFill>
                  <a:prstClr val="black"/>
                </a:solidFill>
                <a:latin typeface="Times New Roman" pitchFamily="18" charset="0"/>
                <a:cs typeface="Times New Roman" pitchFamily="18" charset="0"/>
              </a:rPr>
              <a:t>Besyo</a:t>
            </a:r>
            <a:r>
              <a:rPr lang="tr-TR" dirty="0">
                <a:solidFill>
                  <a:prstClr val="black"/>
                </a:solidFill>
                <a:latin typeface="Times New Roman" pitchFamily="18" charset="0"/>
                <a:cs typeface="Times New Roman" pitchFamily="18" charset="0"/>
              </a:rPr>
              <a:t> çevre düzenleme çalışması yapıldı.</a:t>
            </a:r>
          </a:p>
          <a:p>
            <a:pPr marL="285750" indent="-285750" algn="just" defTabSz="914400">
              <a:buClr>
                <a:srgbClr val="009DD9"/>
              </a:buClr>
              <a:buFont typeface="Arial" pitchFamily="34" charset="0"/>
              <a:buChar char="•"/>
            </a:pPr>
            <a:endParaRPr lang="tr-TR"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25886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4386" y="608309"/>
            <a:ext cx="3836640" cy="271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noChangeArrowheads="1"/>
          </p:cNvSpPr>
          <p:nvPr/>
        </p:nvSpPr>
        <p:spPr bwMode="auto">
          <a:xfrm>
            <a:off x="1971304" y="1364188"/>
            <a:ext cx="957151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86150" lvl="7" indent="-285750" algn="just" defTabSz="914400" fontAlgn="base">
              <a:spcBef>
                <a:spcPct val="0"/>
              </a:spcBef>
              <a:spcAft>
                <a:spcPct val="0"/>
              </a:spcAft>
              <a:buClr>
                <a:srgbClr val="009DD9"/>
              </a:buClr>
              <a:buFont typeface="Arial" pitchFamily="34" charset="0"/>
              <a:buChar char="•"/>
            </a:pPr>
            <a:endParaRPr lang="tr-TR" dirty="0">
              <a:solidFill>
                <a:prstClr val="black"/>
              </a:solidFill>
              <a:latin typeface="Times New Roman" pitchFamily="18" charset="0"/>
              <a:cs typeface="Times New Roman" pitchFamily="18" charset="0"/>
            </a:endParaRPr>
          </a:p>
          <a:p>
            <a:pPr marL="3486150" lvl="7" indent="-285750" algn="just" defTabSz="914400" fontAlgn="base">
              <a:spcBef>
                <a:spcPct val="0"/>
              </a:spcBef>
              <a:spcAft>
                <a:spcPct val="0"/>
              </a:spcAft>
              <a:buClr>
                <a:srgbClr val="009DD9"/>
              </a:buClr>
              <a:buFont typeface="Arial" pitchFamily="34" charset="0"/>
              <a:buChar char="•"/>
            </a:pPr>
            <a:r>
              <a:rPr lang="tr-TR" dirty="0">
                <a:solidFill>
                  <a:prstClr val="black"/>
                </a:solidFill>
                <a:latin typeface="Times New Roman" pitchFamily="18" charset="0"/>
                <a:cs typeface="Times New Roman" pitchFamily="18" charset="0"/>
              </a:rPr>
              <a:t>Bolu Orman Bölge Müdürlüğünden 50 adet suni kuş yuvası tahsis edildi. Asılan kuş yuvalarından 25 tanesi birimimiz personellerince boyanarak rekreasyon amaçlı asıldı.</a:t>
            </a:r>
          </a:p>
          <a:p>
            <a:pPr marL="3486150" lvl="7" indent="-285750" algn="just" defTabSz="914400" eaLnBrk="0" fontAlgn="base" hangingPunct="0">
              <a:spcBef>
                <a:spcPct val="0"/>
              </a:spcBef>
              <a:spcAft>
                <a:spcPct val="0"/>
              </a:spcAft>
              <a:buClr>
                <a:srgbClr val="009DD9"/>
              </a:buClr>
              <a:buFont typeface="Arial" pitchFamily="34" charset="0"/>
              <a:buChar char="•"/>
            </a:pPr>
            <a:r>
              <a:rPr lang="tr-TR" dirty="0">
                <a:solidFill>
                  <a:prstClr val="black"/>
                </a:solidFill>
                <a:latin typeface="Times New Roman" pitchFamily="18" charset="0"/>
                <a:cs typeface="Times New Roman" pitchFamily="18" charset="0"/>
              </a:rPr>
              <a:t>Gölköy Kampüste meşe ormanlarına arız olan istilacı Meşe Dantel Böceği (</a:t>
            </a:r>
            <a:r>
              <a:rPr lang="tr-TR" dirty="0" err="1">
                <a:solidFill>
                  <a:prstClr val="black"/>
                </a:solidFill>
                <a:latin typeface="Times New Roman" pitchFamily="18" charset="0"/>
                <a:cs typeface="Times New Roman" pitchFamily="18" charset="0"/>
              </a:rPr>
              <a:t>Corythucha</a:t>
            </a:r>
            <a:r>
              <a:rPr lang="tr-TR" dirty="0">
                <a:solidFill>
                  <a:prstClr val="black"/>
                </a:solidFill>
                <a:latin typeface="Times New Roman" pitchFamily="18" charset="0"/>
                <a:cs typeface="Times New Roman" pitchFamily="18" charset="0"/>
              </a:rPr>
              <a:t> </a:t>
            </a:r>
            <a:r>
              <a:rPr lang="tr-TR" dirty="0" err="1">
                <a:solidFill>
                  <a:prstClr val="black"/>
                </a:solidFill>
                <a:latin typeface="Times New Roman" pitchFamily="18" charset="0"/>
                <a:cs typeface="Times New Roman" pitchFamily="18" charset="0"/>
              </a:rPr>
              <a:t>arcuata</a:t>
            </a:r>
            <a:r>
              <a:rPr lang="tr-TR" dirty="0">
                <a:solidFill>
                  <a:prstClr val="black"/>
                </a:solidFill>
                <a:latin typeface="Times New Roman" pitchFamily="18" charset="0"/>
                <a:cs typeface="Times New Roman" pitchFamily="18" charset="0"/>
              </a:rPr>
              <a:t>) ile biyolojik mücadele için Bolu Orman Bölge Müdürlüğü ile işbirliği yapılarak çalışmalar başlatıldı.</a:t>
            </a:r>
          </a:p>
          <a:p>
            <a:pPr marL="285750" indent="-285750" algn="just" defTabSz="914400" eaLnBrk="0" fontAlgn="base" hangingPunct="0">
              <a:spcBef>
                <a:spcPct val="0"/>
              </a:spcBef>
              <a:spcAft>
                <a:spcPct val="0"/>
              </a:spcAft>
              <a:buClr>
                <a:srgbClr val="009DD9"/>
              </a:buClr>
              <a:buFont typeface="Arial" pitchFamily="34" charset="0"/>
              <a:buChar char="•"/>
            </a:pPr>
            <a:r>
              <a:rPr lang="tr-TR" dirty="0">
                <a:solidFill>
                  <a:prstClr val="black"/>
                </a:solidFill>
                <a:latin typeface="Times New Roman" pitchFamily="18" charset="0"/>
                <a:cs typeface="Times New Roman" pitchFamily="18" charset="0"/>
              </a:rPr>
              <a:t>Bolu Orman Bölge Müdürlüğü </a:t>
            </a:r>
            <a:r>
              <a:rPr lang="tr-TR" dirty="0" err="1">
                <a:solidFill>
                  <a:prstClr val="black"/>
                </a:solidFill>
                <a:latin typeface="Times New Roman" pitchFamily="18" charset="0"/>
                <a:cs typeface="Times New Roman" pitchFamily="18" charset="0"/>
              </a:rPr>
              <a:t>Yeşildağ</a:t>
            </a:r>
            <a:r>
              <a:rPr lang="tr-TR" dirty="0">
                <a:solidFill>
                  <a:prstClr val="black"/>
                </a:solidFill>
                <a:latin typeface="Times New Roman" pitchFamily="18" charset="0"/>
                <a:cs typeface="Times New Roman" pitchFamily="18" charset="0"/>
              </a:rPr>
              <a:t> Orman İşletme Şefliği sınırlarında kurulan üniversitemiz Gölköy Kampüsünde bulunan bölmelerde </a:t>
            </a:r>
            <a:r>
              <a:rPr lang="tr-TR" dirty="0" err="1">
                <a:solidFill>
                  <a:prstClr val="black"/>
                </a:solidFill>
                <a:latin typeface="Times New Roman" pitchFamily="18" charset="0"/>
                <a:cs typeface="Times New Roman" pitchFamily="18" charset="0"/>
              </a:rPr>
              <a:t>meşçere</a:t>
            </a:r>
            <a:r>
              <a:rPr lang="tr-TR" dirty="0">
                <a:solidFill>
                  <a:prstClr val="black"/>
                </a:solidFill>
                <a:latin typeface="Times New Roman" pitchFamily="18" charset="0"/>
                <a:cs typeface="Times New Roman" pitchFamily="18" charset="0"/>
              </a:rPr>
              <a:t> bakım damgası yapılması talep edildi ve 2020 yılı itibariyle 34 ve 35 </a:t>
            </a:r>
            <a:r>
              <a:rPr lang="tr-TR" dirty="0" err="1">
                <a:solidFill>
                  <a:prstClr val="black"/>
                </a:solidFill>
                <a:latin typeface="Times New Roman" pitchFamily="18" charset="0"/>
                <a:cs typeface="Times New Roman" pitchFamily="18" charset="0"/>
              </a:rPr>
              <a:t>nolu</a:t>
            </a:r>
            <a:r>
              <a:rPr lang="tr-TR" dirty="0">
                <a:solidFill>
                  <a:prstClr val="black"/>
                </a:solidFill>
                <a:latin typeface="Times New Roman" pitchFamily="18" charset="0"/>
                <a:cs typeface="Times New Roman" pitchFamily="18" charset="0"/>
              </a:rPr>
              <a:t> bölmelerde bakım damgası yapıldı. Orman emvali üretim çalışmaları </a:t>
            </a:r>
            <a:r>
              <a:rPr lang="tr-TR" dirty="0" err="1">
                <a:solidFill>
                  <a:prstClr val="black"/>
                </a:solidFill>
                <a:latin typeface="Times New Roman" pitchFamily="18" charset="0"/>
                <a:cs typeface="Times New Roman" pitchFamily="18" charset="0"/>
              </a:rPr>
              <a:t>Yeşildağ</a:t>
            </a:r>
            <a:r>
              <a:rPr lang="tr-TR" dirty="0">
                <a:solidFill>
                  <a:prstClr val="black"/>
                </a:solidFill>
                <a:latin typeface="Times New Roman" pitchFamily="18" charset="0"/>
                <a:cs typeface="Times New Roman" pitchFamily="18" charset="0"/>
              </a:rPr>
              <a:t> Orman İşletme Şefliğince 2021 yılında da devam edecektir.</a:t>
            </a:r>
          </a:p>
          <a:p>
            <a:pPr marL="285750" indent="-285750" algn="just" defTabSz="914400" eaLnBrk="0" fontAlgn="base" hangingPunct="0">
              <a:spcBef>
                <a:spcPct val="0"/>
              </a:spcBef>
              <a:spcAft>
                <a:spcPct val="0"/>
              </a:spcAft>
              <a:buClr>
                <a:srgbClr val="009DD9"/>
              </a:buClr>
              <a:buFont typeface="Arial" pitchFamily="34" charset="0"/>
              <a:buChar char="•"/>
            </a:pPr>
            <a:r>
              <a:rPr lang="tr-TR" dirty="0">
                <a:solidFill>
                  <a:prstClr val="black"/>
                </a:solidFill>
                <a:latin typeface="Times New Roman" pitchFamily="18" charset="0"/>
                <a:cs typeface="Times New Roman" pitchFamily="18" charset="0"/>
              </a:rPr>
              <a:t>Orman Genel Müdürlüğü Fidanlık ve Tohum İşleri Dairesi Başkanlığınca üniversitemiz Gölköy yerleşkesinde yapılacak ağaçlandırma çalışmalarında kullanılmak üzere 470 adet fidan (Ağaç Hatmi, Gül, Sofora, Altın Çanağı, Altuni Taflan, Şimşir) tahsis edildi. Tahsis edilen fidanlar 2021 yılı ağaçlandırma çalışmalarında kullanılmak üzere gömüye alınmıştır.</a:t>
            </a:r>
          </a:p>
          <a:p>
            <a:pPr marL="285750" indent="-285750" algn="just" defTabSz="914400" eaLnBrk="0" fontAlgn="base" hangingPunct="0">
              <a:spcBef>
                <a:spcPct val="0"/>
              </a:spcBef>
              <a:spcAft>
                <a:spcPct val="0"/>
              </a:spcAft>
              <a:buClr>
                <a:srgbClr val="009DD9"/>
              </a:buClr>
              <a:buFont typeface="Arial" pitchFamily="34" charset="0"/>
              <a:buChar char="•"/>
            </a:pPr>
            <a:endParaRPr lang="tr-TR"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764143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3157" y="666141"/>
            <a:ext cx="4310221" cy="300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690727" y="683090"/>
            <a:ext cx="5721460" cy="2585323"/>
          </a:xfrm>
          <a:prstGeom prst="rect">
            <a:avLst/>
          </a:prstGeom>
          <a:noFill/>
        </p:spPr>
        <p:txBody>
          <a:bodyPr wrap="square" rtlCol="0">
            <a:spAutoFit/>
          </a:bodyPr>
          <a:lstStyle/>
          <a:p>
            <a:pPr marL="285750" indent="-285750" algn="just" defTabSz="914400">
              <a:buClr>
                <a:srgbClr val="009DD9"/>
              </a:buClr>
              <a:buFont typeface="Arial" pitchFamily="34" charset="0"/>
              <a:buChar char="•"/>
            </a:pPr>
            <a:r>
              <a:rPr lang="tr-TR" dirty="0">
                <a:solidFill>
                  <a:prstClr val="black"/>
                </a:solidFill>
                <a:latin typeface="Times New Roman" pitchFamily="18" charset="0"/>
                <a:cs typeface="Times New Roman" pitchFamily="18" charset="0"/>
              </a:rPr>
              <a:t>Bolu Abant İzzet Baysal Üniversitesi kampüsü içerisinde anıt niteliği taşıyabileceği düşünülen ağaçların fiziksel özelliklerinin tespiti ve tescili Çevre ve Şehircilik İl Müdürlüğünden talep edilmiştir. Bahsedilen ağaçların TS 13137 Anıt Ağaçlar Envanter Seçim Kuralları ve İşaretleme Standardına göre sınıflandırılması için tür, tür çeşidi, tahmini yaş, boy, gövde çapı, tepe çapı ve sağlık durumlarının tespiti yapılarak sonuçları Çevre ve Şehircilik İl Müdürlüğüne gönderilmiştir.</a:t>
            </a:r>
          </a:p>
        </p:txBody>
      </p:sp>
    </p:spTree>
    <p:extLst>
      <p:ext uri="{BB962C8B-B14F-4D97-AF65-F5344CB8AC3E}">
        <p14:creationId xmlns:p14="http://schemas.microsoft.com/office/powerpoint/2010/main" val="911775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5017" y="980728"/>
            <a:ext cx="10675917" cy="5182566"/>
          </a:xfrm>
        </p:spPr>
        <p:txBody>
          <a:bodyPr>
            <a:normAutofit/>
          </a:bodyPr>
          <a:lstStyle/>
          <a:p>
            <a:pPr marL="0" indent="0" algn="just">
              <a:buNone/>
            </a:pPr>
            <a:r>
              <a:rPr lang="en-GB" sz="2400" b="1" dirty="0" err="1">
                <a:latin typeface="Times New Roman" pitchFamily="18" charset="0"/>
                <a:cs typeface="Times New Roman" pitchFamily="18" charset="0"/>
              </a:rPr>
              <a:t>Etüd</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ve</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Proje</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İşleri</a:t>
            </a:r>
            <a:r>
              <a:rPr lang="en-GB" sz="2400" b="1" dirty="0">
                <a:latin typeface="Times New Roman" pitchFamily="18" charset="0"/>
                <a:cs typeface="Times New Roman" pitchFamily="18" charset="0"/>
              </a:rPr>
              <a:t> </a:t>
            </a:r>
            <a:endParaRPr lang="tr-TR" sz="2400" b="1" dirty="0">
              <a:latin typeface="Times New Roman" pitchFamily="18" charset="0"/>
              <a:cs typeface="Times New Roman" pitchFamily="18" charset="0"/>
            </a:endParaRPr>
          </a:p>
          <a:p>
            <a:pPr marL="0" indent="0" algn="just">
              <a:buNone/>
            </a:pPr>
            <a:endParaRPr lang="tr-TR" b="1" i="1" dirty="0">
              <a:latin typeface="Times New Roman" pitchFamily="18" charset="0"/>
              <a:cs typeface="Times New Roman" pitchFamily="18" charset="0"/>
            </a:endParaRPr>
          </a:p>
          <a:p>
            <a:pPr lvl="0" algn="just"/>
            <a:r>
              <a:rPr lang="tr-TR" sz="1900" dirty="0">
                <a:latin typeface="Times New Roman" pitchFamily="18" charset="0"/>
                <a:cs typeface="Times New Roman" pitchFamily="18" charset="0"/>
              </a:rPr>
              <a:t>Üniversite binalarımızın ( yaklaşık 50 adet bina ) mevcut mimari projelerini engelli yönetmeliğine uygun olacak biçimde revize edildi. </a:t>
            </a:r>
          </a:p>
          <a:p>
            <a:pPr lvl="0" algn="just"/>
            <a:r>
              <a:rPr lang="tr-TR" sz="1900" dirty="0">
                <a:latin typeface="Times New Roman" pitchFamily="18" charset="0"/>
                <a:cs typeface="Times New Roman" pitchFamily="18" charset="0"/>
              </a:rPr>
              <a:t>Bilgi İşlem Daire Başkanlığı ve Eski Kütüphane Binasının büyük onarım çizimleri hazırlandı ve uygulama yapıldı.</a:t>
            </a:r>
          </a:p>
          <a:p>
            <a:pPr lvl="0" algn="just"/>
            <a:r>
              <a:rPr lang="tr-TR" sz="1900" dirty="0">
                <a:latin typeface="Times New Roman" pitchFamily="18" charset="0"/>
                <a:cs typeface="Times New Roman" pitchFamily="18" charset="0"/>
              </a:rPr>
              <a:t>Morfoloji Binası’ </a:t>
            </a:r>
            <a:r>
              <a:rPr lang="tr-TR" sz="1900" dirty="0" err="1">
                <a:latin typeface="Times New Roman" pitchFamily="18" charset="0"/>
                <a:cs typeface="Times New Roman" pitchFamily="18" charset="0"/>
              </a:rPr>
              <a:t>nın</a:t>
            </a:r>
            <a:r>
              <a:rPr lang="tr-TR" sz="1900" dirty="0">
                <a:latin typeface="Times New Roman" pitchFamily="18" charset="0"/>
                <a:cs typeface="Times New Roman" pitchFamily="18" charset="0"/>
              </a:rPr>
              <a:t> as </a:t>
            </a:r>
            <a:r>
              <a:rPr lang="tr-TR" sz="1900" dirty="0" err="1">
                <a:latin typeface="Times New Roman" pitchFamily="18" charset="0"/>
                <a:cs typeface="Times New Roman" pitchFamily="18" charset="0"/>
              </a:rPr>
              <a:t>built</a:t>
            </a:r>
            <a:r>
              <a:rPr lang="tr-TR" sz="1900" dirty="0">
                <a:latin typeface="Times New Roman" pitchFamily="18" charset="0"/>
                <a:cs typeface="Times New Roman" pitchFamily="18" charset="0"/>
              </a:rPr>
              <a:t> (Projenin son hali) mimari projesi hazırlandı.</a:t>
            </a:r>
          </a:p>
          <a:p>
            <a:pPr lvl="0" algn="just"/>
            <a:r>
              <a:rPr lang="tr-TR" sz="1900" dirty="0">
                <a:latin typeface="Times New Roman" pitchFamily="18" charset="0"/>
                <a:cs typeface="Times New Roman" pitchFamily="18" charset="0"/>
              </a:rPr>
              <a:t>BMYO </a:t>
            </a:r>
            <a:r>
              <a:rPr lang="tr-TR" sz="1900" dirty="0" err="1">
                <a:latin typeface="Times New Roman" pitchFamily="18" charset="0"/>
                <a:cs typeface="Times New Roman" pitchFamily="18" charset="0"/>
              </a:rPr>
              <a:t>Mediko</a:t>
            </a:r>
            <a:r>
              <a:rPr lang="tr-TR" sz="1900" dirty="0">
                <a:latin typeface="Times New Roman" pitchFamily="18" charset="0"/>
                <a:cs typeface="Times New Roman" pitchFamily="18" charset="0"/>
              </a:rPr>
              <a:t> Sosyal Binası’ </a:t>
            </a:r>
            <a:r>
              <a:rPr lang="tr-TR" sz="1900" dirty="0" err="1">
                <a:latin typeface="Times New Roman" pitchFamily="18" charset="0"/>
                <a:cs typeface="Times New Roman" pitchFamily="18" charset="0"/>
              </a:rPr>
              <a:t>nda</a:t>
            </a:r>
            <a:r>
              <a:rPr lang="tr-TR" sz="1900" dirty="0">
                <a:latin typeface="Times New Roman" pitchFamily="18" charset="0"/>
                <a:cs typeface="Times New Roman" pitchFamily="18" charset="0"/>
              </a:rPr>
              <a:t> istenen mimari değişikliklerin çizimleri yapıldı.</a:t>
            </a:r>
          </a:p>
          <a:p>
            <a:pPr lvl="0" algn="just"/>
            <a:r>
              <a:rPr lang="en-GB" sz="1900" dirty="0" err="1">
                <a:latin typeface="Times New Roman" pitchFamily="18" charset="0"/>
                <a:cs typeface="Times New Roman" pitchFamily="18" charset="0"/>
              </a:rPr>
              <a:t>Eski</a:t>
            </a:r>
            <a:r>
              <a:rPr lang="en-GB" sz="1900" dirty="0">
                <a:latin typeface="Times New Roman" pitchFamily="18" charset="0"/>
                <a:cs typeface="Times New Roman" pitchFamily="18" charset="0"/>
              </a:rPr>
              <a:t> </a:t>
            </a:r>
            <a:r>
              <a:rPr lang="en-GB" sz="1900" dirty="0" err="1">
                <a:latin typeface="Times New Roman" pitchFamily="18" charset="0"/>
                <a:cs typeface="Times New Roman" pitchFamily="18" charset="0"/>
              </a:rPr>
              <a:t>kütüphane</a:t>
            </a:r>
            <a:r>
              <a:rPr lang="en-GB" sz="1900" dirty="0">
                <a:latin typeface="Times New Roman" pitchFamily="18" charset="0"/>
                <a:cs typeface="Times New Roman" pitchFamily="18" charset="0"/>
              </a:rPr>
              <a:t> </a:t>
            </a:r>
            <a:r>
              <a:rPr lang="en-GB" sz="1900" dirty="0" err="1">
                <a:latin typeface="Times New Roman" pitchFamily="18" charset="0"/>
                <a:cs typeface="Times New Roman" pitchFamily="18" charset="0"/>
              </a:rPr>
              <a:t>binası</a:t>
            </a:r>
            <a:r>
              <a:rPr lang="en-GB" sz="1900" dirty="0">
                <a:latin typeface="Times New Roman" pitchFamily="18" charset="0"/>
                <a:cs typeface="Times New Roman" pitchFamily="18" charset="0"/>
              </a:rPr>
              <a:t> </a:t>
            </a:r>
            <a:r>
              <a:rPr lang="en-GB" sz="1900" dirty="0" err="1">
                <a:latin typeface="Times New Roman" pitchFamily="18" charset="0"/>
                <a:cs typeface="Times New Roman" pitchFamily="18" charset="0"/>
              </a:rPr>
              <a:t>uzaktan</a:t>
            </a:r>
            <a:r>
              <a:rPr lang="en-GB" sz="1900" dirty="0">
                <a:latin typeface="Times New Roman" pitchFamily="18" charset="0"/>
                <a:cs typeface="Times New Roman" pitchFamily="18" charset="0"/>
              </a:rPr>
              <a:t> </a:t>
            </a:r>
            <a:r>
              <a:rPr lang="en-GB" sz="1900" dirty="0" err="1">
                <a:latin typeface="Times New Roman" pitchFamily="18" charset="0"/>
                <a:cs typeface="Times New Roman" pitchFamily="18" charset="0"/>
              </a:rPr>
              <a:t>eğitim</a:t>
            </a:r>
            <a:r>
              <a:rPr lang="en-GB" sz="1900" dirty="0">
                <a:latin typeface="Times New Roman" pitchFamily="18" charset="0"/>
                <a:cs typeface="Times New Roman" pitchFamily="18" charset="0"/>
              </a:rPr>
              <a:t> </a:t>
            </a:r>
            <a:r>
              <a:rPr lang="en-GB" sz="1900" dirty="0" err="1">
                <a:latin typeface="Times New Roman" pitchFamily="18" charset="0"/>
                <a:cs typeface="Times New Roman" pitchFamily="18" charset="0"/>
              </a:rPr>
              <a:t>merkezine</a:t>
            </a:r>
            <a:r>
              <a:rPr lang="en-GB" sz="1900" dirty="0">
                <a:latin typeface="Times New Roman" pitchFamily="18" charset="0"/>
                <a:cs typeface="Times New Roman" pitchFamily="18" charset="0"/>
              </a:rPr>
              <a:t> </a:t>
            </a:r>
            <a:r>
              <a:rPr lang="en-GB" sz="1900" dirty="0" err="1">
                <a:latin typeface="Times New Roman" pitchFamily="18" charset="0"/>
                <a:cs typeface="Times New Roman" pitchFamily="18" charset="0"/>
              </a:rPr>
              <a:t>uygun</a:t>
            </a:r>
            <a:r>
              <a:rPr lang="en-GB" sz="1900" dirty="0">
                <a:latin typeface="Times New Roman" pitchFamily="18" charset="0"/>
                <a:cs typeface="Times New Roman" pitchFamily="18" charset="0"/>
              </a:rPr>
              <a:t> </a:t>
            </a:r>
            <a:r>
              <a:rPr lang="en-GB" sz="1900" dirty="0" err="1">
                <a:latin typeface="Times New Roman" pitchFamily="18" charset="0"/>
                <a:cs typeface="Times New Roman" pitchFamily="18" charset="0"/>
              </a:rPr>
              <a:t>olacak</a:t>
            </a:r>
            <a:r>
              <a:rPr lang="en-GB" sz="1900" dirty="0">
                <a:latin typeface="Times New Roman" pitchFamily="18" charset="0"/>
                <a:cs typeface="Times New Roman" pitchFamily="18" charset="0"/>
              </a:rPr>
              <a:t> </a:t>
            </a:r>
            <a:r>
              <a:rPr lang="en-GB" sz="1900" dirty="0" err="1">
                <a:latin typeface="Times New Roman" pitchFamily="18" charset="0"/>
                <a:cs typeface="Times New Roman" pitchFamily="18" charset="0"/>
              </a:rPr>
              <a:t>şekilde</a:t>
            </a:r>
            <a:r>
              <a:rPr lang="en-GB" sz="1900" dirty="0">
                <a:latin typeface="Times New Roman" pitchFamily="18" charset="0"/>
                <a:cs typeface="Times New Roman" pitchFamily="18" charset="0"/>
              </a:rPr>
              <a:t> </a:t>
            </a:r>
            <a:r>
              <a:rPr lang="en-GB" sz="1900" dirty="0" err="1">
                <a:latin typeface="Times New Roman" pitchFamily="18" charset="0"/>
                <a:cs typeface="Times New Roman" pitchFamily="18" charset="0"/>
              </a:rPr>
              <a:t>revize</a:t>
            </a:r>
            <a:r>
              <a:rPr lang="en-GB" sz="1900" dirty="0">
                <a:latin typeface="Times New Roman" pitchFamily="18" charset="0"/>
                <a:cs typeface="Times New Roman" pitchFamily="18" charset="0"/>
              </a:rPr>
              <a:t> </a:t>
            </a:r>
            <a:r>
              <a:rPr lang="en-GB" sz="1900" dirty="0" err="1">
                <a:latin typeface="Times New Roman" pitchFamily="18" charset="0"/>
                <a:cs typeface="Times New Roman" pitchFamily="18" charset="0"/>
              </a:rPr>
              <a:t>edildi</a:t>
            </a:r>
            <a:r>
              <a:rPr lang="en-GB" sz="1900" dirty="0">
                <a:latin typeface="Times New Roman" pitchFamily="18" charset="0"/>
                <a:cs typeface="Times New Roman" pitchFamily="18" charset="0"/>
              </a:rPr>
              <a:t>.</a:t>
            </a:r>
            <a:endParaRPr lang="tr-TR" sz="1900" dirty="0">
              <a:latin typeface="Times New Roman" pitchFamily="18" charset="0"/>
              <a:cs typeface="Times New Roman" pitchFamily="18" charset="0"/>
            </a:endParaRPr>
          </a:p>
          <a:p>
            <a:pPr lvl="0" algn="just"/>
            <a:r>
              <a:rPr lang="tr-TR" sz="1900" dirty="0">
                <a:latin typeface="Times New Roman" pitchFamily="18" charset="0"/>
                <a:cs typeface="Times New Roman" pitchFamily="18" charset="0"/>
              </a:rPr>
              <a:t>Üniversitemizin Sivil Savunma Planları hazırlandı.</a:t>
            </a:r>
          </a:p>
          <a:p>
            <a:pPr lvl="0" algn="just"/>
            <a:r>
              <a:rPr lang="tr-TR" sz="1900" dirty="0">
                <a:latin typeface="Times New Roman" pitchFamily="18" charset="0"/>
                <a:cs typeface="Times New Roman" pitchFamily="18" charset="0"/>
              </a:rPr>
              <a:t>Morfoloji Binası içine yapılacak olan kreşin mimari projeleri çizildi. </a:t>
            </a:r>
          </a:p>
          <a:p>
            <a:pPr algn="just"/>
            <a:endParaRPr lang="tr-TR" sz="2300" dirty="0">
              <a:latin typeface="Times New Roman" pitchFamily="18" charset="0"/>
              <a:cs typeface="Times New Roman" pitchFamily="18" charset="0"/>
            </a:endParaRPr>
          </a:p>
        </p:txBody>
      </p:sp>
    </p:spTree>
    <p:extLst>
      <p:ext uri="{BB962C8B-B14F-4D97-AF65-F5344CB8AC3E}">
        <p14:creationId xmlns:p14="http://schemas.microsoft.com/office/powerpoint/2010/main" val="2829383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1273" y="629391"/>
            <a:ext cx="10675917" cy="5759533"/>
          </a:xfrm>
        </p:spPr>
        <p:txBody>
          <a:bodyPr>
            <a:normAutofit fontScale="70000" lnSpcReduction="20000"/>
          </a:bodyPr>
          <a:lstStyle/>
          <a:p>
            <a:pPr marL="0" indent="0" algn="just">
              <a:buNone/>
            </a:pPr>
            <a:r>
              <a:rPr lang="en-GB" sz="3800" b="1" dirty="0" err="1">
                <a:latin typeface="Times New Roman" pitchFamily="18" charset="0"/>
                <a:cs typeface="Times New Roman" pitchFamily="18" charset="0"/>
              </a:rPr>
              <a:t>Yatırım</a:t>
            </a:r>
            <a:r>
              <a:rPr lang="en-GB" sz="3800" b="1" dirty="0">
                <a:latin typeface="Times New Roman" pitchFamily="18" charset="0"/>
                <a:cs typeface="Times New Roman" pitchFamily="18" charset="0"/>
              </a:rPr>
              <a:t>, </a:t>
            </a:r>
            <a:r>
              <a:rPr lang="en-GB" sz="3800" b="1" dirty="0" err="1">
                <a:latin typeface="Times New Roman" pitchFamily="18" charset="0"/>
                <a:cs typeface="Times New Roman" pitchFamily="18" charset="0"/>
              </a:rPr>
              <a:t>Bütçe</a:t>
            </a:r>
            <a:r>
              <a:rPr lang="en-GB" sz="3800" b="1" dirty="0">
                <a:latin typeface="Times New Roman" pitchFamily="18" charset="0"/>
                <a:cs typeface="Times New Roman" pitchFamily="18" charset="0"/>
              </a:rPr>
              <a:t> </a:t>
            </a:r>
            <a:r>
              <a:rPr lang="en-GB" sz="3800" b="1" dirty="0" err="1">
                <a:latin typeface="Times New Roman" pitchFamily="18" charset="0"/>
                <a:cs typeface="Times New Roman" pitchFamily="18" charset="0"/>
              </a:rPr>
              <a:t>Planlama</a:t>
            </a:r>
            <a:r>
              <a:rPr lang="en-GB" sz="3800" b="1" dirty="0">
                <a:latin typeface="Times New Roman" pitchFamily="18" charset="0"/>
                <a:cs typeface="Times New Roman" pitchFamily="18" charset="0"/>
              </a:rPr>
              <a:t> </a:t>
            </a:r>
            <a:r>
              <a:rPr lang="en-GB" sz="3800" b="1" dirty="0" err="1">
                <a:latin typeface="Times New Roman" pitchFamily="18" charset="0"/>
                <a:cs typeface="Times New Roman" pitchFamily="18" charset="0"/>
              </a:rPr>
              <a:t>ve</a:t>
            </a:r>
            <a:r>
              <a:rPr lang="en-GB" sz="3800" b="1" dirty="0">
                <a:latin typeface="Times New Roman" pitchFamily="18" charset="0"/>
                <a:cs typeface="Times New Roman" pitchFamily="18" charset="0"/>
              </a:rPr>
              <a:t> </a:t>
            </a:r>
            <a:r>
              <a:rPr lang="en-GB" sz="3800" b="1" dirty="0" err="1">
                <a:latin typeface="Times New Roman" pitchFamily="18" charset="0"/>
                <a:cs typeface="Times New Roman" pitchFamily="18" charset="0"/>
              </a:rPr>
              <a:t>Raporlama</a:t>
            </a:r>
            <a:endParaRPr lang="tr-TR" sz="3800" b="1" dirty="0">
              <a:latin typeface="Times New Roman" pitchFamily="18" charset="0"/>
              <a:cs typeface="Times New Roman" pitchFamily="18" charset="0"/>
            </a:endParaRPr>
          </a:p>
          <a:p>
            <a:pPr marL="0" indent="0" algn="just">
              <a:buNone/>
            </a:pPr>
            <a:endParaRPr lang="tr-TR" b="1" i="1" dirty="0"/>
          </a:p>
          <a:p>
            <a:pPr lvl="0" algn="just"/>
            <a:r>
              <a:rPr lang="tr-TR" sz="2900" dirty="0">
                <a:latin typeface="Times New Roman" pitchFamily="18" charset="0"/>
                <a:cs typeface="Times New Roman" pitchFamily="18" charset="0"/>
              </a:rPr>
              <a:t>5018 Sayılı Kamu Mali Yönetimi ve Kontrol Kanununa istinaden Başkanlığımıza ait tüm işlemlerin yürütülmesi, Bütçe planlama-raporlama ile ilgili tüm işlemler, ödenek kontrolü, ödenek kaydı vb. işler ve bu işlemlere ilişkin Strateji Geliştirme Daire Başkanlığı ile koordineli olarak yapıldı, </a:t>
            </a:r>
          </a:p>
          <a:p>
            <a:pPr lvl="0" algn="just"/>
            <a:r>
              <a:rPr lang="tr-TR" sz="2900" dirty="0">
                <a:latin typeface="Times New Roman" pitchFamily="18" charset="0"/>
                <a:cs typeface="Times New Roman" pitchFamily="18" charset="0"/>
              </a:rPr>
              <a:t>Üniversitemiz yatırım ödeneklerinin proje bazlı takibini sağlanarak istatistiki bilgiler Başkanlık ve Rektörlük Makamına paylaşıldı. </a:t>
            </a:r>
          </a:p>
          <a:p>
            <a:pPr lvl="0" algn="just"/>
            <a:r>
              <a:rPr lang="tr-TR" sz="2900" dirty="0">
                <a:latin typeface="Times New Roman" pitchFamily="18" charset="0"/>
                <a:cs typeface="Times New Roman" pitchFamily="18" charset="0"/>
              </a:rPr>
              <a:t>Ödeme evraklarının zamanında Strateji Geliştirme Daire Başkanlığına verilip süresi içerisinde ödenmesinin gerçekleştirilmesini sağlamak amacıyla bütçe ödeneklerini zamanında planlaması sağlandı,</a:t>
            </a:r>
          </a:p>
          <a:p>
            <a:pPr lvl="0" algn="just"/>
            <a:r>
              <a:rPr lang="tr-TR" sz="2900" dirty="0">
                <a:latin typeface="Times New Roman" pitchFamily="18" charset="0"/>
                <a:cs typeface="Times New Roman" pitchFamily="18" charset="0"/>
              </a:rPr>
              <a:t>Mali yıl kapsamında 4 dönem halinde oluşan serbestliklerin Valilik İl Koordinasyon Kurul toplantılarına hazır edilmesini sağlamak, </a:t>
            </a:r>
          </a:p>
          <a:p>
            <a:pPr lvl="0" algn="just"/>
            <a:r>
              <a:rPr lang="tr-TR" sz="2900" dirty="0">
                <a:latin typeface="Times New Roman" pitchFamily="18" charset="0"/>
                <a:cs typeface="Times New Roman" pitchFamily="18" charset="0"/>
              </a:rPr>
              <a:t>Bütçe ile ilgili tüm işlemler, planlama, ödenek kontrolü, ödenek kaydı, Strateji Geliştirme Daire Başkanlığında aylık ödenek ve harcama icmalleri alınıp teyidi, 4734 22/d-21/f %10 limit ödenek kontrolü işlemlerine ait yazışmaları yapıldı,</a:t>
            </a:r>
          </a:p>
          <a:p>
            <a:pPr lvl="0" algn="just"/>
            <a:r>
              <a:rPr lang="tr-TR" sz="2900" dirty="0">
                <a:latin typeface="Times New Roman" pitchFamily="18" charset="0"/>
                <a:cs typeface="Times New Roman" pitchFamily="18" charset="0"/>
              </a:rPr>
              <a:t>Yıllık Birim Faaliyet Raporları, Yatırım İzleme ve Değerlendirme Raporları, Kurumsal Mali Beklentiler Raporu, Detay Programları, performans göstergeleri, iş akış şemaları, hizmet envanterleri vb. işlemler ve bu işlemlere ait Stratejik Plan Revizyonu ve süreçleri ile takibine ilişkin tüm süreçleri takibini sağlandı,  </a:t>
            </a:r>
          </a:p>
          <a:p>
            <a:pPr lvl="0" algn="just"/>
            <a:r>
              <a:rPr lang="tr-TR" sz="2900" dirty="0">
                <a:latin typeface="Times New Roman" pitchFamily="18" charset="0"/>
                <a:cs typeface="Times New Roman" pitchFamily="18" charset="0"/>
              </a:rPr>
              <a:t>İç Kontrol Standartları Uyum Eylem Planı Hazırlama Grubu Görevliliği dâhilinde gerekli işlemleri yapıldı. </a:t>
            </a:r>
            <a:endParaRPr lang="tr-TR" dirty="0"/>
          </a:p>
        </p:txBody>
      </p:sp>
    </p:spTree>
    <p:extLst>
      <p:ext uri="{BB962C8B-B14F-4D97-AF65-F5344CB8AC3E}">
        <p14:creationId xmlns:p14="http://schemas.microsoft.com/office/powerpoint/2010/main" val="280785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A53C0A8-FC62-4AF7-9273-943D68EA0EF2}"/>
              </a:ext>
            </a:extLst>
          </p:cNvPr>
          <p:cNvSpPr>
            <a:spLocks noGrp="1"/>
          </p:cNvSpPr>
          <p:nvPr>
            <p:ph type="title"/>
          </p:nvPr>
        </p:nvSpPr>
        <p:spPr>
          <a:xfrm>
            <a:off x="1715783" y="246580"/>
            <a:ext cx="9627729" cy="2434975"/>
          </a:xfrm>
        </p:spPr>
        <p:txBody>
          <a:bodyPr>
            <a:noAutofit/>
          </a:bodyPr>
          <a:lstStyle/>
          <a:p>
            <a:r>
              <a:rPr lang="tr-TR" sz="2000" dirty="0">
                <a:latin typeface="Times New Roman" panose="02020603050405020304" pitchFamily="18" charset="0"/>
                <a:cs typeface="Times New Roman" panose="02020603050405020304" pitchFamily="18" charset="0"/>
              </a:rPr>
              <a:t>I- GENEL BİLGİLER / A. Misyon, </a:t>
            </a:r>
            <a:r>
              <a:rPr lang="tr-TR" sz="2000" dirty="0" smtClean="0">
                <a:latin typeface="Times New Roman" panose="02020603050405020304" pitchFamily="18" charset="0"/>
                <a:cs typeface="Times New Roman" panose="02020603050405020304" pitchFamily="18" charset="0"/>
              </a:rPr>
              <a:t>Vizyon</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Bolu </a:t>
            </a:r>
            <a:r>
              <a:rPr lang="tr-TR" sz="2000" dirty="0">
                <a:latin typeface="Times New Roman" pitchFamily="18" charset="0"/>
                <a:cs typeface="Times New Roman" pitchFamily="18" charset="0"/>
              </a:rPr>
              <a:t>Abant İzzet Baysal Üniversitesi üst politikası olarak belirlenen 2019-2023 Stratejik Planında yer alan Misyon ve Vizyon çerçevesinde Yapı İşleri ve Teknik Daire Başkanlığı faaliyetlerini devam ettirmektedir. Üniversitemizin Misyon ve Vizyonu </a:t>
            </a:r>
            <a:r>
              <a:rPr lang="tr-TR" sz="2000" dirty="0" smtClean="0">
                <a:latin typeface="Times New Roman" pitchFamily="18" charset="0"/>
                <a:cs typeface="Times New Roman" pitchFamily="18" charset="0"/>
              </a:rPr>
              <a:t>aşağıda belirtilmiştir.  Üniversitemizin Vizyon sahibi olarak Rektördür. Bu nedenle üst politika olarak belirlenen Stratejik Planda yer alan Misyon ve Vizyona hizmet etmek üzere görev dağılımı dahilinde çalışmaktayız. </a:t>
            </a: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endParaRPr lang="tr-TR" sz="2000" dirty="0">
              <a:latin typeface="Times New Roman" pitchFamily="18" charset="0"/>
              <a:cs typeface="Times New Roman" pitchFamily="18" charset="0"/>
            </a:endParaRPr>
          </a:p>
        </p:txBody>
      </p:sp>
      <p:sp>
        <p:nvSpPr>
          <p:cNvPr id="3" name="İçerik Yer Tutucusu 2">
            <a:extLst>
              <a:ext uri="{FF2B5EF4-FFF2-40B4-BE49-F238E27FC236}">
                <a16:creationId xmlns="" xmlns:a16="http://schemas.microsoft.com/office/drawing/2014/main" id="{36B19484-9822-435D-A0F2-22FC5B31BA30}"/>
              </a:ext>
            </a:extLst>
          </p:cNvPr>
          <p:cNvSpPr>
            <a:spLocks noGrp="1"/>
          </p:cNvSpPr>
          <p:nvPr>
            <p:ph sz="half" idx="2"/>
          </p:nvPr>
        </p:nvSpPr>
        <p:spPr>
          <a:xfrm>
            <a:off x="752702" y="2826699"/>
            <a:ext cx="5157787" cy="3684588"/>
          </a:xfrm>
        </p:spPr>
        <p:txBody>
          <a:bodyPr>
            <a:normAutofit/>
          </a:bodyPr>
          <a:lstStyle/>
          <a:p>
            <a:pPr marL="0" indent="0" algn="just">
              <a:buNone/>
            </a:pPr>
            <a:r>
              <a:rPr lang="en-GB" b="1" dirty="0" err="1">
                <a:latin typeface="Times New Roman" pitchFamily="18" charset="0"/>
                <a:cs typeface="Times New Roman" pitchFamily="18" charset="0"/>
              </a:rPr>
              <a:t>Misyon</a:t>
            </a:r>
            <a:endParaRPr lang="tr-TR" b="1" dirty="0">
              <a:latin typeface="Times New Roman" pitchFamily="18" charset="0"/>
              <a:cs typeface="Times New Roman" pitchFamily="18" charset="0"/>
            </a:endParaRPr>
          </a:p>
          <a:p>
            <a:pPr marL="0" indent="0" algn="just">
              <a:buNone/>
            </a:pPr>
            <a:r>
              <a:rPr lang="tr-TR" dirty="0">
                <a:latin typeface="Times New Roman" pitchFamily="18" charset="0"/>
                <a:cs typeface="Times New Roman" pitchFamily="18" charset="0"/>
              </a:rPr>
              <a:t>	</a:t>
            </a:r>
            <a:r>
              <a:rPr lang="en-GB" dirty="0" err="1">
                <a:latin typeface="Times New Roman" pitchFamily="18" charset="0"/>
                <a:cs typeface="Times New Roman" pitchFamily="18" charset="0"/>
              </a:rPr>
              <a:t>Bolu</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Abant</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İzzet</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Baysal</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Üniversitesi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evrensel</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standartlarda</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eğitim</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öğretim</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yaparak</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insanlığın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gelişimine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hizmet</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edecek</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nitelikli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nesiller</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yetiştirmeyi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ülke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gelişimine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katkıda</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bulunacak</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bilgi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teknoloji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üretmeyi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ülkenin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ihtiyaç</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duyduğu</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toplumsal</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hizmetleri</a:t>
            </a:r>
            <a:r>
              <a:rPr lang="en-GB" dirty="0">
                <a:latin typeface="Times New Roman" pitchFamily="18" charset="0"/>
                <a:cs typeface="Times New Roman" pitchFamily="18" charset="0"/>
              </a:rPr>
              <a:t> en </a:t>
            </a:r>
            <a:r>
              <a:rPr lang="en-GB" dirty="0" err="1">
                <a:latin typeface="Times New Roman" pitchFamily="18" charset="0"/>
                <a:cs typeface="Times New Roman" pitchFamily="18" charset="0"/>
              </a:rPr>
              <a:t>iyi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şekilde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yapmayı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kendine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görev</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bilir</a:t>
            </a:r>
            <a:r>
              <a:rPr lang="en-GB"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
        <p:nvSpPr>
          <p:cNvPr id="6" name="İçerik Yer Tutucusu 5">
            <a:extLst>
              <a:ext uri="{FF2B5EF4-FFF2-40B4-BE49-F238E27FC236}">
                <a16:creationId xmlns="" xmlns:a16="http://schemas.microsoft.com/office/drawing/2014/main" id="{743465AD-39F9-48D2-9F4E-D34268CDCBCA}"/>
              </a:ext>
            </a:extLst>
          </p:cNvPr>
          <p:cNvSpPr>
            <a:spLocks noGrp="1"/>
          </p:cNvSpPr>
          <p:nvPr>
            <p:ph sz="quarter" idx="4"/>
          </p:nvPr>
        </p:nvSpPr>
        <p:spPr>
          <a:xfrm>
            <a:off x="6160325" y="2909826"/>
            <a:ext cx="5183188" cy="3684588"/>
          </a:xfrm>
        </p:spPr>
        <p:txBody>
          <a:bodyPr>
            <a:normAutofit/>
          </a:bodyPr>
          <a:lstStyle/>
          <a:p>
            <a:pPr marL="0" indent="0" algn="just">
              <a:buNone/>
            </a:pPr>
            <a:r>
              <a:rPr lang="en-GB" b="1" dirty="0" err="1">
                <a:latin typeface="Times New Roman" pitchFamily="18" charset="0"/>
                <a:cs typeface="Times New Roman" pitchFamily="18" charset="0"/>
              </a:rPr>
              <a:t>Vizyon</a:t>
            </a:r>
            <a:endParaRPr lang="tr-TR" b="1" dirty="0">
              <a:latin typeface="Times New Roman" pitchFamily="18" charset="0"/>
              <a:cs typeface="Times New Roman" pitchFamily="18" charset="0"/>
            </a:endParaRPr>
          </a:p>
          <a:p>
            <a:pPr marL="0" indent="0" algn="just">
              <a:buNone/>
            </a:pPr>
            <a:r>
              <a:rPr lang="tr-TR" dirty="0">
                <a:latin typeface="Times New Roman" pitchFamily="18" charset="0"/>
                <a:cs typeface="Times New Roman" pitchFamily="18" charset="0"/>
              </a:rPr>
              <a:t>	</a:t>
            </a:r>
            <a:r>
              <a:rPr lang="en-GB" dirty="0" err="1">
                <a:latin typeface="Times New Roman" pitchFamily="18" charset="0"/>
                <a:cs typeface="Times New Roman" pitchFamily="18" charset="0"/>
              </a:rPr>
              <a:t>Faaliyette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bulunduğu</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alanlarda</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evrensel</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ölçütlerde</a:t>
            </a:r>
            <a:r>
              <a:rPr lang="en-GB" dirty="0">
                <a:latin typeface="Times New Roman" pitchFamily="18" charset="0"/>
                <a:cs typeface="Times New Roman" pitchFamily="18" charset="0"/>
              </a:rPr>
              <a:t> en </a:t>
            </a:r>
            <a:r>
              <a:rPr lang="en-GB" dirty="0" err="1">
                <a:latin typeface="Times New Roman" pitchFamily="18" charset="0"/>
                <a:cs typeface="Times New Roman" pitchFamily="18" charset="0"/>
              </a:rPr>
              <a:t>iyi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eğitimi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veren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yerel</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ulusal</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ihtiyaçları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dikkate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alarak</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katma</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değer</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yaratan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girişimcilik</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yenilikçiliği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ilke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edinerek</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bilgi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teknoloji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üreten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araştırma</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geliştirme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alanında</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uluslararası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seviyeye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ulaşmış</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saygın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bir</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üniversite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olmak</a:t>
            </a:r>
            <a:r>
              <a:rPr lang="en-GB" dirty="0">
                <a:latin typeface="Times New Roman" pitchFamily="18" charset="0"/>
                <a:cs typeface="Times New Roman" pitchFamily="18" charset="0"/>
              </a:rPr>
              <a:t>.</a:t>
            </a:r>
            <a:endParaRPr lang="tr-TR" dirty="0">
              <a:latin typeface="Times New Roman" pitchFamily="18" charset="0"/>
              <a:cs typeface="Times New Roman" pitchFamily="18" charset="0"/>
            </a:endParaRPr>
          </a:p>
          <a:p>
            <a:endParaRPr lang="tr-TR" dirty="0"/>
          </a:p>
        </p:txBody>
      </p:sp>
    </p:spTree>
    <p:extLst>
      <p:ext uri="{BB962C8B-B14F-4D97-AF65-F5344CB8AC3E}">
        <p14:creationId xmlns:p14="http://schemas.microsoft.com/office/powerpoint/2010/main" val="2041433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0644" y="724395"/>
            <a:ext cx="11079678" cy="5533901"/>
          </a:xfrm>
        </p:spPr>
        <p:txBody>
          <a:bodyPr>
            <a:normAutofit fontScale="85000" lnSpcReduction="20000"/>
          </a:bodyPr>
          <a:lstStyle/>
          <a:p>
            <a:pPr marL="0" indent="0" algn="just">
              <a:buNone/>
            </a:pPr>
            <a:r>
              <a:rPr lang="en-GB" sz="3800" b="1" dirty="0" err="1">
                <a:latin typeface="Times New Roman" panose="02020603050405020304" pitchFamily="18" charset="0"/>
                <a:cs typeface="Times New Roman" panose="02020603050405020304" pitchFamily="18" charset="0"/>
              </a:rPr>
              <a:t>Taşınmaz</a:t>
            </a:r>
            <a:r>
              <a:rPr lang="en-GB" sz="3800" b="1" dirty="0">
                <a:latin typeface="Times New Roman" panose="02020603050405020304" pitchFamily="18" charset="0"/>
                <a:cs typeface="Times New Roman" panose="02020603050405020304" pitchFamily="18" charset="0"/>
              </a:rPr>
              <a:t> </a:t>
            </a:r>
            <a:r>
              <a:rPr lang="en-GB" sz="3800" b="1" dirty="0" err="1">
                <a:latin typeface="Times New Roman" panose="02020603050405020304" pitchFamily="18" charset="0"/>
                <a:cs typeface="Times New Roman" panose="02020603050405020304" pitchFamily="18" charset="0"/>
              </a:rPr>
              <a:t>işlemleri</a:t>
            </a:r>
            <a:r>
              <a:rPr lang="en-GB" sz="3800" b="1" dirty="0">
                <a:latin typeface="Times New Roman" panose="02020603050405020304" pitchFamily="18" charset="0"/>
                <a:cs typeface="Times New Roman" panose="02020603050405020304" pitchFamily="18" charset="0"/>
              </a:rPr>
              <a:t> </a:t>
            </a:r>
            <a:endParaRPr lang="tr-TR" sz="3800" b="1" dirty="0">
              <a:latin typeface="Times New Roman" panose="02020603050405020304" pitchFamily="18" charset="0"/>
              <a:cs typeface="Times New Roman" panose="02020603050405020304" pitchFamily="18" charset="0"/>
            </a:endParaRPr>
          </a:p>
          <a:p>
            <a:pPr marL="0" indent="0" algn="just">
              <a:buNone/>
            </a:pPr>
            <a:endParaRPr lang="tr-TR" b="1" i="1" dirty="0">
              <a:latin typeface="Times New Roman" panose="02020603050405020304" pitchFamily="18" charset="0"/>
              <a:cs typeface="Times New Roman" panose="02020603050405020304" pitchFamily="18" charset="0"/>
            </a:endParaRPr>
          </a:p>
          <a:p>
            <a:pPr lvl="0" algn="just"/>
            <a:r>
              <a:rPr lang="en-GB" dirty="0" err="1">
                <a:latin typeface="Times New Roman" pitchFamily="18" charset="0"/>
                <a:cs typeface="Times New Roman" pitchFamily="18" charset="0"/>
              </a:rPr>
              <a:t>Karaköy</a:t>
            </a:r>
            <a:r>
              <a:rPr lang="en-GB" dirty="0">
                <a:latin typeface="Times New Roman" pitchFamily="18" charset="0"/>
                <a:cs typeface="Times New Roman" pitchFamily="18" charset="0"/>
              </a:rPr>
              <a:t> 719 </a:t>
            </a:r>
            <a:r>
              <a:rPr lang="en-GB" dirty="0" err="1">
                <a:latin typeface="Times New Roman" pitchFamily="18" charset="0"/>
                <a:cs typeface="Times New Roman" pitchFamily="18" charset="0"/>
              </a:rPr>
              <a:t>parsel</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Çevre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Şehircilik</a:t>
            </a:r>
            <a:r>
              <a:rPr lang="en-GB" dirty="0">
                <a:latin typeface="Times New Roman" pitchFamily="18" charset="0"/>
                <a:cs typeface="Times New Roman" pitchFamily="18" charset="0"/>
              </a:rPr>
              <a:t> İl </a:t>
            </a:r>
            <a:r>
              <a:rPr lang="en-GB" dirty="0" err="1">
                <a:latin typeface="Times New Roman" pitchFamily="18" charset="0"/>
                <a:cs typeface="Times New Roman" pitchFamily="18" charset="0"/>
              </a:rPr>
              <a:t>Müdürlüğünün</a:t>
            </a:r>
            <a:r>
              <a:rPr lang="en-GB" dirty="0">
                <a:latin typeface="Times New Roman" pitchFamily="18" charset="0"/>
                <a:cs typeface="Times New Roman" pitchFamily="18" charset="0"/>
              </a:rPr>
              <a:t> 23.01.2020 </a:t>
            </a:r>
            <a:r>
              <a:rPr lang="en-GB" dirty="0" err="1">
                <a:latin typeface="Times New Roman" pitchFamily="18" charset="0"/>
                <a:cs typeface="Times New Roman" pitchFamily="18" charset="0"/>
              </a:rPr>
              <a:t>tarih</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844 </a:t>
            </a:r>
            <a:r>
              <a:rPr lang="en-GB" dirty="0" err="1">
                <a:latin typeface="Times New Roman" pitchFamily="18" charset="0"/>
                <a:cs typeface="Times New Roman" pitchFamily="18" charset="0"/>
              </a:rPr>
              <a:t>sayılı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oluru</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ile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ön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tahsis</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süresi</a:t>
            </a:r>
            <a:r>
              <a:rPr lang="en-GB" dirty="0">
                <a:latin typeface="Times New Roman" pitchFamily="18" charset="0"/>
                <a:cs typeface="Times New Roman" pitchFamily="18" charset="0"/>
              </a:rPr>
              <a:t> 2 </a:t>
            </a:r>
            <a:r>
              <a:rPr lang="en-GB" dirty="0" err="1">
                <a:latin typeface="Times New Roman" pitchFamily="18" charset="0"/>
                <a:cs typeface="Times New Roman" pitchFamily="18" charset="0"/>
              </a:rPr>
              <a:t>yıl</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uzatılmıştır</a:t>
            </a:r>
            <a:r>
              <a:rPr lang="en-GB" dirty="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en-GB" dirty="0" err="1">
                <a:latin typeface="Times New Roman" pitchFamily="18" charset="0"/>
                <a:cs typeface="Times New Roman" pitchFamily="18" charset="0"/>
              </a:rPr>
              <a:t>Karaköy</a:t>
            </a:r>
            <a:r>
              <a:rPr lang="en-GB" dirty="0">
                <a:latin typeface="Times New Roman" pitchFamily="18" charset="0"/>
                <a:cs typeface="Times New Roman" pitchFamily="18" charset="0"/>
              </a:rPr>
              <a:t> 602, 661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662 </a:t>
            </a:r>
            <a:r>
              <a:rPr lang="en-GB" dirty="0" err="1">
                <a:latin typeface="Times New Roman" pitchFamily="18" charset="0"/>
                <a:cs typeface="Times New Roman" pitchFamily="18" charset="0"/>
              </a:rPr>
              <a:t>nolu</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parseller</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Çevre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Şehircilik</a:t>
            </a:r>
            <a:r>
              <a:rPr lang="en-GB" dirty="0">
                <a:latin typeface="Times New Roman" pitchFamily="18" charset="0"/>
                <a:cs typeface="Times New Roman" pitchFamily="18" charset="0"/>
              </a:rPr>
              <a:t> İl </a:t>
            </a:r>
            <a:r>
              <a:rPr lang="en-GB" dirty="0" err="1">
                <a:latin typeface="Times New Roman" pitchFamily="18" charset="0"/>
                <a:cs typeface="Times New Roman" pitchFamily="18" charset="0"/>
              </a:rPr>
              <a:t>Müdürlüğünün</a:t>
            </a:r>
            <a:r>
              <a:rPr lang="en-GB" dirty="0">
                <a:latin typeface="Times New Roman" pitchFamily="18" charset="0"/>
                <a:cs typeface="Times New Roman" pitchFamily="18" charset="0"/>
              </a:rPr>
              <a:t> 29.01.2020 </a:t>
            </a:r>
            <a:r>
              <a:rPr lang="en-GB" dirty="0" err="1">
                <a:latin typeface="Times New Roman" pitchFamily="18" charset="0"/>
                <a:cs typeface="Times New Roman" pitchFamily="18" charset="0"/>
              </a:rPr>
              <a:t>tarih</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1024 </a:t>
            </a:r>
            <a:r>
              <a:rPr lang="en-GB" dirty="0" err="1">
                <a:latin typeface="Times New Roman" pitchFamily="18" charset="0"/>
                <a:cs typeface="Times New Roman" pitchFamily="18" charset="0"/>
              </a:rPr>
              <a:t>sayılı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oluru</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ile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ön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tahsis</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süresi</a:t>
            </a:r>
            <a:r>
              <a:rPr lang="en-GB" dirty="0">
                <a:latin typeface="Times New Roman" pitchFamily="18" charset="0"/>
                <a:cs typeface="Times New Roman" pitchFamily="18" charset="0"/>
              </a:rPr>
              <a:t> 2 </a:t>
            </a:r>
            <a:r>
              <a:rPr lang="en-GB" dirty="0" err="1">
                <a:latin typeface="Times New Roman" pitchFamily="18" charset="0"/>
                <a:cs typeface="Times New Roman" pitchFamily="18" charset="0"/>
              </a:rPr>
              <a:t>yıl</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uzatılmıştır</a:t>
            </a:r>
            <a:r>
              <a:rPr lang="en-GB" dirty="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Karaköy</a:t>
            </a:r>
            <a:r>
              <a:rPr lang="en-GB" dirty="0">
                <a:latin typeface="Times New Roman" pitchFamily="18" charset="0"/>
                <a:cs typeface="Times New Roman" pitchFamily="18" charset="0"/>
              </a:rPr>
              <a:t> 601, 663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1286 </a:t>
            </a:r>
            <a:r>
              <a:rPr lang="en-GB" dirty="0" err="1">
                <a:latin typeface="Times New Roman" pitchFamily="18" charset="0"/>
                <a:cs typeface="Times New Roman" pitchFamily="18" charset="0"/>
              </a:rPr>
              <a:t>nolu</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parseller</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Cumhurbaşkanlığı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kararnamesinin</a:t>
            </a:r>
            <a:r>
              <a:rPr lang="en-GB" dirty="0">
                <a:latin typeface="Times New Roman" pitchFamily="18" charset="0"/>
                <a:cs typeface="Times New Roman" pitchFamily="18" charset="0"/>
              </a:rPr>
              <a:t> 101. </a:t>
            </a:r>
            <a:r>
              <a:rPr lang="en-GB" dirty="0" err="1">
                <a:latin typeface="Times New Roman" pitchFamily="18" charset="0"/>
                <a:cs typeface="Times New Roman" pitchFamily="18" charset="0"/>
              </a:rPr>
              <a:t>Maddesinin</a:t>
            </a:r>
            <a:r>
              <a:rPr lang="en-GB" dirty="0">
                <a:latin typeface="Times New Roman" pitchFamily="18" charset="0"/>
                <a:cs typeface="Times New Roman" pitchFamily="18" charset="0"/>
              </a:rPr>
              <a:t> 1. </a:t>
            </a:r>
            <a:r>
              <a:rPr lang="en-GB" dirty="0" err="1">
                <a:latin typeface="Times New Roman" pitchFamily="18" charset="0"/>
                <a:cs typeface="Times New Roman" pitchFamily="18" charset="0"/>
              </a:rPr>
              <a:t>Fıkrasının</a:t>
            </a:r>
            <a:r>
              <a:rPr lang="en-GB" dirty="0">
                <a:latin typeface="Times New Roman" pitchFamily="18" charset="0"/>
                <a:cs typeface="Times New Roman" pitchFamily="18" charset="0"/>
              </a:rPr>
              <a:t> (ç) </a:t>
            </a:r>
            <a:r>
              <a:rPr lang="en-GB" dirty="0" err="1">
                <a:latin typeface="Times New Roman" pitchFamily="18" charset="0"/>
                <a:cs typeface="Times New Roman" pitchFamily="18" charset="0"/>
              </a:rPr>
              <a:t>bendi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ile</a:t>
            </a:r>
            <a:r>
              <a:rPr lang="en-GB" dirty="0">
                <a:latin typeface="Times New Roman" pitchFamily="18" charset="0"/>
                <a:cs typeface="Times New Roman" pitchFamily="18" charset="0"/>
              </a:rPr>
              <a:t> 5018 </a:t>
            </a:r>
            <a:r>
              <a:rPr lang="en-GB" dirty="0" err="1">
                <a:latin typeface="Times New Roman" pitchFamily="18" charset="0"/>
                <a:cs typeface="Times New Roman" pitchFamily="18" charset="0"/>
              </a:rPr>
              <a:t>sayılı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kanunun</a:t>
            </a:r>
            <a:r>
              <a:rPr lang="en-GB" dirty="0">
                <a:latin typeface="Times New Roman" pitchFamily="18" charset="0"/>
                <a:cs typeface="Times New Roman" pitchFamily="18" charset="0"/>
              </a:rPr>
              <a:t> 47. </a:t>
            </a:r>
            <a:r>
              <a:rPr lang="en-GB" dirty="0" err="1">
                <a:latin typeface="Times New Roman" pitchFamily="18" charset="0"/>
                <a:cs typeface="Times New Roman" pitchFamily="18" charset="0"/>
              </a:rPr>
              <a:t>Maddesi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gereğince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ön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tahsis</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süresi</a:t>
            </a:r>
            <a:r>
              <a:rPr lang="en-GB" dirty="0">
                <a:latin typeface="Times New Roman" pitchFamily="18" charset="0"/>
                <a:cs typeface="Times New Roman" pitchFamily="18" charset="0"/>
              </a:rPr>
              <a:t> 2 </a:t>
            </a:r>
            <a:r>
              <a:rPr lang="en-GB" dirty="0" err="1">
                <a:latin typeface="Times New Roman" pitchFamily="18" charset="0"/>
                <a:cs typeface="Times New Roman" pitchFamily="18" charset="0"/>
              </a:rPr>
              <a:t>yıl</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uzatılmıştır</a:t>
            </a:r>
            <a:r>
              <a:rPr lang="en-GB" dirty="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en-GB" dirty="0" err="1">
                <a:latin typeface="Times New Roman" pitchFamily="18" charset="0"/>
                <a:cs typeface="Times New Roman" pitchFamily="18" charset="0"/>
              </a:rPr>
              <a:t>Mengen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Türkbeyli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Mahallesi</a:t>
            </a:r>
            <a:r>
              <a:rPr lang="en-GB" dirty="0">
                <a:latin typeface="Times New Roman" pitchFamily="18" charset="0"/>
                <a:cs typeface="Times New Roman" pitchFamily="18" charset="0"/>
              </a:rPr>
              <a:t> 50 </a:t>
            </a:r>
            <a:r>
              <a:rPr lang="en-GB" dirty="0" err="1">
                <a:latin typeface="Times New Roman" pitchFamily="18" charset="0"/>
                <a:cs typeface="Times New Roman" pitchFamily="18" charset="0"/>
              </a:rPr>
              <a:t>ada</a:t>
            </a:r>
            <a:r>
              <a:rPr lang="en-GB" dirty="0">
                <a:latin typeface="Times New Roman" pitchFamily="18" charset="0"/>
                <a:cs typeface="Times New Roman" pitchFamily="18" charset="0"/>
              </a:rPr>
              <a:t> 18 </a:t>
            </a:r>
            <a:r>
              <a:rPr lang="en-GB" dirty="0" err="1">
                <a:latin typeface="Times New Roman" pitchFamily="18" charset="0"/>
                <a:cs typeface="Times New Roman" pitchFamily="18" charset="0"/>
              </a:rPr>
              <a:t>nolu</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parsel</a:t>
            </a:r>
            <a:r>
              <a:rPr lang="en-GB" dirty="0">
                <a:latin typeface="Times New Roman" pitchFamily="18" charset="0"/>
                <a:cs typeface="Times New Roman" pitchFamily="18" charset="0"/>
              </a:rPr>
              <a:t> 2981 </a:t>
            </a:r>
            <a:r>
              <a:rPr lang="en-GB" dirty="0" err="1">
                <a:latin typeface="Times New Roman" pitchFamily="18" charset="0"/>
                <a:cs typeface="Times New Roman" pitchFamily="18" charset="0"/>
              </a:rPr>
              <a:t>Sayılı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Kanunun</a:t>
            </a:r>
            <a:r>
              <a:rPr lang="en-GB" dirty="0">
                <a:latin typeface="Times New Roman" pitchFamily="18" charset="0"/>
                <a:cs typeface="Times New Roman" pitchFamily="18" charset="0"/>
              </a:rPr>
              <a:t> 10/C </a:t>
            </a:r>
            <a:r>
              <a:rPr lang="en-GB" dirty="0" err="1">
                <a:latin typeface="Times New Roman" pitchFamily="18" charset="0"/>
                <a:cs typeface="Times New Roman" pitchFamily="18" charset="0"/>
              </a:rPr>
              <a:t>maddesi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gereğince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işlem</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görmüştür</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Yeni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oluşan</a:t>
            </a:r>
            <a:r>
              <a:rPr lang="en-GB" dirty="0">
                <a:latin typeface="Times New Roman" pitchFamily="18" charset="0"/>
                <a:cs typeface="Times New Roman" pitchFamily="18" charset="0"/>
              </a:rPr>
              <a:t> 181 Ada 4 </a:t>
            </a:r>
            <a:r>
              <a:rPr lang="en-GB" dirty="0" err="1">
                <a:latin typeface="Times New Roman" pitchFamily="18" charset="0"/>
                <a:cs typeface="Times New Roman" pitchFamily="18" charset="0"/>
              </a:rPr>
              <a:t>Parselin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öğrenci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yurdu</a:t>
            </a:r>
            <a:r>
              <a:rPr lang="en-GB" dirty="0">
                <a:latin typeface="Times New Roman" pitchFamily="18" charset="0"/>
                <a:cs typeface="Times New Roman" pitchFamily="18" charset="0"/>
              </a:rPr>
              <a:t> olarak </a:t>
            </a:r>
            <a:r>
              <a:rPr lang="en-GB" dirty="0" err="1">
                <a:latin typeface="Times New Roman" pitchFamily="18" charset="0"/>
                <a:cs typeface="Times New Roman" pitchFamily="18" charset="0"/>
              </a:rPr>
              <a:t>kullanılmak</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üzere</a:t>
            </a:r>
            <a:r>
              <a:rPr lang="en-GB" dirty="0">
                <a:latin typeface="Times New Roman" pitchFamily="18" charset="0"/>
                <a:cs typeface="Times New Roman" pitchFamily="18" charset="0"/>
              </a:rPr>
              <a:t> 02.09.2024 </a:t>
            </a:r>
            <a:r>
              <a:rPr lang="en-GB" dirty="0" err="1">
                <a:latin typeface="Times New Roman" pitchFamily="18" charset="0"/>
                <a:cs typeface="Times New Roman" pitchFamily="18" charset="0"/>
              </a:rPr>
              <a:t>tarihine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kadar</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Çevre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Şehircilik</a:t>
            </a:r>
            <a:r>
              <a:rPr lang="en-GB" dirty="0">
                <a:latin typeface="Times New Roman" pitchFamily="18" charset="0"/>
                <a:cs typeface="Times New Roman" pitchFamily="18" charset="0"/>
              </a:rPr>
              <a:t> İl </a:t>
            </a:r>
            <a:r>
              <a:rPr lang="en-GB" dirty="0" err="1">
                <a:latin typeface="Times New Roman" pitchFamily="18" charset="0"/>
                <a:cs typeface="Times New Roman" pitchFamily="18" charset="0"/>
              </a:rPr>
              <a:t>Müdürlüğünün</a:t>
            </a:r>
            <a:r>
              <a:rPr lang="en-GB" dirty="0">
                <a:latin typeface="Times New Roman" pitchFamily="18" charset="0"/>
                <a:cs typeface="Times New Roman" pitchFamily="18" charset="0"/>
              </a:rPr>
              <a:t> 04.06.2020 </a:t>
            </a:r>
            <a:r>
              <a:rPr lang="en-GB" dirty="0" err="1">
                <a:latin typeface="Times New Roman" pitchFamily="18" charset="0"/>
                <a:cs typeface="Times New Roman" pitchFamily="18" charset="0"/>
              </a:rPr>
              <a:t>tarih</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4629 </a:t>
            </a:r>
            <a:r>
              <a:rPr lang="en-GB" dirty="0" err="1">
                <a:latin typeface="Times New Roman" pitchFamily="18" charset="0"/>
                <a:cs typeface="Times New Roman" pitchFamily="18" charset="0"/>
              </a:rPr>
              <a:t>sayılı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oluru</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ile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tahsisi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yenilenmiştir</a:t>
            </a:r>
            <a:r>
              <a:rPr lang="en-GB" dirty="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en-GB" dirty="0" err="1">
                <a:latin typeface="Times New Roman" pitchFamily="18" charset="0"/>
                <a:cs typeface="Times New Roman" pitchFamily="18" charset="0"/>
              </a:rPr>
              <a:t>Tahis</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süresi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biten</a:t>
            </a:r>
            <a:r>
              <a:rPr lang="en-GB" dirty="0">
                <a:latin typeface="Times New Roman" pitchFamily="18" charset="0"/>
                <a:cs typeface="Times New Roman" pitchFamily="18" charset="0"/>
              </a:rPr>
              <a:t> 2423 Ada 6 </a:t>
            </a:r>
            <a:r>
              <a:rPr lang="en-GB" dirty="0" err="1">
                <a:latin typeface="Times New Roman" pitchFamily="18" charset="0"/>
                <a:cs typeface="Times New Roman" pitchFamily="18" charset="0"/>
              </a:rPr>
              <a:t>nolu</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parsel</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ile</a:t>
            </a:r>
            <a:r>
              <a:rPr lang="en-GB" dirty="0">
                <a:latin typeface="Times New Roman" pitchFamily="18" charset="0"/>
                <a:cs typeface="Times New Roman" pitchFamily="18" charset="0"/>
              </a:rPr>
              <a:t> 2426 Ada 2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3 </a:t>
            </a:r>
            <a:r>
              <a:rPr lang="en-GB" dirty="0" err="1">
                <a:latin typeface="Times New Roman" pitchFamily="18" charset="0"/>
                <a:cs typeface="Times New Roman" pitchFamily="18" charset="0"/>
              </a:rPr>
              <a:t>nolu</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parseller</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Çevre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Şehircilik</a:t>
            </a:r>
            <a:r>
              <a:rPr lang="en-GB" dirty="0">
                <a:latin typeface="Times New Roman" pitchFamily="18" charset="0"/>
                <a:cs typeface="Times New Roman" pitchFamily="18" charset="0"/>
              </a:rPr>
              <a:t> İl </a:t>
            </a:r>
            <a:r>
              <a:rPr lang="en-GB" dirty="0" err="1">
                <a:latin typeface="Times New Roman" pitchFamily="18" charset="0"/>
                <a:cs typeface="Times New Roman" pitchFamily="18" charset="0"/>
              </a:rPr>
              <a:t>Müdürlüğünün</a:t>
            </a:r>
            <a:r>
              <a:rPr lang="en-GB" dirty="0">
                <a:latin typeface="Times New Roman" pitchFamily="18" charset="0"/>
                <a:cs typeface="Times New Roman" pitchFamily="18" charset="0"/>
              </a:rPr>
              <a:t> 28.07.2020 </a:t>
            </a:r>
            <a:r>
              <a:rPr lang="en-GB" dirty="0" err="1">
                <a:latin typeface="Times New Roman" pitchFamily="18" charset="0"/>
                <a:cs typeface="Times New Roman" pitchFamily="18" charset="0"/>
              </a:rPr>
              <a:t>tarih</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6961, 6964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6966 </a:t>
            </a:r>
            <a:r>
              <a:rPr lang="en-GB" dirty="0" err="1">
                <a:latin typeface="Times New Roman" pitchFamily="18" charset="0"/>
                <a:cs typeface="Times New Roman" pitchFamily="18" charset="0"/>
              </a:rPr>
              <a:t>sayılı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olurları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ile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ön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tahsis</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süreleri</a:t>
            </a:r>
            <a:r>
              <a:rPr lang="en-GB" dirty="0">
                <a:latin typeface="Times New Roman" pitchFamily="18" charset="0"/>
                <a:cs typeface="Times New Roman" pitchFamily="18" charset="0"/>
              </a:rPr>
              <a:t> 2 </a:t>
            </a:r>
            <a:r>
              <a:rPr lang="en-GB" dirty="0" err="1">
                <a:latin typeface="Times New Roman" pitchFamily="18" charset="0"/>
                <a:cs typeface="Times New Roman" pitchFamily="18" charset="0"/>
              </a:rPr>
              <a:t>yıl</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uzatılmıştır</a:t>
            </a:r>
            <a:r>
              <a:rPr lang="en-GB" dirty="0">
                <a:latin typeface="Times New Roman" pitchFamily="18" charset="0"/>
                <a:cs typeface="Times New Roman" pitchFamily="18" charset="0"/>
              </a:rPr>
              <a:t>.</a:t>
            </a:r>
            <a:endParaRPr lang="tr-TR" dirty="0">
              <a:latin typeface="Times New Roman" pitchFamily="18" charset="0"/>
              <a:cs typeface="Times New Roman" pitchFamily="18" charset="0"/>
            </a:endParaRPr>
          </a:p>
          <a:p>
            <a:pPr lvl="0" algn="just"/>
            <a:r>
              <a:rPr lang="en-GB" dirty="0" err="1">
                <a:latin typeface="Times New Roman" pitchFamily="18" charset="0"/>
                <a:cs typeface="Times New Roman" pitchFamily="18" charset="0"/>
              </a:rPr>
              <a:t>Gerede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Orta</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Mahalle</a:t>
            </a:r>
            <a:r>
              <a:rPr lang="en-GB" dirty="0">
                <a:latin typeface="Times New Roman" pitchFamily="18" charset="0"/>
                <a:cs typeface="Times New Roman" pitchFamily="18" charset="0"/>
              </a:rPr>
              <a:t> 681 Ada 1 </a:t>
            </a:r>
            <a:r>
              <a:rPr lang="en-GB" dirty="0" err="1">
                <a:latin typeface="Times New Roman" pitchFamily="18" charset="0"/>
                <a:cs typeface="Times New Roman" pitchFamily="18" charset="0"/>
              </a:rPr>
              <a:t>Parsel</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Gençlik</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ve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Spor</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Bakanlığı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adına</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hizmetin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devamı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süresince</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tahsis</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edilmiştir</a:t>
            </a:r>
            <a:r>
              <a:rPr lang="en-GB" dirty="0">
                <a:latin typeface="Times New Roman" pitchFamily="18" charset="0"/>
                <a:cs typeface="Times New Roman" pitchFamily="18" charset="0"/>
              </a:rPr>
              <a:t>.</a:t>
            </a:r>
            <a:endParaRPr lang="tr-TR" dirty="0">
              <a:latin typeface="Times New Roman" pitchFamily="18" charset="0"/>
              <a:cs typeface="Times New Roman" pitchFamily="18" charset="0"/>
            </a:endParaRPr>
          </a:p>
          <a:p>
            <a:pPr algn="just"/>
            <a:endParaRPr lang="tr-TR" dirty="0"/>
          </a:p>
        </p:txBody>
      </p:sp>
    </p:spTree>
    <p:extLst>
      <p:ext uri="{BB962C8B-B14F-4D97-AF65-F5344CB8AC3E}">
        <p14:creationId xmlns:p14="http://schemas.microsoft.com/office/powerpoint/2010/main" val="3234087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6265" y="581891"/>
            <a:ext cx="11222182" cy="5890161"/>
          </a:xfrm>
        </p:spPr>
        <p:txBody>
          <a:bodyPr>
            <a:normAutofit fontScale="40000" lnSpcReduction="20000"/>
          </a:bodyPr>
          <a:lstStyle/>
          <a:p>
            <a:pPr marL="0" indent="0" algn="just">
              <a:buNone/>
            </a:pPr>
            <a:r>
              <a:rPr lang="en-GB" sz="4400" b="1" dirty="0" err="1">
                <a:latin typeface="Times New Roman" pitchFamily="18" charset="0"/>
                <a:cs typeface="Times New Roman" pitchFamily="18" charset="0"/>
              </a:rPr>
              <a:t>Kontrollük</a:t>
            </a:r>
            <a:r>
              <a:rPr lang="en-GB" sz="4400" b="1" dirty="0">
                <a:latin typeface="Times New Roman" pitchFamily="18" charset="0"/>
                <a:cs typeface="Times New Roman" pitchFamily="18" charset="0"/>
              </a:rPr>
              <a:t> (</a:t>
            </a:r>
            <a:r>
              <a:rPr lang="en-GB" sz="4400" b="1" dirty="0" err="1">
                <a:latin typeface="Times New Roman" pitchFamily="18" charset="0"/>
                <a:cs typeface="Times New Roman" pitchFamily="18" charset="0"/>
              </a:rPr>
              <a:t>Elektrik</a:t>
            </a:r>
            <a:r>
              <a:rPr lang="en-GB" sz="4400" b="1" dirty="0">
                <a:latin typeface="Times New Roman" pitchFamily="18" charset="0"/>
                <a:cs typeface="Times New Roman" pitchFamily="18" charset="0"/>
              </a:rPr>
              <a:t>)</a:t>
            </a:r>
            <a:endParaRPr lang="tr-TR" sz="4400" b="1" dirty="0">
              <a:latin typeface="Times New Roman" pitchFamily="18" charset="0"/>
              <a:cs typeface="Times New Roman" pitchFamily="18" charset="0"/>
            </a:endParaRPr>
          </a:p>
          <a:p>
            <a:pPr marL="0" indent="0" algn="just">
              <a:buNone/>
            </a:pPr>
            <a:endParaRPr lang="tr-TR" b="1" i="1" dirty="0"/>
          </a:p>
          <a:p>
            <a:pPr lvl="0" algn="just"/>
            <a:r>
              <a:rPr lang="en-GB" sz="5000" dirty="0" err="1">
                <a:latin typeface="Times New Roman" pitchFamily="18" charset="0"/>
                <a:cs typeface="Times New Roman" pitchFamily="18" charset="0"/>
              </a:rPr>
              <a:t>Bolu</a:t>
            </a:r>
            <a:r>
              <a:rPr lang="en-GB" sz="5000" dirty="0">
                <a:latin typeface="Times New Roman" pitchFamily="18" charset="0"/>
                <a:cs typeface="Times New Roman" pitchFamily="18" charset="0"/>
              </a:rPr>
              <a:t> MYO </a:t>
            </a:r>
            <a:r>
              <a:rPr lang="en-GB" sz="5000" dirty="0" err="1">
                <a:latin typeface="Times New Roman" pitchFamily="18" charset="0"/>
                <a:cs typeface="Times New Roman" pitchFamily="18" charset="0"/>
              </a:rPr>
              <a:t>kampüsüne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yeni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trafo</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ve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jeneratör</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tesis</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edilerek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problemli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olan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kampüs</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elektrik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altyapısı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yenilendi</a:t>
            </a:r>
            <a:r>
              <a:rPr lang="en-GB" sz="5000" dirty="0">
                <a:latin typeface="Times New Roman" pitchFamily="18" charset="0"/>
                <a:cs typeface="Times New Roman" pitchFamily="18" charset="0"/>
              </a:rPr>
              <a:t>.</a:t>
            </a:r>
            <a:endParaRPr lang="tr-TR" sz="5000" dirty="0">
              <a:latin typeface="Times New Roman" pitchFamily="18" charset="0"/>
              <a:cs typeface="Times New Roman" pitchFamily="18" charset="0"/>
            </a:endParaRPr>
          </a:p>
          <a:p>
            <a:pPr lvl="0" algn="just"/>
            <a:r>
              <a:rPr lang="en-GB" sz="5000" dirty="0" err="1">
                <a:latin typeface="Times New Roman" pitchFamily="18" charset="0"/>
                <a:cs typeface="Times New Roman" pitchFamily="18" charset="0"/>
              </a:rPr>
              <a:t>Morfoloji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binası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tamamlanarak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geçici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kabulü</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yapıldı</a:t>
            </a:r>
            <a:r>
              <a:rPr lang="en-GB" sz="5000" dirty="0">
                <a:latin typeface="Times New Roman" pitchFamily="18" charset="0"/>
                <a:cs typeface="Times New Roman" pitchFamily="18" charset="0"/>
              </a:rPr>
              <a:t>.</a:t>
            </a:r>
            <a:endParaRPr lang="tr-TR" sz="5000" dirty="0">
              <a:latin typeface="Times New Roman" pitchFamily="18" charset="0"/>
              <a:cs typeface="Times New Roman" pitchFamily="18" charset="0"/>
            </a:endParaRPr>
          </a:p>
          <a:p>
            <a:pPr lvl="0" algn="just"/>
            <a:r>
              <a:rPr lang="en-GB" sz="5000" dirty="0" err="1">
                <a:latin typeface="Times New Roman" pitchFamily="18" charset="0"/>
                <a:cs typeface="Times New Roman" pitchFamily="18" charset="0"/>
              </a:rPr>
              <a:t>Mengen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kampüsünde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yapımı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devam</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eden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aşçılık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ve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gastronomi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fakültesi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imalatları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takip</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edildi</a:t>
            </a:r>
            <a:r>
              <a:rPr lang="en-GB" sz="5000" dirty="0">
                <a:latin typeface="Times New Roman" pitchFamily="18" charset="0"/>
                <a:cs typeface="Times New Roman" pitchFamily="18" charset="0"/>
              </a:rPr>
              <a:t>. 2021 </a:t>
            </a:r>
            <a:r>
              <a:rPr lang="en-GB" sz="5000" dirty="0" err="1">
                <a:latin typeface="Times New Roman" pitchFamily="18" charset="0"/>
                <a:cs typeface="Times New Roman" pitchFamily="18" charset="0"/>
              </a:rPr>
              <a:t>yılında</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bitirilmesi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planlanmaktadır</a:t>
            </a:r>
            <a:r>
              <a:rPr lang="en-GB" sz="5000" dirty="0">
                <a:latin typeface="Times New Roman" pitchFamily="18" charset="0"/>
                <a:cs typeface="Times New Roman" pitchFamily="18" charset="0"/>
              </a:rPr>
              <a:t>.</a:t>
            </a:r>
            <a:endParaRPr lang="tr-TR" sz="5000" dirty="0">
              <a:latin typeface="Times New Roman" pitchFamily="18" charset="0"/>
              <a:cs typeface="Times New Roman" pitchFamily="18" charset="0"/>
            </a:endParaRPr>
          </a:p>
          <a:p>
            <a:pPr lvl="0" algn="just"/>
            <a:r>
              <a:rPr lang="en-GB" sz="5000" dirty="0" err="1">
                <a:latin typeface="Times New Roman" pitchFamily="18" charset="0"/>
                <a:cs typeface="Times New Roman" pitchFamily="18" charset="0"/>
              </a:rPr>
              <a:t>Üniversitemiz</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binalarının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erisilebilirlik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raporları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doğrultusunda</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yaklaşık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maliyet</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çalışmaları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tamamlandı</a:t>
            </a:r>
            <a:r>
              <a:rPr lang="en-GB" sz="5000" dirty="0">
                <a:latin typeface="Times New Roman" pitchFamily="18" charset="0"/>
                <a:cs typeface="Times New Roman" pitchFamily="18" charset="0"/>
              </a:rPr>
              <a:t>.</a:t>
            </a:r>
            <a:endParaRPr lang="tr-TR" sz="5000" dirty="0">
              <a:latin typeface="Times New Roman" pitchFamily="18" charset="0"/>
              <a:cs typeface="Times New Roman" pitchFamily="18" charset="0"/>
            </a:endParaRPr>
          </a:p>
          <a:p>
            <a:pPr lvl="0" algn="just"/>
            <a:r>
              <a:rPr lang="en-GB" sz="5000" dirty="0">
                <a:latin typeface="Times New Roman" pitchFamily="18" charset="0"/>
                <a:cs typeface="Times New Roman" pitchFamily="18" charset="0"/>
              </a:rPr>
              <a:t>2020 </a:t>
            </a:r>
            <a:r>
              <a:rPr lang="en-GB" sz="5000" dirty="0" err="1">
                <a:latin typeface="Times New Roman" pitchFamily="18" charset="0"/>
                <a:cs typeface="Times New Roman" pitchFamily="18" charset="0"/>
              </a:rPr>
              <a:t>elektrik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alım</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ihalesine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katılım</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olmamasından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dolayı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yüksek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birim</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fiyattan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elektrik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almak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zorunda</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kalmamak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için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yapılan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serbest</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tüketici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anlaşmasıyla</a:t>
            </a:r>
            <a:r>
              <a:rPr lang="en-GB" sz="5000" dirty="0">
                <a:latin typeface="Times New Roman" pitchFamily="18" charset="0"/>
                <a:cs typeface="Times New Roman" pitchFamily="18" charset="0"/>
              </a:rPr>
              <a:t> 2020 </a:t>
            </a:r>
            <a:r>
              <a:rPr lang="en-GB" sz="5000" dirty="0" err="1">
                <a:latin typeface="Times New Roman" pitchFamily="18" charset="0"/>
                <a:cs typeface="Times New Roman" pitchFamily="18" charset="0"/>
              </a:rPr>
              <a:t>yılı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için</a:t>
            </a:r>
            <a:r>
              <a:rPr lang="en-GB" sz="5000" dirty="0">
                <a:latin typeface="Times New Roman" pitchFamily="18" charset="0"/>
                <a:cs typeface="Times New Roman" pitchFamily="18" charset="0"/>
              </a:rPr>
              <a:t> 720.000 TL </a:t>
            </a:r>
            <a:r>
              <a:rPr lang="en-GB" sz="5000" dirty="0" err="1">
                <a:latin typeface="Times New Roman" pitchFamily="18" charset="0"/>
                <a:cs typeface="Times New Roman" pitchFamily="18" charset="0"/>
              </a:rPr>
              <a:t>tasarruf</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sağlandı</a:t>
            </a:r>
            <a:r>
              <a:rPr lang="en-GB" sz="5000" dirty="0">
                <a:latin typeface="Times New Roman" pitchFamily="18" charset="0"/>
                <a:cs typeface="Times New Roman" pitchFamily="18" charset="0"/>
              </a:rPr>
              <a:t>.</a:t>
            </a:r>
            <a:endParaRPr lang="tr-TR" sz="5000" dirty="0">
              <a:latin typeface="Times New Roman" pitchFamily="18" charset="0"/>
              <a:cs typeface="Times New Roman" pitchFamily="18" charset="0"/>
            </a:endParaRPr>
          </a:p>
          <a:p>
            <a:pPr lvl="0" algn="just"/>
            <a:r>
              <a:rPr lang="en-GB" sz="5000" dirty="0" err="1">
                <a:latin typeface="Times New Roman" pitchFamily="18" charset="0"/>
                <a:cs typeface="Times New Roman" pitchFamily="18" charset="0"/>
              </a:rPr>
              <a:t>Elektrik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tesisat</a:t>
            </a:r>
            <a:r>
              <a:rPr lang="en-GB" sz="5000" dirty="0">
                <a:latin typeface="Times New Roman" pitchFamily="18" charset="0"/>
                <a:cs typeface="Times New Roman" pitchFamily="18" charset="0"/>
              </a:rPr>
              <a:t> olarak </a:t>
            </a:r>
            <a:r>
              <a:rPr lang="en-GB" sz="5000" dirty="0" err="1">
                <a:latin typeface="Times New Roman" pitchFamily="18" charset="0"/>
                <a:cs typeface="Times New Roman" pitchFamily="18" charset="0"/>
              </a:rPr>
              <a:t>kütüphane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binası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aydınlatma</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ve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piriz</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tesisatları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panolar</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elektrik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panoları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zayıf</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akım</a:t>
            </a:r>
            <a:r>
              <a:rPr lang="en-GB" sz="5000" dirty="0">
                <a:latin typeface="Times New Roman" pitchFamily="18" charset="0"/>
                <a:cs typeface="Times New Roman" pitchFamily="18" charset="0"/>
              </a:rPr>
              <a:t> olarak </a:t>
            </a:r>
            <a:r>
              <a:rPr lang="en-GB" sz="5000" dirty="0" err="1">
                <a:latin typeface="Times New Roman" pitchFamily="18" charset="0"/>
                <a:cs typeface="Times New Roman" pitchFamily="18" charset="0"/>
              </a:rPr>
              <a:t>bilgisayar</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tesisatı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telefon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tesisatı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yapıldı</a:t>
            </a:r>
            <a:r>
              <a:rPr lang="en-GB" sz="5000" dirty="0">
                <a:latin typeface="Times New Roman" pitchFamily="18" charset="0"/>
                <a:cs typeface="Times New Roman" pitchFamily="18" charset="0"/>
              </a:rPr>
              <a:t>.</a:t>
            </a:r>
            <a:endParaRPr lang="tr-TR" sz="5000" dirty="0">
              <a:latin typeface="Times New Roman" pitchFamily="18" charset="0"/>
              <a:cs typeface="Times New Roman" pitchFamily="18" charset="0"/>
            </a:endParaRPr>
          </a:p>
          <a:p>
            <a:pPr lvl="0" algn="just"/>
            <a:r>
              <a:rPr lang="en-GB" sz="5000" dirty="0" err="1">
                <a:latin typeface="Times New Roman" pitchFamily="18" charset="0"/>
                <a:cs typeface="Times New Roman" pitchFamily="18" charset="0"/>
              </a:rPr>
              <a:t>Hukuk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fakültesi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ve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mengen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yeni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kampüste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myo</a:t>
            </a:r>
            <a:r>
              <a:rPr lang="en-GB" sz="5000" dirty="0">
                <a:latin typeface="Times New Roman" pitchFamily="18" charset="0"/>
                <a:cs typeface="Times New Roman" pitchFamily="18" charset="0"/>
              </a:rPr>
              <a:t> da </a:t>
            </a:r>
            <a:r>
              <a:rPr lang="en-GB" sz="5000" dirty="0" err="1">
                <a:latin typeface="Times New Roman" pitchFamily="18" charset="0"/>
                <a:cs typeface="Times New Roman" pitchFamily="18" charset="0"/>
              </a:rPr>
              <a:t>elektrik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tesisatı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İmalatlarına</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başlandı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Kablo</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tavası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imalatı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yapıldı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aydınlatma</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ve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piriz</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tesisatının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kablolaması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devam</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etmektedir</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Zayıf</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akım</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tesisatında</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bilgisayar</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ve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telefon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tesisat</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kablolaması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yapılıyor</a:t>
            </a:r>
            <a:r>
              <a:rPr lang="en-GB" sz="5000" dirty="0">
                <a:latin typeface="Times New Roman" pitchFamily="18" charset="0"/>
                <a:cs typeface="Times New Roman" pitchFamily="18" charset="0"/>
              </a:rPr>
              <a:t>.</a:t>
            </a:r>
            <a:endParaRPr lang="tr-TR" sz="5000" dirty="0">
              <a:latin typeface="Times New Roman" pitchFamily="18" charset="0"/>
              <a:cs typeface="Times New Roman" pitchFamily="18" charset="0"/>
            </a:endParaRPr>
          </a:p>
          <a:p>
            <a:pPr lvl="0" algn="just"/>
            <a:endParaRPr lang="tr-TR" sz="5000" dirty="0">
              <a:latin typeface="Times New Roman" pitchFamily="18" charset="0"/>
              <a:cs typeface="Times New Roman" pitchFamily="18" charset="0"/>
            </a:endParaRPr>
          </a:p>
          <a:p>
            <a:pPr marL="0" indent="0" algn="just">
              <a:buNone/>
            </a:pPr>
            <a:r>
              <a:rPr lang="en-GB" sz="4400" b="1" dirty="0" err="1">
                <a:latin typeface="Times New Roman" pitchFamily="18" charset="0"/>
                <a:cs typeface="Times New Roman" pitchFamily="18" charset="0"/>
              </a:rPr>
              <a:t>Kontrollük</a:t>
            </a:r>
            <a:r>
              <a:rPr lang="en-GB" sz="4400" b="1" dirty="0">
                <a:latin typeface="Times New Roman" pitchFamily="18" charset="0"/>
                <a:cs typeface="Times New Roman" pitchFamily="18" charset="0"/>
              </a:rPr>
              <a:t> (</a:t>
            </a:r>
            <a:r>
              <a:rPr lang="en-GB" sz="4400" b="1" dirty="0" err="1">
                <a:latin typeface="Times New Roman" pitchFamily="18" charset="0"/>
                <a:cs typeface="Times New Roman" pitchFamily="18" charset="0"/>
              </a:rPr>
              <a:t>Mekanik</a:t>
            </a:r>
            <a:r>
              <a:rPr lang="en-GB" sz="4400" b="1" dirty="0">
                <a:latin typeface="Times New Roman" pitchFamily="18" charset="0"/>
                <a:cs typeface="Times New Roman" pitchFamily="18" charset="0"/>
              </a:rPr>
              <a:t>)</a:t>
            </a:r>
            <a:endParaRPr lang="tr-TR" sz="4400" b="1" dirty="0">
              <a:latin typeface="Times New Roman" pitchFamily="18" charset="0"/>
              <a:cs typeface="Times New Roman" pitchFamily="18" charset="0"/>
            </a:endParaRPr>
          </a:p>
          <a:p>
            <a:pPr marL="0" indent="0" algn="just">
              <a:buNone/>
            </a:pPr>
            <a:endParaRPr lang="tr-TR" b="1" i="1" dirty="0"/>
          </a:p>
          <a:p>
            <a:pPr lvl="0" algn="just"/>
            <a:r>
              <a:rPr lang="tr-TR" sz="5000" dirty="0">
                <a:latin typeface="Times New Roman" pitchFamily="18" charset="0"/>
                <a:cs typeface="Times New Roman" pitchFamily="18" charset="0"/>
              </a:rPr>
              <a:t>Üniversitemiz İzzet Baysal Vakfı tarafından yaptırılan ve inşaatı devam etmekte olan Gölköy Kampüste Hukuk Fakültesi ve Mengen İlçemizde Mengen Yeni Kampüs </a:t>
            </a:r>
            <a:r>
              <a:rPr lang="en-GB" sz="5000" dirty="0" err="1">
                <a:latin typeface="Times New Roman" pitchFamily="18" charset="0"/>
                <a:cs typeface="Times New Roman" pitchFamily="18" charset="0"/>
              </a:rPr>
              <a:t>İnşaatlarının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kontrollük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hizmetleri</a:t>
            </a:r>
            <a:r>
              <a:rPr lang="en-GB" sz="5000" dirty="0">
                <a:latin typeface="Times New Roman" pitchFamily="18" charset="0"/>
                <a:cs typeface="Times New Roman" pitchFamily="18" charset="0"/>
              </a:rPr>
              <a:t>,</a:t>
            </a:r>
            <a:endParaRPr lang="tr-TR" sz="5000" dirty="0">
              <a:latin typeface="Times New Roman" pitchFamily="18" charset="0"/>
              <a:cs typeface="Times New Roman" pitchFamily="18" charset="0"/>
            </a:endParaRPr>
          </a:p>
          <a:p>
            <a:pPr lvl="0" algn="just"/>
            <a:r>
              <a:rPr lang="en-GB" sz="5000" dirty="0" err="1">
                <a:latin typeface="Times New Roman" pitchFamily="18" charset="0"/>
                <a:cs typeface="Times New Roman" pitchFamily="18" charset="0"/>
              </a:rPr>
              <a:t>Morfoloji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Ek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Bina</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Projesi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Büyük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Onarım</a:t>
            </a:r>
            <a:r>
              <a:rPr lang="en-GB" sz="5000" dirty="0">
                <a:latin typeface="Times New Roman" pitchFamily="18" charset="0"/>
                <a:cs typeface="Times New Roman" pitchFamily="18" charset="0"/>
              </a:rPr>
              <a:t> 2020 </a:t>
            </a:r>
            <a:r>
              <a:rPr lang="en-GB" sz="5000" dirty="0" err="1">
                <a:latin typeface="Times New Roman" pitchFamily="18" charset="0"/>
                <a:cs typeface="Times New Roman" pitchFamily="18" charset="0"/>
              </a:rPr>
              <a:t>ve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doğrudan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temin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yöntemiyle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gerçekleşen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tüm</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mekanik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kontrollük</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işlemleri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yürütülmüştür</a:t>
            </a:r>
            <a:r>
              <a:rPr lang="en-GB" sz="5000" dirty="0">
                <a:latin typeface="Times New Roman" pitchFamily="18" charset="0"/>
                <a:cs typeface="Times New Roman" pitchFamily="18" charset="0"/>
              </a:rPr>
              <a:t>.</a:t>
            </a:r>
            <a:endParaRPr lang="tr-TR" sz="5000" dirty="0">
              <a:latin typeface="Times New Roman" pitchFamily="18" charset="0"/>
              <a:cs typeface="Times New Roman" pitchFamily="18" charset="0"/>
            </a:endParaRPr>
          </a:p>
          <a:p>
            <a:pPr marL="0" indent="0" algn="just">
              <a:buNone/>
            </a:pPr>
            <a:endParaRPr lang="tr-TR" dirty="0"/>
          </a:p>
        </p:txBody>
      </p:sp>
    </p:spTree>
    <p:extLst>
      <p:ext uri="{BB962C8B-B14F-4D97-AF65-F5344CB8AC3E}">
        <p14:creationId xmlns:p14="http://schemas.microsoft.com/office/powerpoint/2010/main" val="3728044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704088"/>
            <a:ext cx="8229600" cy="492664"/>
          </a:xfrm>
        </p:spPr>
        <p:txBody>
          <a:bodyPr>
            <a:normAutofit fontScale="90000"/>
          </a:bodyPr>
          <a:lstStyle/>
          <a:p>
            <a:r>
              <a:rPr lang="tr-TR" sz="2800" b="1" dirty="0">
                <a:latin typeface="Times New Roman" pitchFamily="18" charset="0"/>
                <a:cs typeface="Times New Roman" pitchFamily="18" charset="0"/>
              </a:rPr>
              <a:t>MAL VE HİZMET ALIMLARI HARCAMA TABLOSU</a:t>
            </a:r>
            <a:endParaRPr lang="tr-TR" sz="2800" dirty="0">
              <a:latin typeface="Times New Roman" pitchFamily="18" charset="0"/>
              <a:cs typeface="Times New Roman" pitchFamily="18" charset="0"/>
            </a:endParaRPr>
          </a:p>
        </p:txBody>
      </p:sp>
      <p:graphicFrame>
        <p:nvGraphicFramePr>
          <p:cNvPr id="4" name="Nesne 3"/>
          <p:cNvGraphicFramePr>
            <a:graphicFrameLocks noChangeAspect="1"/>
          </p:cNvGraphicFramePr>
          <p:nvPr>
            <p:extLst>
              <p:ext uri="{D42A27DB-BD31-4B8C-83A1-F6EECF244321}">
                <p14:modId xmlns:p14="http://schemas.microsoft.com/office/powerpoint/2010/main" val="2221306024"/>
              </p:ext>
            </p:extLst>
          </p:nvPr>
        </p:nvGraphicFramePr>
        <p:xfrm>
          <a:off x="593767" y="1268760"/>
          <a:ext cx="11139054" cy="5715000"/>
        </p:xfrm>
        <a:graphic>
          <a:graphicData uri="http://schemas.openxmlformats.org/presentationml/2006/ole">
            <mc:AlternateContent xmlns:mc="http://schemas.openxmlformats.org/markup-compatibility/2006">
              <mc:Choice xmlns:v="urn:schemas-microsoft-com:vml" Requires="v">
                <p:oleObj spid="_x0000_s1042" name="Belge" r:id="rId3" imgW="6147789" imgH="4682516" progId="Word.Document.12">
                  <p:embed/>
                </p:oleObj>
              </mc:Choice>
              <mc:Fallback>
                <p:oleObj name="Belge" r:id="rId3" imgW="6147789" imgH="4682516" progId="Word.Document.12">
                  <p:embed/>
                  <p:pic>
                    <p:nvPicPr>
                      <p:cNvPr id="4" name="Nesne 3"/>
                      <p:cNvPicPr/>
                      <p:nvPr/>
                    </p:nvPicPr>
                    <p:blipFill>
                      <a:blip r:embed="rId4"/>
                      <a:stretch>
                        <a:fillRect/>
                      </a:stretch>
                    </p:blipFill>
                    <p:spPr>
                      <a:xfrm>
                        <a:off x="593767" y="1268760"/>
                        <a:ext cx="11139054" cy="5715000"/>
                      </a:xfrm>
                      <a:prstGeom prst="rect">
                        <a:avLst/>
                      </a:prstGeom>
                    </p:spPr>
                  </p:pic>
                </p:oleObj>
              </mc:Fallback>
            </mc:AlternateContent>
          </a:graphicData>
        </a:graphic>
      </p:graphicFrame>
    </p:spTree>
    <p:extLst>
      <p:ext uri="{BB962C8B-B14F-4D97-AF65-F5344CB8AC3E}">
        <p14:creationId xmlns:p14="http://schemas.microsoft.com/office/powerpoint/2010/main" val="2436387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26275" y="692696"/>
            <a:ext cx="10640291" cy="1143000"/>
          </a:xfrm>
        </p:spPr>
        <p:txBody>
          <a:bodyPr>
            <a:normAutofit fontScale="90000"/>
          </a:bodyPr>
          <a:lstStyle/>
          <a:p>
            <a:r>
              <a:rPr lang="en-GB" sz="2700" b="1" cap="small" dirty="0">
                <a:latin typeface="Times New Roman" pitchFamily="18" charset="0"/>
                <a:cs typeface="Times New Roman" pitchFamily="18" charset="0"/>
              </a:rPr>
              <a:t>Satın Alma ( </a:t>
            </a:r>
            <a:r>
              <a:rPr lang="en-GB" sz="2700" b="1" cap="small" dirty="0" err="1">
                <a:latin typeface="Times New Roman" pitchFamily="18" charset="0"/>
                <a:cs typeface="Times New Roman" pitchFamily="18" charset="0"/>
              </a:rPr>
              <a:t>İhale</a:t>
            </a:r>
            <a:r>
              <a:rPr lang="en-GB" sz="2700" b="1" cap="small" dirty="0">
                <a:latin typeface="Times New Roman" pitchFamily="18" charset="0"/>
                <a:cs typeface="Times New Roman" pitchFamily="18" charset="0"/>
              </a:rPr>
              <a:t> </a:t>
            </a:r>
            <a:r>
              <a:rPr lang="en-GB" sz="2700" b="1" cap="small" dirty="0" err="1">
                <a:latin typeface="Times New Roman" pitchFamily="18" charset="0"/>
                <a:cs typeface="Times New Roman" pitchFamily="18" charset="0"/>
              </a:rPr>
              <a:t>ve</a:t>
            </a:r>
            <a:r>
              <a:rPr lang="en-GB" sz="2700" b="1" cap="small" dirty="0">
                <a:latin typeface="Times New Roman" pitchFamily="18" charset="0"/>
                <a:cs typeface="Times New Roman" pitchFamily="18" charset="0"/>
              </a:rPr>
              <a:t> </a:t>
            </a:r>
            <a:r>
              <a:rPr lang="en-GB" sz="2700" b="1" cap="small" dirty="0" err="1">
                <a:latin typeface="Times New Roman" pitchFamily="18" charset="0"/>
                <a:cs typeface="Times New Roman" pitchFamily="18" charset="0"/>
              </a:rPr>
              <a:t>Doğrudan</a:t>
            </a:r>
            <a:r>
              <a:rPr lang="en-GB" sz="2700" b="1" cap="small" dirty="0">
                <a:latin typeface="Times New Roman" pitchFamily="18" charset="0"/>
                <a:cs typeface="Times New Roman" pitchFamily="18" charset="0"/>
              </a:rPr>
              <a:t> Temin )</a:t>
            </a:r>
            <a:r>
              <a:rPr lang="tr-TR" sz="2700" b="1" cap="small" dirty="0">
                <a:latin typeface="Times New Roman" pitchFamily="18" charset="0"/>
                <a:cs typeface="Times New Roman" pitchFamily="18" charset="0"/>
              </a:rPr>
              <a:t/>
            </a:r>
            <a:br>
              <a:rPr lang="tr-TR" sz="2700" b="1" cap="small" dirty="0">
                <a:latin typeface="Times New Roman" pitchFamily="18" charset="0"/>
                <a:cs typeface="Times New Roman" pitchFamily="18" charset="0"/>
              </a:rPr>
            </a:br>
            <a:r>
              <a:rPr lang="tr-TR" sz="2700" b="1" i="1" dirty="0">
                <a:latin typeface="Times New Roman" pitchFamily="18" charset="0"/>
                <a:cs typeface="Times New Roman" pitchFamily="18" charset="0"/>
              </a:rPr>
              <a:t/>
            </a:r>
            <a:br>
              <a:rPr lang="tr-TR" sz="2700" b="1" i="1" dirty="0">
                <a:latin typeface="Times New Roman" pitchFamily="18" charset="0"/>
                <a:cs typeface="Times New Roman" pitchFamily="18" charset="0"/>
              </a:rPr>
            </a:br>
            <a:r>
              <a:rPr lang="tr-TR" sz="2000" dirty="0">
                <a:latin typeface="Times New Roman" pitchFamily="18" charset="0"/>
                <a:cs typeface="Times New Roman" pitchFamily="18" charset="0"/>
              </a:rPr>
              <a:t>2020 yılında 4734 sayılı Kamu İhale Kanunu gereğince 1 açık ihale, 1 21-f Pazarlık usulü, 1, 21-b pazarlık usulü olmak üzere 3 adet ihale gerçekleştirilmiştir.  </a:t>
            </a:r>
          </a:p>
        </p:txBody>
      </p:sp>
      <p:graphicFrame>
        <p:nvGraphicFramePr>
          <p:cNvPr id="5" name="Tablo 4"/>
          <p:cNvGraphicFramePr>
            <a:graphicFrameLocks noGrp="1"/>
          </p:cNvGraphicFramePr>
          <p:nvPr>
            <p:extLst>
              <p:ext uri="{D42A27DB-BD31-4B8C-83A1-F6EECF244321}">
                <p14:modId xmlns:p14="http://schemas.microsoft.com/office/powerpoint/2010/main" val="3339243763"/>
              </p:ext>
            </p:extLst>
          </p:nvPr>
        </p:nvGraphicFramePr>
        <p:xfrm>
          <a:off x="831274" y="2060848"/>
          <a:ext cx="10830294" cy="3844179"/>
        </p:xfrm>
        <a:graphic>
          <a:graphicData uri="http://schemas.openxmlformats.org/drawingml/2006/table">
            <a:tbl>
              <a:tblPr firstRow="1" firstCol="1" bandRow="1">
                <a:tableStyleId>{00A15C55-8517-42AA-B614-E9B94910E393}</a:tableStyleId>
              </a:tblPr>
              <a:tblGrid>
                <a:gridCol w="392288">
                  <a:extLst>
                    <a:ext uri="{9D8B030D-6E8A-4147-A177-3AD203B41FA5}">
                      <a16:colId xmlns="" xmlns:a16="http://schemas.microsoft.com/office/drawing/2014/main" val="20000"/>
                    </a:ext>
                  </a:extLst>
                </a:gridCol>
                <a:gridCol w="1488890">
                  <a:extLst>
                    <a:ext uri="{9D8B030D-6E8A-4147-A177-3AD203B41FA5}">
                      <a16:colId xmlns="" xmlns:a16="http://schemas.microsoft.com/office/drawing/2014/main" val="20001"/>
                    </a:ext>
                  </a:extLst>
                </a:gridCol>
                <a:gridCol w="1316826">
                  <a:extLst>
                    <a:ext uri="{9D8B030D-6E8A-4147-A177-3AD203B41FA5}">
                      <a16:colId xmlns="" xmlns:a16="http://schemas.microsoft.com/office/drawing/2014/main" val="20002"/>
                    </a:ext>
                  </a:extLst>
                </a:gridCol>
                <a:gridCol w="752472">
                  <a:extLst>
                    <a:ext uri="{9D8B030D-6E8A-4147-A177-3AD203B41FA5}">
                      <a16:colId xmlns="" xmlns:a16="http://schemas.microsoft.com/office/drawing/2014/main" val="20003"/>
                    </a:ext>
                  </a:extLst>
                </a:gridCol>
                <a:gridCol w="1316826">
                  <a:extLst>
                    <a:ext uri="{9D8B030D-6E8A-4147-A177-3AD203B41FA5}">
                      <a16:colId xmlns="" xmlns:a16="http://schemas.microsoft.com/office/drawing/2014/main" val="20004"/>
                    </a:ext>
                  </a:extLst>
                </a:gridCol>
                <a:gridCol w="1881180">
                  <a:extLst>
                    <a:ext uri="{9D8B030D-6E8A-4147-A177-3AD203B41FA5}">
                      <a16:colId xmlns="" xmlns:a16="http://schemas.microsoft.com/office/drawing/2014/main" val="20005"/>
                    </a:ext>
                  </a:extLst>
                </a:gridCol>
                <a:gridCol w="1053630">
                  <a:extLst>
                    <a:ext uri="{9D8B030D-6E8A-4147-A177-3AD203B41FA5}">
                      <a16:colId xmlns="" xmlns:a16="http://schemas.microsoft.com/office/drawing/2014/main" val="20006"/>
                    </a:ext>
                  </a:extLst>
                </a:gridCol>
                <a:gridCol w="1332771">
                  <a:extLst>
                    <a:ext uri="{9D8B030D-6E8A-4147-A177-3AD203B41FA5}">
                      <a16:colId xmlns="" xmlns:a16="http://schemas.microsoft.com/office/drawing/2014/main" val="20007"/>
                    </a:ext>
                  </a:extLst>
                </a:gridCol>
                <a:gridCol w="1295411">
                  <a:extLst>
                    <a:ext uri="{9D8B030D-6E8A-4147-A177-3AD203B41FA5}">
                      <a16:colId xmlns="" xmlns:a16="http://schemas.microsoft.com/office/drawing/2014/main" val="20008"/>
                    </a:ext>
                  </a:extLst>
                </a:gridCol>
              </a:tblGrid>
              <a:tr h="617149">
                <a:tc>
                  <a:txBody>
                    <a:bodyPr/>
                    <a:lstStyle/>
                    <a:p>
                      <a:pPr algn="ctr">
                        <a:spcAft>
                          <a:spcPts val="0"/>
                        </a:spcAft>
                      </a:pPr>
                      <a:r>
                        <a:rPr lang="tr-TR" sz="1200" dirty="0">
                          <a:effectLst/>
                          <a:latin typeface="Times New Roman" pitchFamily="18" charset="0"/>
                          <a:cs typeface="Times New Roman" pitchFamily="18" charset="0"/>
                        </a:rPr>
                        <a:t>SIRA NO</a:t>
                      </a:r>
                      <a:endParaRPr lang="tr-TR" sz="1200" dirty="0">
                        <a:effectLst/>
                        <a:latin typeface="Times New Roman" pitchFamily="18" charset="0"/>
                        <a:ea typeface="Times New Roman"/>
                        <a:cs typeface="Times New Roman" pitchFamily="18" charset="0"/>
                      </a:endParaRPr>
                    </a:p>
                  </a:txBody>
                  <a:tcPr marL="38216" marR="38216" marT="0" marB="0" vert="vert270" anchor="ctr"/>
                </a:tc>
                <a:tc>
                  <a:txBody>
                    <a:bodyPr/>
                    <a:lstStyle/>
                    <a:p>
                      <a:pPr algn="ctr">
                        <a:spcAft>
                          <a:spcPts val="0"/>
                        </a:spcAft>
                      </a:pPr>
                      <a:r>
                        <a:rPr lang="tr-TR" sz="1200" dirty="0">
                          <a:effectLst/>
                          <a:latin typeface="Times New Roman" pitchFamily="18" charset="0"/>
                          <a:cs typeface="Times New Roman" pitchFamily="18" charset="0"/>
                        </a:rPr>
                        <a:t>İHALE KAYIT NUMARASI</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lgn="ctr">
                        <a:spcAft>
                          <a:spcPts val="0"/>
                        </a:spcAft>
                      </a:pPr>
                      <a:r>
                        <a:rPr lang="tr-TR" sz="1200">
                          <a:effectLst/>
                          <a:latin typeface="Times New Roman" pitchFamily="18" charset="0"/>
                          <a:cs typeface="Times New Roman" pitchFamily="18" charset="0"/>
                        </a:rPr>
                        <a:t>YATIRIM PROJESİ NUMARASI</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lgn="ctr">
                        <a:spcAft>
                          <a:spcPts val="0"/>
                        </a:spcAft>
                      </a:pPr>
                      <a:r>
                        <a:rPr lang="tr-TR" sz="1200">
                          <a:effectLst/>
                          <a:latin typeface="Times New Roman" pitchFamily="18" charset="0"/>
                          <a:cs typeface="Times New Roman" pitchFamily="18" charset="0"/>
                        </a:rPr>
                        <a:t>İHALE TERTİBİ</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lgn="ctr">
                        <a:spcAft>
                          <a:spcPts val="0"/>
                        </a:spcAft>
                      </a:pPr>
                      <a:r>
                        <a:rPr lang="tr-TR" sz="1200" dirty="0">
                          <a:effectLst/>
                          <a:latin typeface="Times New Roman" pitchFamily="18" charset="0"/>
                          <a:cs typeface="Times New Roman" pitchFamily="18" charset="0"/>
                        </a:rPr>
                        <a:t>İHALE TÜRÜ</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lgn="ctr">
                        <a:spcAft>
                          <a:spcPts val="0"/>
                        </a:spcAft>
                      </a:pPr>
                      <a:r>
                        <a:rPr lang="tr-TR" sz="1200">
                          <a:effectLst/>
                          <a:latin typeface="Times New Roman" pitchFamily="18" charset="0"/>
                          <a:cs typeface="Times New Roman" pitchFamily="18" charset="0"/>
                        </a:rPr>
                        <a:t>İHALENİN ADI</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lgn="ctr">
                        <a:spcAft>
                          <a:spcPts val="0"/>
                        </a:spcAft>
                      </a:pPr>
                      <a:r>
                        <a:rPr lang="tr-TR" sz="1200">
                          <a:effectLst/>
                          <a:latin typeface="Times New Roman" pitchFamily="18" charset="0"/>
                          <a:cs typeface="Times New Roman" pitchFamily="18" charset="0"/>
                        </a:rPr>
                        <a:t>SÖZLEŞME TARİHİ</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lgn="ctr">
                        <a:spcAft>
                          <a:spcPts val="0"/>
                        </a:spcAft>
                      </a:pPr>
                      <a:r>
                        <a:rPr lang="tr-TR" sz="1200">
                          <a:effectLst/>
                          <a:latin typeface="Times New Roman" pitchFamily="18" charset="0"/>
                          <a:cs typeface="Times New Roman" pitchFamily="18" charset="0"/>
                        </a:rPr>
                        <a:t>SÖZLEŞME BEDELİ (KDV HARİÇ)</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lgn="ctr">
                        <a:spcAft>
                          <a:spcPts val="0"/>
                        </a:spcAft>
                      </a:pPr>
                      <a:r>
                        <a:rPr lang="tr-TR" sz="1200">
                          <a:effectLst/>
                          <a:latin typeface="Times New Roman" pitchFamily="18" charset="0"/>
                          <a:cs typeface="Times New Roman" pitchFamily="18" charset="0"/>
                        </a:rPr>
                        <a:t>HARCAMA MİKTARI (TL)</a:t>
                      </a:r>
                      <a:endParaRPr lang="tr-TR" sz="1200">
                        <a:effectLst/>
                        <a:latin typeface="Times New Roman" pitchFamily="18" charset="0"/>
                        <a:ea typeface="Times New Roman"/>
                        <a:cs typeface="Times New Roman" pitchFamily="18" charset="0"/>
                      </a:endParaRPr>
                    </a:p>
                  </a:txBody>
                  <a:tcPr marL="38216" marR="38216" marT="0" marB="0" anchor="ctr"/>
                </a:tc>
                <a:extLst>
                  <a:ext uri="{0D108BD9-81ED-4DB2-BD59-A6C34878D82A}">
                    <a16:rowId xmlns="" xmlns:a16="http://schemas.microsoft.com/office/drawing/2014/main" val="10000"/>
                  </a:ext>
                </a:extLst>
              </a:tr>
              <a:tr h="895576">
                <a:tc>
                  <a:txBody>
                    <a:bodyPr/>
                    <a:lstStyle/>
                    <a:p>
                      <a:pPr>
                        <a:spcAft>
                          <a:spcPts val="0"/>
                        </a:spcAft>
                      </a:pPr>
                      <a:r>
                        <a:rPr lang="tr-TR" sz="1200">
                          <a:effectLst/>
                          <a:latin typeface="Times New Roman" pitchFamily="18" charset="0"/>
                          <a:cs typeface="Times New Roman" pitchFamily="18" charset="0"/>
                        </a:rPr>
                        <a:t>1</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solidFill>
                            <a:srgbClr val="000000"/>
                          </a:solidFill>
                          <a:effectLst/>
                          <a:latin typeface="Times New Roman" pitchFamily="18" charset="0"/>
                          <a:ea typeface="Times New Roman"/>
                          <a:cs typeface="Times New Roman" pitchFamily="18" charset="0"/>
                        </a:rPr>
                        <a:t>2020/443047</a:t>
                      </a:r>
                      <a:endParaRPr lang="tr-TR" sz="1200" dirty="0">
                        <a:effectLst/>
                        <a:latin typeface="Times New Roman" pitchFamily="18" charset="0"/>
                        <a:ea typeface="Times New Roman"/>
                        <a:cs typeface="Times New Roman" pitchFamily="18" charset="0"/>
                      </a:endParaRPr>
                    </a:p>
                  </a:txBody>
                  <a:tcPr marL="44450" marR="44450" marT="0" marB="0" anchor="ctr"/>
                </a:tc>
                <a:tc>
                  <a:txBody>
                    <a:bodyPr/>
                    <a:lstStyle/>
                    <a:p>
                      <a:pPr>
                        <a:spcAft>
                          <a:spcPts val="0"/>
                        </a:spcAft>
                      </a:pPr>
                      <a:r>
                        <a:rPr lang="tr-TR" sz="1200" dirty="0">
                          <a:effectLst/>
                          <a:latin typeface="Times New Roman" pitchFamily="18" charset="0"/>
                          <a:cs typeface="Times New Roman" pitchFamily="18" charset="0"/>
                        </a:rPr>
                        <a:t>2020H03-150653</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lgn="ctr">
                        <a:spcAft>
                          <a:spcPts val="0"/>
                        </a:spcAft>
                      </a:pPr>
                      <a:r>
                        <a:rPr lang="tr-TR" sz="1200" dirty="0">
                          <a:effectLst/>
                          <a:latin typeface="Times New Roman" pitchFamily="18" charset="0"/>
                          <a:cs typeface="Times New Roman" pitchFamily="18" charset="0"/>
                        </a:rPr>
                        <a:t>Hizmet Alımı</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effectLst/>
                          <a:latin typeface="Times New Roman" pitchFamily="18" charset="0"/>
                          <a:cs typeface="Times New Roman" pitchFamily="18" charset="0"/>
                        </a:rPr>
                        <a:t>21-f Pazarlık usulü</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a:effectLst/>
                          <a:latin typeface="Times New Roman" pitchFamily="18" charset="0"/>
                          <a:cs typeface="Times New Roman" pitchFamily="18" charset="0"/>
                        </a:rPr>
                        <a:t>Derslik ve Merkezi Birimler Uygulama Proje Hazırlanması İşi</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a:effectLst/>
                          <a:latin typeface="Times New Roman" pitchFamily="18" charset="0"/>
                          <a:cs typeface="Times New Roman" pitchFamily="18" charset="0"/>
                        </a:rPr>
                        <a:t>16.09.2020</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a:effectLst/>
                          <a:latin typeface="Times New Roman" pitchFamily="18" charset="0"/>
                          <a:cs typeface="Times New Roman" pitchFamily="18" charset="0"/>
                        </a:rPr>
                        <a:t>144,000.00 ₺</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a:effectLst/>
                          <a:latin typeface="Times New Roman" pitchFamily="18" charset="0"/>
                          <a:cs typeface="Times New Roman" pitchFamily="18" charset="0"/>
                        </a:rPr>
                        <a:t>169,920.00 ₺</a:t>
                      </a:r>
                      <a:endParaRPr lang="tr-TR" sz="1200">
                        <a:effectLst/>
                        <a:latin typeface="Times New Roman" pitchFamily="18" charset="0"/>
                        <a:ea typeface="Times New Roman"/>
                        <a:cs typeface="Times New Roman" pitchFamily="18" charset="0"/>
                      </a:endParaRPr>
                    </a:p>
                  </a:txBody>
                  <a:tcPr marL="38216" marR="38216" marT="0" marB="0" anchor="ctr"/>
                </a:tc>
                <a:extLst>
                  <a:ext uri="{0D108BD9-81ED-4DB2-BD59-A6C34878D82A}">
                    <a16:rowId xmlns="" xmlns:a16="http://schemas.microsoft.com/office/drawing/2014/main" val="10001"/>
                  </a:ext>
                </a:extLst>
              </a:tr>
              <a:tr h="1231935">
                <a:tc>
                  <a:txBody>
                    <a:bodyPr/>
                    <a:lstStyle/>
                    <a:p>
                      <a:pPr>
                        <a:spcAft>
                          <a:spcPts val="0"/>
                        </a:spcAft>
                      </a:pPr>
                      <a:r>
                        <a:rPr lang="tr-TR" sz="1200">
                          <a:effectLst/>
                          <a:latin typeface="Times New Roman" pitchFamily="18" charset="0"/>
                          <a:cs typeface="Times New Roman" pitchFamily="18" charset="0"/>
                        </a:rPr>
                        <a:t>2</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effectLst/>
                          <a:latin typeface="Times New Roman" pitchFamily="18" charset="0"/>
                          <a:cs typeface="Times New Roman" pitchFamily="18" charset="0"/>
                        </a:rPr>
                        <a:t>2020/338553</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effectLst/>
                          <a:latin typeface="Times New Roman" pitchFamily="18" charset="0"/>
                          <a:cs typeface="Times New Roman" pitchFamily="18" charset="0"/>
                        </a:rPr>
                        <a:t>2020H03-150656</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lgn="ctr">
                        <a:spcAft>
                          <a:spcPts val="0"/>
                        </a:spcAft>
                      </a:pPr>
                      <a:r>
                        <a:rPr lang="tr-TR" sz="1200" dirty="0" err="1">
                          <a:effectLst/>
                          <a:latin typeface="Times New Roman" pitchFamily="18" charset="0"/>
                          <a:cs typeface="Times New Roman" pitchFamily="18" charset="0"/>
                        </a:rPr>
                        <a:t>Onarm</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effectLst/>
                          <a:latin typeface="Times New Roman" pitchFamily="18" charset="0"/>
                          <a:cs typeface="Times New Roman" pitchFamily="18" charset="0"/>
                        </a:rPr>
                        <a:t>Açık İhale</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effectLst/>
                          <a:latin typeface="Times New Roman" pitchFamily="18" charset="0"/>
                          <a:cs typeface="Times New Roman" pitchFamily="18" charset="0"/>
                        </a:rPr>
                        <a:t>Büyük Onarım 2020</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effectLst/>
                          <a:latin typeface="Times New Roman" pitchFamily="18" charset="0"/>
                          <a:cs typeface="Times New Roman" pitchFamily="18" charset="0"/>
                        </a:rPr>
                        <a:t>21.08.2020</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effectLst/>
                          <a:latin typeface="Times New Roman" pitchFamily="18" charset="0"/>
                          <a:cs typeface="Times New Roman" pitchFamily="18" charset="0"/>
                        </a:rPr>
                        <a:t>524,184.96 ₺</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effectLst/>
                          <a:latin typeface="Times New Roman" pitchFamily="18" charset="0"/>
                          <a:cs typeface="Times New Roman" pitchFamily="18" charset="0"/>
                        </a:rPr>
                        <a:t>742,245.33 ₺</a:t>
                      </a:r>
                      <a:endParaRPr lang="tr-TR" sz="1200" dirty="0">
                        <a:effectLst/>
                        <a:latin typeface="Times New Roman" pitchFamily="18" charset="0"/>
                        <a:ea typeface="Times New Roman"/>
                        <a:cs typeface="Times New Roman" pitchFamily="18" charset="0"/>
                      </a:endParaRPr>
                    </a:p>
                  </a:txBody>
                  <a:tcPr marL="38216" marR="38216" marT="0" marB="0" anchor="ctr"/>
                </a:tc>
                <a:extLst>
                  <a:ext uri="{0D108BD9-81ED-4DB2-BD59-A6C34878D82A}">
                    <a16:rowId xmlns="" xmlns:a16="http://schemas.microsoft.com/office/drawing/2014/main" val="10002"/>
                  </a:ext>
                </a:extLst>
              </a:tr>
              <a:tr h="1099519">
                <a:tc>
                  <a:txBody>
                    <a:bodyPr/>
                    <a:lstStyle/>
                    <a:p>
                      <a:pPr>
                        <a:spcAft>
                          <a:spcPts val="0"/>
                        </a:spcAft>
                      </a:pPr>
                      <a:r>
                        <a:rPr lang="tr-TR" sz="1200">
                          <a:effectLst/>
                          <a:latin typeface="Times New Roman" pitchFamily="18" charset="0"/>
                          <a:cs typeface="Times New Roman" pitchFamily="18" charset="0"/>
                        </a:rPr>
                        <a:t>3</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effectLst/>
                          <a:latin typeface="Times New Roman" pitchFamily="18" charset="0"/>
                          <a:cs typeface="Times New Roman" pitchFamily="18" charset="0"/>
                        </a:rPr>
                        <a:t>2020/595449</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a:effectLst/>
                          <a:latin typeface="Times New Roman" pitchFamily="18" charset="0"/>
                          <a:cs typeface="Times New Roman" pitchFamily="18" charset="0"/>
                        </a:rPr>
                        <a:t>2020ı00-153249</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lgn="ctr">
                        <a:spcAft>
                          <a:spcPts val="0"/>
                        </a:spcAft>
                      </a:pPr>
                      <a:r>
                        <a:rPr lang="tr-TR" sz="1200">
                          <a:effectLst/>
                          <a:latin typeface="Times New Roman" pitchFamily="18" charset="0"/>
                          <a:cs typeface="Times New Roman" pitchFamily="18" charset="0"/>
                        </a:rPr>
                        <a:t>Onarm</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a:effectLst/>
                          <a:latin typeface="Times New Roman" pitchFamily="18" charset="0"/>
                          <a:cs typeface="Times New Roman" pitchFamily="18" charset="0"/>
                        </a:rPr>
                        <a:t>21-b Pazarlık usulü</a:t>
                      </a:r>
                      <a:endParaRPr lang="tr-TR" sz="120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effectLst/>
                          <a:latin typeface="Times New Roman" pitchFamily="18" charset="0"/>
                          <a:cs typeface="Times New Roman" pitchFamily="18" charset="0"/>
                        </a:rPr>
                        <a:t>Diş Hekimliği Fakültesi Ünitelere İzole Alan Oluşturulması</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effectLst/>
                          <a:latin typeface="Times New Roman" pitchFamily="18" charset="0"/>
                          <a:cs typeface="Times New Roman" pitchFamily="18" charset="0"/>
                        </a:rPr>
                        <a:t>26.11.2020</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effectLst/>
                          <a:latin typeface="Times New Roman" pitchFamily="18" charset="0"/>
                          <a:cs typeface="Times New Roman" pitchFamily="18" charset="0"/>
                        </a:rPr>
                        <a:t>77,616.00 ₺</a:t>
                      </a:r>
                      <a:endParaRPr lang="tr-TR" sz="1200" dirty="0">
                        <a:effectLst/>
                        <a:latin typeface="Times New Roman" pitchFamily="18" charset="0"/>
                        <a:ea typeface="Times New Roman"/>
                        <a:cs typeface="Times New Roman" pitchFamily="18" charset="0"/>
                      </a:endParaRPr>
                    </a:p>
                  </a:txBody>
                  <a:tcPr marL="38216" marR="38216" marT="0" marB="0" anchor="ctr"/>
                </a:tc>
                <a:tc>
                  <a:txBody>
                    <a:bodyPr/>
                    <a:lstStyle/>
                    <a:p>
                      <a:pPr>
                        <a:spcAft>
                          <a:spcPts val="0"/>
                        </a:spcAft>
                      </a:pPr>
                      <a:r>
                        <a:rPr lang="tr-TR" sz="1200" dirty="0">
                          <a:effectLst/>
                          <a:latin typeface="Times New Roman" pitchFamily="18" charset="0"/>
                          <a:cs typeface="Times New Roman" pitchFamily="18" charset="0"/>
                        </a:rPr>
                        <a:t>90,832.91 ₺</a:t>
                      </a:r>
                      <a:endParaRPr lang="tr-TR" sz="1200" dirty="0">
                        <a:effectLst/>
                        <a:latin typeface="Times New Roman" pitchFamily="18" charset="0"/>
                        <a:ea typeface="Times New Roman"/>
                        <a:cs typeface="Times New Roman" pitchFamily="18" charset="0"/>
                      </a:endParaRPr>
                    </a:p>
                  </a:txBody>
                  <a:tcPr marL="38216" marR="38216" marT="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89775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91544" y="692696"/>
            <a:ext cx="8229600" cy="564672"/>
          </a:xfrm>
        </p:spPr>
        <p:txBody>
          <a:bodyPr>
            <a:noAutofit/>
          </a:bodyPr>
          <a:lstStyle/>
          <a:p>
            <a:r>
              <a:rPr lang="en-GB" sz="2000" b="1" cap="small" dirty="0">
                <a:latin typeface="Times New Roman" pitchFamily="18" charset="0"/>
                <a:cs typeface="Times New Roman" pitchFamily="18" charset="0"/>
              </a:rPr>
              <a:t>III- FAALİYETLERE İLİŞKİN BİLGİ VE DEĞERLENDİRMELER</a:t>
            </a:r>
            <a:endParaRPr lang="tr-TR" sz="2000" b="1" dirty="0">
              <a:latin typeface="Times New Roman" pitchFamily="18" charset="0"/>
              <a:cs typeface="Times New Roman" pitchFamily="18" charset="0"/>
            </a:endParaRPr>
          </a:p>
        </p:txBody>
      </p:sp>
      <p:sp>
        <p:nvSpPr>
          <p:cNvPr id="3" name="İçerik Yer Tutucusu 2"/>
          <p:cNvSpPr>
            <a:spLocks noGrp="1"/>
          </p:cNvSpPr>
          <p:nvPr>
            <p:ph idx="1"/>
          </p:nvPr>
        </p:nvSpPr>
        <p:spPr>
          <a:xfrm>
            <a:off x="1068779" y="1556792"/>
            <a:ext cx="10177153" cy="4389120"/>
          </a:xfrm>
        </p:spPr>
        <p:txBody>
          <a:bodyPr/>
          <a:lstStyle/>
          <a:p>
            <a:pPr marL="0" indent="0">
              <a:buNone/>
            </a:pPr>
            <a:r>
              <a:rPr lang="en-GB" sz="2000" b="1" cap="small" dirty="0">
                <a:latin typeface="Times New Roman" pitchFamily="18" charset="0"/>
                <a:cs typeface="Times New Roman" pitchFamily="18" charset="0"/>
              </a:rPr>
              <a:t>A – Mali </a:t>
            </a:r>
            <a:r>
              <a:rPr lang="en-GB" sz="2000" b="1" cap="small" dirty="0" err="1">
                <a:latin typeface="Times New Roman" pitchFamily="18" charset="0"/>
                <a:cs typeface="Times New Roman" pitchFamily="18" charset="0"/>
              </a:rPr>
              <a:t>Bilgiler</a:t>
            </a:r>
            <a:r>
              <a:rPr lang="tr-TR" sz="2000" b="1" i="1" dirty="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marL="0" indent="0">
              <a:buNone/>
            </a:pPr>
            <a:r>
              <a:rPr lang="en-GB" sz="2000" b="1" cap="small" dirty="0" err="1">
                <a:latin typeface="Times New Roman" pitchFamily="18" charset="0"/>
                <a:cs typeface="Times New Roman" pitchFamily="18" charset="0"/>
              </a:rPr>
              <a:t>Bütçe</a:t>
            </a:r>
            <a:r>
              <a:rPr lang="en-GB" sz="2000" b="1" cap="small" dirty="0">
                <a:latin typeface="Times New Roman" pitchFamily="18" charset="0"/>
                <a:cs typeface="Times New Roman" pitchFamily="18" charset="0"/>
              </a:rPr>
              <a:t> </a:t>
            </a:r>
            <a:r>
              <a:rPr lang="en-GB" sz="2000" b="1" cap="small" dirty="0" err="1">
                <a:latin typeface="Times New Roman" pitchFamily="18" charset="0"/>
                <a:cs typeface="Times New Roman" pitchFamily="18" charset="0"/>
              </a:rPr>
              <a:t>Uygulama</a:t>
            </a:r>
            <a:r>
              <a:rPr lang="en-GB" sz="2000" b="1" cap="small" dirty="0">
                <a:latin typeface="Times New Roman" pitchFamily="18" charset="0"/>
                <a:cs typeface="Times New Roman" pitchFamily="18" charset="0"/>
              </a:rPr>
              <a:t> </a:t>
            </a:r>
            <a:r>
              <a:rPr lang="en-GB" sz="2000" b="1" cap="small" dirty="0" err="1">
                <a:latin typeface="Times New Roman" pitchFamily="18" charset="0"/>
                <a:cs typeface="Times New Roman" pitchFamily="18" charset="0"/>
              </a:rPr>
              <a:t>Sonuçları</a:t>
            </a:r>
            <a:endParaRPr lang="tr-TR" sz="2000" b="1" cap="small" dirty="0">
              <a:latin typeface="Times New Roman" pitchFamily="18" charset="0"/>
              <a:cs typeface="Times New Roman" pitchFamily="18" charset="0"/>
            </a:endParaRPr>
          </a:p>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874431499"/>
              </p:ext>
            </p:extLst>
          </p:nvPr>
        </p:nvGraphicFramePr>
        <p:xfrm>
          <a:off x="985651" y="2780929"/>
          <a:ext cx="10153403" cy="2493325"/>
        </p:xfrm>
        <a:graphic>
          <a:graphicData uri="http://schemas.openxmlformats.org/drawingml/2006/table">
            <a:tbl>
              <a:tblPr firstRow="1" firstCol="1" bandRow="1">
                <a:tableStyleId>{EB9631B5-78F2-41C9-869B-9F39066F8104}</a:tableStyleId>
              </a:tblPr>
              <a:tblGrid>
                <a:gridCol w="1752470">
                  <a:extLst>
                    <a:ext uri="{9D8B030D-6E8A-4147-A177-3AD203B41FA5}">
                      <a16:colId xmlns="" xmlns:a16="http://schemas.microsoft.com/office/drawing/2014/main" val="20000"/>
                    </a:ext>
                  </a:extLst>
                </a:gridCol>
                <a:gridCol w="1415632">
                  <a:extLst>
                    <a:ext uri="{9D8B030D-6E8A-4147-A177-3AD203B41FA5}">
                      <a16:colId xmlns="" xmlns:a16="http://schemas.microsoft.com/office/drawing/2014/main" val="20001"/>
                    </a:ext>
                  </a:extLst>
                </a:gridCol>
                <a:gridCol w="1541263">
                  <a:extLst>
                    <a:ext uri="{9D8B030D-6E8A-4147-A177-3AD203B41FA5}">
                      <a16:colId xmlns="" xmlns:a16="http://schemas.microsoft.com/office/drawing/2014/main" val="20002"/>
                    </a:ext>
                  </a:extLst>
                </a:gridCol>
                <a:gridCol w="1314580">
                  <a:extLst>
                    <a:ext uri="{9D8B030D-6E8A-4147-A177-3AD203B41FA5}">
                      <a16:colId xmlns="" xmlns:a16="http://schemas.microsoft.com/office/drawing/2014/main" val="20003"/>
                    </a:ext>
                  </a:extLst>
                </a:gridCol>
                <a:gridCol w="1493924">
                  <a:extLst>
                    <a:ext uri="{9D8B030D-6E8A-4147-A177-3AD203B41FA5}">
                      <a16:colId xmlns="" xmlns:a16="http://schemas.microsoft.com/office/drawing/2014/main" val="20004"/>
                    </a:ext>
                  </a:extLst>
                </a:gridCol>
                <a:gridCol w="1344623">
                  <a:extLst>
                    <a:ext uri="{9D8B030D-6E8A-4147-A177-3AD203B41FA5}">
                      <a16:colId xmlns="" xmlns:a16="http://schemas.microsoft.com/office/drawing/2014/main" val="20005"/>
                    </a:ext>
                  </a:extLst>
                </a:gridCol>
                <a:gridCol w="1290911">
                  <a:extLst>
                    <a:ext uri="{9D8B030D-6E8A-4147-A177-3AD203B41FA5}">
                      <a16:colId xmlns="" xmlns:a16="http://schemas.microsoft.com/office/drawing/2014/main" val="20006"/>
                    </a:ext>
                  </a:extLst>
                </a:gridCol>
              </a:tblGrid>
              <a:tr h="1039689">
                <a:tc>
                  <a:txBody>
                    <a:bodyPr/>
                    <a:lstStyle/>
                    <a:p>
                      <a:pPr algn="ctr">
                        <a:spcAft>
                          <a:spcPts val="0"/>
                        </a:spcAft>
                      </a:pPr>
                      <a:r>
                        <a:rPr lang="tr-TR" sz="1200" dirty="0">
                          <a:effectLst/>
                          <a:latin typeface="Times New Roman" pitchFamily="18" charset="0"/>
                          <a:cs typeface="Times New Roman" pitchFamily="18" charset="0"/>
                        </a:rPr>
                        <a:t>HAZİNE YARDIMI</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dirty="0">
                          <a:effectLst/>
                          <a:latin typeface="Times New Roman" pitchFamily="18" charset="0"/>
                          <a:cs typeface="Times New Roman" pitchFamily="18" charset="0"/>
                        </a:rPr>
                        <a:t>Bütçe Ödeneği (TL)</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a:effectLst/>
                          <a:latin typeface="Times New Roman" pitchFamily="18" charset="0"/>
                          <a:cs typeface="Times New Roman" pitchFamily="18" charset="0"/>
                        </a:rPr>
                        <a:t>Gelir/Bütçe (TL)</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dirty="0">
                          <a:effectLst/>
                          <a:latin typeface="Times New Roman" pitchFamily="18" charset="0"/>
                          <a:cs typeface="Times New Roman" pitchFamily="18" charset="0"/>
                        </a:rPr>
                        <a:t>Gerçekleşme Durumu ( %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a:effectLst/>
                          <a:latin typeface="Times New Roman" pitchFamily="18" charset="0"/>
                          <a:cs typeface="Times New Roman" pitchFamily="18" charset="0"/>
                        </a:rPr>
                        <a:t>Gider/Harcama</a:t>
                      </a:r>
                      <a:br>
                        <a:rPr lang="tr-TR" sz="1200">
                          <a:effectLst/>
                          <a:latin typeface="Times New Roman" pitchFamily="18" charset="0"/>
                          <a:cs typeface="Times New Roman" pitchFamily="18" charset="0"/>
                        </a:rPr>
                      </a:br>
                      <a:r>
                        <a:rPr lang="tr-TR" sz="1200">
                          <a:effectLst/>
                          <a:latin typeface="Times New Roman" pitchFamily="18" charset="0"/>
                          <a:cs typeface="Times New Roman" pitchFamily="18" charset="0"/>
                        </a:rPr>
                        <a:t>( TL )</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a:effectLst/>
                          <a:latin typeface="Times New Roman" pitchFamily="18" charset="0"/>
                          <a:cs typeface="Times New Roman" pitchFamily="18" charset="0"/>
                        </a:rPr>
                        <a:t>Sonuç (Kalan/Bloke) (TL)</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a:effectLst/>
                          <a:latin typeface="Times New Roman" pitchFamily="18" charset="0"/>
                          <a:cs typeface="Times New Roman" pitchFamily="18" charset="0"/>
                        </a:rPr>
                        <a:t>Açıklama (Likitten Aktarılan TL)</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760511">
                <a:tc>
                  <a:txBody>
                    <a:bodyPr/>
                    <a:lstStyle/>
                    <a:p>
                      <a:pPr>
                        <a:spcAft>
                          <a:spcPts val="0"/>
                        </a:spcAft>
                      </a:pPr>
                      <a:r>
                        <a:rPr lang="tr-TR" sz="1200">
                          <a:effectLst/>
                          <a:latin typeface="Times New Roman" pitchFamily="18" charset="0"/>
                          <a:cs typeface="Times New Roman" pitchFamily="18" charset="0"/>
                        </a:rPr>
                        <a:t>MAL VE HİZMET ALIMLARI </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dirty="0">
                          <a:effectLst/>
                          <a:latin typeface="Times New Roman" pitchFamily="18" charset="0"/>
                          <a:cs typeface="Times New Roman" pitchFamily="18" charset="0"/>
                        </a:rPr>
                        <a:t>124.000,00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796.700,00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 94.57</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753.468,76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43.231,24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672.700,00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1"/>
                  </a:ext>
                </a:extLst>
              </a:tr>
              <a:tr h="693125">
                <a:tc>
                  <a:txBody>
                    <a:bodyPr/>
                    <a:lstStyle/>
                    <a:p>
                      <a:pPr>
                        <a:spcAft>
                          <a:spcPts val="0"/>
                        </a:spcAft>
                      </a:pPr>
                      <a:r>
                        <a:rPr lang="tr-TR" sz="1200">
                          <a:effectLst/>
                          <a:latin typeface="Times New Roman" pitchFamily="18" charset="0"/>
                          <a:cs typeface="Times New Roman" pitchFamily="18" charset="0"/>
                        </a:rPr>
                        <a:t>SERMAYE GİDERLERİ  </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a:effectLst/>
                          <a:latin typeface="Times New Roman" pitchFamily="18" charset="0"/>
                          <a:cs typeface="Times New Roman" pitchFamily="18" charset="0"/>
                        </a:rPr>
                        <a:t>13.504.000,00 ₺</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14.354.000,00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a:effectLst/>
                          <a:latin typeface="Times New Roman" pitchFamily="18" charset="0"/>
                          <a:cs typeface="Times New Roman" pitchFamily="18" charset="0"/>
                        </a:rPr>
                        <a:t>% 91.08</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a:effectLst/>
                          <a:latin typeface="Times New Roman" pitchFamily="18" charset="0"/>
                          <a:cs typeface="Times New Roman" pitchFamily="18" charset="0"/>
                        </a:rPr>
                        <a:t>13.074.303,36 ₺</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a:effectLst/>
                          <a:latin typeface="Times New Roman" pitchFamily="18" charset="0"/>
                          <a:cs typeface="Times New Roman" pitchFamily="18" charset="0"/>
                        </a:rPr>
                        <a:t>2.431.696,64 ₺</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850.000,00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604572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 xmlns:a16="http://schemas.microsoft.com/office/drawing/2014/main" id="{4C3D55DF-1932-4DAC-BC78-4365FD5A9252}"/>
              </a:ext>
            </a:extLst>
          </p:cNvPr>
          <p:cNvSpPr txBox="1">
            <a:spLocks noGrp="1"/>
          </p:cNvSpPr>
          <p:nvPr>
            <p:ph type="title"/>
          </p:nvPr>
        </p:nvSpPr>
        <p:spPr>
          <a:xfrm>
            <a:off x="1141410" y="282576"/>
            <a:ext cx="10201257" cy="447674"/>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III- FAALİYETLERE İLİŞKİN BİLGİ VE DEĞERLENDİRMELER</a:t>
            </a:r>
          </a:p>
        </p:txBody>
      </p:sp>
      <p:graphicFrame>
        <p:nvGraphicFramePr>
          <p:cNvPr id="7" name="Tablo 9">
            <a:extLst>
              <a:ext uri="{FF2B5EF4-FFF2-40B4-BE49-F238E27FC236}">
                <a16:creationId xmlns="" xmlns:a16="http://schemas.microsoft.com/office/drawing/2014/main" id="{0C26FD1D-37D5-4551-906F-72564CF2E3B8}"/>
              </a:ext>
            </a:extLst>
          </p:cNvPr>
          <p:cNvGraphicFramePr>
            <a:graphicFrameLocks noGrp="1"/>
          </p:cNvGraphicFramePr>
          <p:nvPr>
            <p:ph idx="1"/>
            <p:extLst>
              <p:ext uri="{D42A27DB-BD31-4B8C-83A1-F6EECF244321}">
                <p14:modId xmlns:p14="http://schemas.microsoft.com/office/powerpoint/2010/main" val="103016864"/>
              </p:ext>
            </p:extLst>
          </p:nvPr>
        </p:nvGraphicFramePr>
        <p:xfrm>
          <a:off x="1141409" y="1878093"/>
          <a:ext cx="10201260" cy="4909963"/>
        </p:xfrm>
        <a:graphic>
          <a:graphicData uri="http://schemas.openxmlformats.org/drawingml/2006/table">
            <a:tbl>
              <a:tblPr firstRow="1" bandRow="1">
                <a:tableStyleId>{5C22544A-7EE6-4342-B048-85BDC9FD1C3A}</a:tableStyleId>
              </a:tblPr>
              <a:tblGrid>
                <a:gridCol w="5100630">
                  <a:extLst>
                    <a:ext uri="{9D8B030D-6E8A-4147-A177-3AD203B41FA5}">
                      <a16:colId xmlns="" xmlns:a16="http://schemas.microsoft.com/office/drawing/2014/main" val="2403536604"/>
                    </a:ext>
                  </a:extLst>
                </a:gridCol>
                <a:gridCol w="5100630">
                  <a:extLst>
                    <a:ext uri="{9D8B030D-6E8A-4147-A177-3AD203B41FA5}">
                      <a16:colId xmlns="" xmlns:a16="http://schemas.microsoft.com/office/drawing/2014/main" val="4165344308"/>
                    </a:ext>
                  </a:extLst>
                </a:gridCol>
              </a:tblGrid>
              <a:tr h="429403">
                <a:tc>
                  <a:txBody>
                    <a:bodyPr/>
                    <a:lstStyle/>
                    <a:p>
                      <a:pPr algn="just"/>
                      <a:r>
                        <a:rPr lang="tr-TR" dirty="0"/>
                        <a:t>SAYIŞTAY DENETİMİ</a:t>
                      </a:r>
                    </a:p>
                  </a:txBody>
                  <a:tcPr/>
                </a:tc>
                <a:tc>
                  <a:txBody>
                    <a:bodyPr/>
                    <a:lstStyle/>
                    <a:p>
                      <a:pPr algn="ctr"/>
                      <a:r>
                        <a:rPr lang="tr-TR" dirty="0"/>
                        <a:t>İÇ DENETİM</a:t>
                      </a:r>
                    </a:p>
                  </a:txBody>
                  <a:tcPr/>
                </a:tc>
                <a:extLst>
                  <a:ext uri="{0D108BD9-81ED-4DB2-BD59-A6C34878D82A}">
                    <a16:rowId xmlns="" xmlns:a16="http://schemas.microsoft.com/office/drawing/2014/main" val="2453697380"/>
                  </a:ext>
                </a:extLst>
              </a:tr>
              <a:tr h="4298787">
                <a:tc>
                  <a:txBody>
                    <a:bodyPr/>
                    <a:lstStyle/>
                    <a:p>
                      <a:pPr algn="just"/>
                      <a:r>
                        <a:rPr lang="tr-TR" dirty="0" smtClean="0"/>
                        <a:t>2020 yılı Sayıştay</a:t>
                      </a:r>
                      <a:r>
                        <a:rPr lang="tr-TR" baseline="0" dirty="0" smtClean="0"/>
                        <a:t> Denetimi kapsamında Strateji Geliştirme Daire Başkanlığı tarafından üst yazı ile Birimimiz ile ilgili liste halinde belli dokümanlar istenmiştir. </a:t>
                      </a:r>
                    </a:p>
                    <a:p>
                      <a:pPr algn="just"/>
                      <a:r>
                        <a:rPr lang="tr-TR" baseline="0" dirty="0" smtClean="0"/>
                        <a:t>2020 mali yılı Doğrudan Temin Alımları </a:t>
                      </a:r>
                    </a:p>
                    <a:p>
                      <a:pPr algn="just"/>
                      <a:r>
                        <a:rPr lang="tr-TR" baseline="0" dirty="0" smtClean="0"/>
                        <a:t>2020 mali yılı 21/f ve 22/d alımları listesi, </a:t>
                      </a:r>
                    </a:p>
                    <a:p>
                      <a:pPr algn="just"/>
                      <a:r>
                        <a:rPr lang="tr-TR" baseline="0" dirty="0" smtClean="0"/>
                        <a:t>2020 mali yılı ihaleleri ve ilgili listeler paylaşılmıştır. Sürece ilişkin denetim sonuçları beklenmektedir. </a:t>
                      </a:r>
                    </a:p>
                    <a:p>
                      <a:pPr algn="just"/>
                      <a:r>
                        <a:rPr lang="tr-TR" baseline="0" dirty="0" smtClean="0"/>
                        <a:t>İstenen diğer bilgiler: </a:t>
                      </a:r>
                      <a:r>
                        <a:rPr lang="tr-TR" dirty="0" smtClean="0">
                          <a:solidFill>
                            <a:schemeClr val="bg1"/>
                          </a:solidFill>
                          <a:hlinkClick r:id="rId3" action="ppaction://hlinkfile"/>
                        </a:rPr>
                        <a:t>Sayıştay\</a:t>
                      </a:r>
                      <a:r>
                        <a:rPr lang="tr-TR" dirty="0" err="1" smtClean="0">
                          <a:solidFill>
                            <a:schemeClr val="bg1"/>
                          </a:solidFill>
                          <a:hlinkClick r:id="rId3" action="ppaction://hlinkfile"/>
                        </a:rPr>
                        <a:t>sayıştay</a:t>
                      </a:r>
                      <a:r>
                        <a:rPr lang="tr-TR" dirty="0" smtClean="0">
                          <a:solidFill>
                            <a:schemeClr val="bg1"/>
                          </a:solidFill>
                          <a:hlinkClick r:id="rId3" action="ppaction://hlinkfile"/>
                        </a:rPr>
                        <a:t> 2020\SAYIŞTAY 2020-ARALIK\3.Ekler\yapı İŞLERİ SAYIŞTAY 22.01.2021.Docx</a:t>
                      </a:r>
                      <a:endParaRPr lang="tr-TR" dirty="0">
                        <a:solidFill>
                          <a:schemeClr val="bg1"/>
                        </a:solidFill>
                      </a:endParaRPr>
                    </a:p>
                  </a:txBody>
                  <a:tcPr/>
                </a:tc>
                <a:tc>
                  <a:txBody>
                    <a:bodyPr/>
                    <a:lstStyle/>
                    <a:p>
                      <a:pPr algn="just"/>
                      <a:r>
                        <a:rPr lang="tr-TR" dirty="0" smtClean="0"/>
                        <a:t>2020 mali yılı itibariyle</a:t>
                      </a:r>
                      <a:r>
                        <a:rPr lang="tr-TR" baseline="0" dirty="0" smtClean="0"/>
                        <a:t> İç Denetim Biriminden Orman Ödemelerine ilişkin rehberlik ve danışmanlık faaliyetinden yararlanılmıştır. </a:t>
                      </a:r>
                    </a:p>
                    <a:p>
                      <a:pPr marL="0" marR="0" indent="0" algn="just" defTabSz="457200" rtl="0" eaLnBrk="1" fontAlgn="auto" latinLnBrk="0" hangingPunct="1">
                        <a:lnSpc>
                          <a:spcPct val="100000"/>
                        </a:lnSpc>
                        <a:spcBef>
                          <a:spcPts val="0"/>
                        </a:spcBef>
                        <a:spcAft>
                          <a:spcPts val="0"/>
                        </a:spcAft>
                        <a:buClrTx/>
                        <a:buSzTx/>
                        <a:buFontTx/>
                        <a:buNone/>
                        <a:tabLst/>
                        <a:defRPr/>
                      </a:pPr>
                      <a:r>
                        <a:rPr lang="tr-TR" baseline="0" dirty="0" smtClean="0"/>
                        <a:t>2020 mali yılında İç Denetim Birimi tarafından denetime tabi olunmamıştır. </a:t>
                      </a:r>
                      <a:r>
                        <a:rPr lang="tr-TR" sz="1800" kern="1200" dirty="0" smtClean="0">
                          <a:solidFill>
                            <a:schemeClr val="dk1"/>
                          </a:solidFill>
                          <a:effectLst/>
                          <a:latin typeface="+mn-lt"/>
                          <a:ea typeface="+mn-ea"/>
                          <a:cs typeface="+mn-cs"/>
                        </a:rPr>
                        <a:t>5018 sayılı Kamu Mali Yönetimi ve Kontrol Kanununda</a:t>
                      </a:r>
                      <a:r>
                        <a:rPr lang="tr-TR" sz="1800" b="1" kern="1200" dirty="0" smtClean="0">
                          <a:solidFill>
                            <a:schemeClr val="dk1"/>
                          </a:solidFill>
                          <a:effectLst/>
                          <a:latin typeface="+mn-lt"/>
                          <a:ea typeface="+mn-ea"/>
                          <a:cs typeface="+mn-cs"/>
                        </a:rPr>
                        <a:t> </a:t>
                      </a:r>
                      <a:r>
                        <a:rPr lang="tr-TR" sz="1800" kern="1200" dirty="0" smtClean="0">
                          <a:solidFill>
                            <a:schemeClr val="dk1"/>
                          </a:solidFill>
                          <a:effectLst/>
                          <a:latin typeface="+mn-lt"/>
                          <a:ea typeface="+mn-ea"/>
                          <a:cs typeface="+mn-cs"/>
                        </a:rPr>
                        <a:t>belirtilen İç Kontrol Sistemi içerisinde ele alınan İç Denetim faaliyetleri, idarelerin yönetim ve kontrol yapıları, malî işlemlerinin risk yönetimi, yönetim ve kontrol süreçlerinin etkinliğini değerlendirmek, geliştirmek üzere İç Denetim Birimi denetimleri ve danışmanlık destekleri ile mali sistemimize yönelik iyileştirme çabamız ve gayretimiz devam etmektedir. </a:t>
                      </a:r>
                    </a:p>
                    <a:p>
                      <a:endParaRPr lang="tr-TR" sz="1800" dirty="0"/>
                    </a:p>
                  </a:txBody>
                  <a:tcPr/>
                </a:tc>
                <a:extLst>
                  <a:ext uri="{0D108BD9-81ED-4DB2-BD59-A6C34878D82A}">
                    <a16:rowId xmlns="" xmlns:a16="http://schemas.microsoft.com/office/drawing/2014/main" val="1520323063"/>
                  </a:ext>
                </a:extLst>
              </a:tr>
            </a:tbl>
          </a:graphicData>
        </a:graphic>
      </p:graphicFrame>
      <p:sp>
        <p:nvSpPr>
          <p:cNvPr id="5" name="Başlık 1">
            <a:extLst>
              <a:ext uri="{FF2B5EF4-FFF2-40B4-BE49-F238E27FC236}">
                <a16:creationId xmlns="" xmlns:a16="http://schemas.microsoft.com/office/drawing/2014/main" id="{027BABFF-9B73-4B58-B1CE-AE8170A524E1}"/>
              </a:ext>
            </a:extLst>
          </p:cNvPr>
          <p:cNvSpPr txBox="1">
            <a:spLocks/>
          </p:cNvSpPr>
          <p:nvPr/>
        </p:nvSpPr>
        <p:spPr>
          <a:xfrm>
            <a:off x="1142999" y="802066"/>
            <a:ext cx="10199669" cy="37139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all" spc="0" normalizeH="0" baseline="0" noProof="0" dirty="0">
                <a:ln>
                  <a:noFill/>
                </a:ln>
                <a:solidFill>
                  <a:srgbClr val="C00000"/>
                </a:solidFill>
                <a:effectLst/>
                <a:uLnTx/>
                <a:uFillTx/>
                <a:latin typeface="Tw Cen MT"/>
                <a:ea typeface="+mn-ea"/>
                <a:cs typeface="+mn-cs"/>
              </a:rPr>
              <a:t>a- </a:t>
            </a:r>
            <a:r>
              <a:rPr kumimoji="0" lang="tr-TR" sz="2000" b="1" i="0" u="none" strike="noStrike" kern="1200" cap="none" spc="0" normalizeH="0" baseline="0" noProof="0" dirty="0">
                <a:ln>
                  <a:noFill/>
                </a:ln>
                <a:solidFill>
                  <a:srgbClr val="C00000"/>
                </a:solidFill>
                <a:effectLst/>
                <a:uLnTx/>
                <a:uFillTx/>
                <a:latin typeface="Tw Cen MT"/>
                <a:ea typeface="+mn-ea"/>
                <a:cs typeface="+mn-cs"/>
              </a:rPr>
              <a:t>Mali Bilgiler</a:t>
            </a:r>
            <a:endParaRPr kumimoji="0" lang="tr-TR" sz="2000" b="1" i="0" u="none" strike="noStrike" kern="1200" cap="all" spc="0" normalizeH="0" baseline="0" noProof="0" dirty="0">
              <a:ln>
                <a:noFill/>
              </a:ln>
              <a:solidFill>
                <a:srgbClr val="C00000"/>
              </a:solidFill>
              <a:effectLst/>
              <a:uLnTx/>
              <a:uFillTx/>
              <a:latin typeface="Tw Cen MT"/>
              <a:ea typeface="+mn-ea"/>
              <a:cs typeface="+mn-cs"/>
            </a:endParaRPr>
          </a:p>
        </p:txBody>
      </p:sp>
      <p:sp>
        <p:nvSpPr>
          <p:cNvPr id="9" name="Başlık 1">
            <a:extLst>
              <a:ext uri="{FF2B5EF4-FFF2-40B4-BE49-F238E27FC236}">
                <a16:creationId xmlns="" xmlns:a16="http://schemas.microsoft.com/office/drawing/2014/main" id="{62210687-8FC0-4039-A844-B6B5DE427299}"/>
              </a:ext>
            </a:extLst>
          </p:cNvPr>
          <p:cNvSpPr txBox="1">
            <a:spLocks/>
          </p:cNvSpPr>
          <p:nvPr/>
        </p:nvSpPr>
        <p:spPr>
          <a:xfrm>
            <a:off x="1141411" y="1233793"/>
            <a:ext cx="10201258" cy="37139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none" spc="0" normalizeH="0" baseline="0" noProof="0" dirty="0">
                <a:ln>
                  <a:noFill/>
                </a:ln>
                <a:solidFill>
                  <a:srgbClr val="C00000"/>
                </a:solidFill>
                <a:effectLst/>
                <a:uLnTx/>
                <a:uFillTx/>
                <a:latin typeface="Tw Cen MT"/>
                <a:ea typeface="+mn-ea"/>
                <a:cs typeface="+mn-cs"/>
              </a:rPr>
              <a:t>Mali Denetim Sonuçları</a:t>
            </a:r>
            <a:endParaRPr kumimoji="0" lang="tr-TR" sz="2000" b="1" i="0" u="none" strike="noStrike" kern="1200" cap="all" spc="0" normalizeH="0" baseline="0" noProof="0" dirty="0">
              <a:ln>
                <a:noFill/>
              </a:ln>
              <a:solidFill>
                <a:srgbClr val="C00000"/>
              </a:solidFill>
              <a:effectLst/>
              <a:uLnTx/>
              <a:uFillTx/>
              <a:latin typeface="Tw Cen MT"/>
              <a:ea typeface="+mn-ea"/>
              <a:cs typeface="+mn-cs"/>
            </a:endParaRPr>
          </a:p>
        </p:txBody>
      </p:sp>
    </p:spTree>
    <p:extLst>
      <p:ext uri="{BB962C8B-B14F-4D97-AF65-F5344CB8AC3E}">
        <p14:creationId xmlns:p14="http://schemas.microsoft.com/office/powerpoint/2010/main" val="31730216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 xmlns:a16="http://schemas.microsoft.com/office/drawing/2014/main" id="{4C45E8DC-FB27-4676-9EDB-E4BC1F892C1D}"/>
              </a:ext>
            </a:extLst>
          </p:cNvPr>
          <p:cNvSpPr txBox="1">
            <a:spLocks noGrp="1"/>
          </p:cNvSpPr>
          <p:nvPr>
            <p:ph type="title"/>
          </p:nvPr>
        </p:nvSpPr>
        <p:spPr>
          <a:prstGeom prst="rect">
            <a:avLst/>
          </a:prstGeom>
          <a:scene3d>
            <a:camera prst="orthographicFront"/>
            <a:lightRig rig="chilly" dir="t"/>
          </a:scene3d>
          <a:sp3d>
            <a:bevelT/>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IV- kurumsal kabiliyet ve kapasitenin değerlendirilmesi</a:t>
            </a:r>
          </a:p>
        </p:txBody>
      </p:sp>
      <p:sp>
        <p:nvSpPr>
          <p:cNvPr id="2" name="Metin Yer Tutucusu 1"/>
          <p:cNvSpPr>
            <a:spLocks noGrp="1"/>
          </p:cNvSpPr>
          <p:nvPr>
            <p:ph type="body" idx="1"/>
          </p:nvPr>
        </p:nvSpPr>
        <p:spPr/>
        <p:txBody>
          <a:bodyPr/>
          <a:lstStyle/>
          <a:p>
            <a:endParaRPr lang="tr-TR"/>
          </a:p>
        </p:txBody>
      </p:sp>
      <p:graphicFrame>
        <p:nvGraphicFramePr>
          <p:cNvPr id="5" name="Tablo 5">
            <a:extLst>
              <a:ext uri="{FF2B5EF4-FFF2-40B4-BE49-F238E27FC236}">
                <a16:creationId xmlns="" xmlns:a16="http://schemas.microsoft.com/office/drawing/2014/main" id="{19026407-F5C0-48FC-ADB0-AAE2D9F544DC}"/>
              </a:ext>
            </a:extLst>
          </p:cNvPr>
          <p:cNvGraphicFramePr>
            <a:graphicFrameLocks noGrp="1"/>
          </p:cNvGraphicFramePr>
          <p:nvPr>
            <p:ph idx="4294967295"/>
            <p:extLst>
              <p:ext uri="{D42A27DB-BD31-4B8C-83A1-F6EECF244321}">
                <p14:modId xmlns:p14="http://schemas.microsoft.com/office/powerpoint/2010/main" val="2618301725"/>
              </p:ext>
            </p:extLst>
          </p:nvPr>
        </p:nvGraphicFramePr>
        <p:xfrm>
          <a:off x="317500" y="190005"/>
          <a:ext cx="11873552" cy="6567055"/>
        </p:xfrm>
        <a:graphic>
          <a:graphicData uri="http://schemas.openxmlformats.org/drawingml/2006/table">
            <a:tbl>
              <a:tblPr firstRow="1" bandRow="1">
                <a:tableStyleId>{5C22544A-7EE6-4342-B048-85BDC9FD1C3A}</a:tableStyleId>
              </a:tblPr>
              <a:tblGrid>
                <a:gridCol w="1314672">
                  <a:extLst>
                    <a:ext uri="{9D8B030D-6E8A-4147-A177-3AD203B41FA5}">
                      <a16:colId xmlns="" xmlns:a16="http://schemas.microsoft.com/office/drawing/2014/main" val="868804626"/>
                    </a:ext>
                  </a:extLst>
                </a:gridCol>
                <a:gridCol w="3173551">
                  <a:extLst>
                    <a:ext uri="{9D8B030D-6E8A-4147-A177-3AD203B41FA5}">
                      <a16:colId xmlns="" xmlns:a16="http://schemas.microsoft.com/office/drawing/2014/main" val="2043254470"/>
                    </a:ext>
                  </a:extLst>
                </a:gridCol>
                <a:gridCol w="5061153">
                  <a:extLst>
                    <a:ext uri="{9D8B030D-6E8A-4147-A177-3AD203B41FA5}">
                      <a16:colId xmlns="" xmlns:a16="http://schemas.microsoft.com/office/drawing/2014/main" val="2782523424"/>
                    </a:ext>
                  </a:extLst>
                </a:gridCol>
                <a:gridCol w="2324176">
                  <a:extLst>
                    <a:ext uri="{9D8B030D-6E8A-4147-A177-3AD203B41FA5}">
                      <a16:colId xmlns="" xmlns:a16="http://schemas.microsoft.com/office/drawing/2014/main" val="3121671126"/>
                    </a:ext>
                  </a:extLst>
                </a:gridCol>
              </a:tblGrid>
              <a:tr h="1986229">
                <a:tc>
                  <a:txBody>
                    <a:bodyPr/>
                    <a:lstStyle/>
                    <a:p>
                      <a:pPr algn="ctr"/>
                      <a:r>
                        <a:rPr lang="tr-TR" sz="1600" dirty="0">
                          <a:solidFill>
                            <a:schemeClr val="bg1"/>
                          </a:solidFill>
                        </a:rPr>
                        <a:t>A-Stratejik Planda Öngörülmeyen Kurumsal Kapasite Artışı</a:t>
                      </a:r>
                    </a:p>
                  </a:txBody>
                  <a:tcPr/>
                </a:tc>
                <a:tc>
                  <a:txBody>
                    <a:bodyPr/>
                    <a:lstStyle/>
                    <a:p>
                      <a:pPr algn="ctr"/>
                      <a:endParaRPr lang="tr-TR" sz="1600" dirty="0">
                        <a:solidFill>
                          <a:schemeClr val="bg1"/>
                        </a:solidFill>
                      </a:endParaRPr>
                    </a:p>
                    <a:p>
                      <a:pPr algn="ctr"/>
                      <a:endParaRPr lang="tr-TR" sz="1600" dirty="0" smtClean="0">
                        <a:solidFill>
                          <a:schemeClr val="bg1"/>
                        </a:solidFill>
                      </a:endParaRPr>
                    </a:p>
                    <a:p>
                      <a:pPr algn="ctr"/>
                      <a:endParaRPr lang="tr-TR" sz="1600" dirty="0" smtClean="0">
                        <a:solidFill>
                          <a:schemeClr val="bg1"/>
                        </a:solidFill>
                      </a:endParaRPr>
                    </a:p>
                    <a:p>
                      <a:pPr algn="ctr"/>
                      <a:r>
                        <a:rPr lang="tr-TR" sz="1600" dirty="0" smtClean="0">
                          <a:solidFill>
                            <a:schemeClr val="bg1"/>
                          </a:solidFill>
                        </a:rPr>
                        <a:t>B-Üstünlükler</a:t>
                      </a:r>
                      <a:endParaRPr lang="tr-TR" sz="1600" dirty="0">
                        <a:solidFill>
                          <a:schemeClr val="bg1"/>
                        </a:solidFill>
                      </a:endParaRPr>
                    </a:p>
                  </a:txBody>
                  <a:tcPr/>
                </a:tc>
                <a:tc>
                  <a:txBody>
                    <a:bodyPr/>
                    <a:lstStyle/>
                    <a:p>
                      <a:pPr algn="ctr"/>
                      <a:endParaRPr lang="tr-TR" sz="1600" dirty="0">
                        <a:solidFill>
                          <a:schemeClr val="bg1"/>
                        </a:solidFill>
                      </a:endParaRPr>
                    </a:p>
                    <a:p>
                      <a:pPr algn="ctr"/>
                      <a:endParaRPr lang="tr-TR" sz="1600" dirty="0" smtClean="0">
                        <a:solidFill>
                          <a:schemeClr val="bg1"/>
                        </a:solidFill>
                      </a:endParaRPr>
                    </a:p>
                    <a:p>
                      <a:pPr algn="ctr"/>
                      <a:endParaRPr lang="tr-TR" sz="1600" dirty="0" smtClean="0">
                        <a:solidFill>
                          <a:schemeClr val="bg1"/>
                        </a:solidFill>
                      </a:endParaRPr>
                    </a:p>
                    <a:p>
                      <a:pPr algn="ctr"/>
                      <a:r>
                        <a:rPr lang="tr-TR" sz="1600" dirty="0" smtClean="0">
                          <a:solidFill>
                            <a:schemeClr val="bg1"/>
                          </a:solidFill>
                        </a:rPr>
                        <a:t>C-Zayıflıklar</a:t>
                      </a:r>
                      <a:endParaRPr lang="tr-TR" sz="1600" dirty="0">
                        <a:solidFill>
                          <a:schemeClr val="bg1"/>
                        </a:solidFill>
                      </a:endParaRPr>
                    </a:p>
                  </a:txBody>
                  <a:tcPr/>
                </a:tc>
                <a:tc>
                  <a:txBody>
                    <a:bodyPr/>
                    <a:lstStyle/>
                    <a:p>
                      <a:pPr algn="ctr"/>
                      <a:endParaRPr lang="tr-TR" sz="1600" dirty="0">
                        <a:solidFill>
                          <a:schemeClr val="bg1"/>
                        </a:solidFill>
                      </a:endParaRPr>
                    </a:p>
                    <a:p>
                      <a:pPr algn="ctr"/>
                      <a:endParaRPr lang="tr-TR" sz="1600" dirty="0" smtClean="0">
                        <a:solidFill>
                          <a:schemeClr val="bg1"/>
                        </a:solidFill>
                      </a:endParaRPr>
                    </a:p>
                    <a:p>
                      <a:pPr algn="ctr"/>
                      <a:endParaRPr lang="tr-TR" sz="1600" dirty="0" smtClean="0">
                        <a:solidFill>
                          <a:schemeClr val="bg1"/>
                        </a:solidFill>
                      </a:endParaRPr>
                    </a:p>
                    <a:p>
                      <a:pPr algn="ctr"/>
                      <a:r>
                        <a:rPr lang="tr-TR" sz="1600" dirty="0" smtClean="0">
                          <a:solidFill>
                            <a:schemeClr val="bg1"/>
                          </a:solidFill>
                        </a:rPr>
                        <a:t>D-Değerlendirme</a:t>
                      </a:r>
                      <a:endParaRPr lang="tr-TR" sz="1600" dirty="0">
                        <a:solidFill>
                          <a:schemeClr val="bg1"/>
                        </a:solidFill>
                      </a:endParaRPr>
                    </a:p>
                  </a:txBody>
                  <a:tcPr/>
                </a:tc>
                <a:extLst>
                  <a:ext uri="{0D108BD9-81ED-4DB2-BD59-A6C34878D82A}">
                    <a16:rowId xmlns="" xmlns:a16="http://schemas.microsoft.com/office/drawing/2014/main" val="1416568573"/>
                  </a:ext>
                </a:extLst>
              </a:tr>
              <a:tr h="4580826">
                <a:tc>
                  <a:txBody>
                    <a:bodyPr/>
                    <a:lstStyle/>
                    <a:p>
                      <a:endParaRPr lang="tr-TR" dirty="0"/>
                    </a:p>
                  </a:txBody>
                  <a:tcPr/>
                </a:tc>
                <a:tc>
                  <a:txBody>
                    <a:bodyPr/>
                    <a:lstStyle/>
                    <a:p>
                      <a:pPr marL="171450" lvl="0" indent="-171450" algn="just">
                        <a:buFont typeface="Arial" pitchFamily="34" charset="0"/>
                        <a:buChar char="•"/>
                      </a:pPr>
                      <a:r>
                        <a:rPr lang="en-GB" sz="1200" dirty="0" err="1" smtClean="0">
                          <a:latin typeface="Times New Roman" pitchFamily="18" charset="0"/>
                          <a:cs typeface="Times New Roman" pitchFamily="18" charset="0"/>
                        </a:rPr>
                        <a:t>Personelimizin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uyum</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içinde</a:t>
                      </a:r>
                      <a:r>
                        <a:rPr lang="tr-TR" sz="1200" baseline="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çalışması</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amir</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memur</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arasında</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karşılıklı</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güven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ve</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ekip</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çalışmasına</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yatkın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olması</a:t>
                      </a:r>
                      <a:r>
                        <a:rPr lang="en-GB" sz="1200" dirty="0" smtClean="0">
                          <a:latin typeface="Times New Roman" pitchFamily="18" charset="0"/>
                          <a:cs typeface="Times New Roman" pitchFamily="18" charset="0"/>
                        </a:rPr>
                        <a:t>,</a:t>
                      </a:r>
                      <a:endParaRPr lang="tr-TR" sz="1200" dirty="0" smtClean="0">
                        <a:latin typeface="Times New Roman" pitchFamily="18" charset="0"/>
                        <a:cs typeface="Times New Roman" pitchFamily="18" charset="0"/>
                      </a:endParaRPr>
                    </a:p>
                    <a:p>
                      <a:pPr marL="171450" lvl="0" indent="-171450" algn="just">
                        <a:buFont typeface="Arial" pitchFamily="34" charset="0"/>
                        <a:buChar char="•"/>
                      </a:pPr>
                      <a:r>
                        <a:rPr lang="en-GB" sz="1200" dirty="0" err="1" smtClean="0">
                          <a:latin typeface="Times New Roman" pitchFamily="18" charset="0"/>
                          <a:cs typeface="Times New Roman" pitchFamily="18" charset="0"/>
                        </a:rPr>
                        <a:t>Personelin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eğitim</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seviyesinin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yüksek</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olması</a:t>
                      </a:r>
                      <a:r>
                        <a:rPr lang="en-GB" sz="1200" dirty="0" smtClean="0">
                          <a:latin typeface="Times New Roman" pitchFamily="18" charset="0"/>
                          <a:cs typeface="Times New Roman" pitchFamily="18" charset="0"/>
                        </a:rPr>
                        <a:t>,</a:t>
                      </a:r>
                      <a:endParaRPr lang="tr-TR" sz="1200" dirty="0" smtClean="0">
                        <a:latin typeface="Times New Roman" pitchFamily="18" charset="0"/>
                        <a:cs typeface="Times New Roman" pitchFamily="18" charset="0"/>
                      </a:endParaRPr>
                    </a:p>
                    <a:p>
                      <a:pPr marL="171450" lvl="0" indent="-171450" algn="just">
                        <a:buFont typeface="Arial" pitchFamily="34" charset="0"/>
                        <a:buChar char="•"/>
                      </a:pPr>
                      <a:r>
                        <a:rPr lang="en-GB" sz="1200" dirty="0" err="1" smtClean="0">
                          <a:latin typeface="Times New Roman" pitchFamily="18" charset="0"/>
                          <a:cs typeface="Times New Roman" pitchFamily="18" charset="0"/>
                        </a:rPr>
                        <a:t>Üniversitemize</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maddi</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ve</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manevi</a:t>
                      </a:r>
                      <a:r>
                        <a:rPr lang="en-GB" sz="1200" dirty="0" smtClean="0">
                          <a:latin typeface="Times New Roman" pitchFamily="18" charset="0"/>
                          <a:cs typeface="Times New Roman" pitchFamily="18" charset="0"/>
                        </a:rPr>
                        <a:t> her </a:t>
                      </a:r>
                      <a:r>
                        <a:rPr lang="en-GB" sz="1200" dirty="0" err="1" smtClean="0">
                          <a:latin typeface="Times New Roman" pitchFamily="18" charset="0"/>
                          <a:cs typeface="Times New Roman" pitchFamily="18" charset="0"/>
                        </a:rPr>
                        <a:t>türlü</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desteği</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sağlayan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İzzet</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Baysal</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Vakfının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varlığı</a:t>
                      </a:r>
                      <a:r>
                        <a:rPr lang="en-GB" sz="1200" dirty="0" smtClean="0">
                          <a:latin typeface="Times New Roman" pitchFamily="18" charset="0"/>
                          <a:cs typeface="Times New Roman" pitchFamily="18" charset="0"/>
                        </a:rPr>
                        <a:t>,</a:t>
                      </a:r>
                      <a:endParaRPr lang="tr-TR" sz="1200" dirty="0" smtClean="0">
                        <a:latin typeface="Times New Roman" pitchFamily="18" charset="0"/>
                        <a:cs typeface="Times New Roman" pitchFamily="18" charset="0"/>
                      </a:endParaRPr>
                    </a:p>
                    <a:p>
                      <a:pPr marL="171450" lvl="0" indent="-171450" algn="just">
                        <a:buFont typeface="Arial" pitchFamily="34" charset="0"/>
                        <a:buChar char="•"/>
                      </a:pPr>
                      <a:r>
                        <a:rPr lang="en-GB" sz="1200" dirty="0" err="1" smtClean="0">
                          <a:latin typeface="Times New Roman" pitchFamily="18" charset="0"/>
                          <a:cs typeface="Times New Roman" pitchFamily="18" charset="0"/>
                        </a:rPr>
                        <a:t>Üniversitemizin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bulunduğu</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bölgenin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doğal</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güzelliği</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çalışma</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mekânlarının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ferahlığı</a:t>
                      </a:r>
                      <a:r>
                        <a:rPr lang="en-GB" sz="1200" dirty="0" smtClean="0">
                          <a:latin typeface="Times New Roman" pitchFamily="18" charset="0"/>
                          <a:cs typeface="Times New Roman" pitchFamily="18" charset="0"/>
                        </a:rPr>
                        <a:t>,</a:t>
                      </a:r>
                      <a:endParaRPr lang="tr-TR" sz="1200" dirty="0" smtClean="0">
                        <a:latin typeface="Times New Roman" pitchFamily="18" charset="0"/>
                        <a:cs typeface="Times New Roman" pitchFamily="18" charset="0"/>
                      </a:endParaRPr>
                    </a:p>
                    <a:p>
                      <a:pPr marL="171450" lvl="0" indent="-171450" algn="just">
                        <a:buFont typeface="Arial" pitchFamily="34" charset="0"/>
                        <a:buChar char="•"/>
                      </a:pPr>
                      <a:r>
                        <a:rPr lang="en-GB" sz="1200" dirty="0" err="1" smtClean="0">
                          <a:latin typeface="Times New Roman" pitchFamily="18" charset="0"/>
                          <a:cs typeface="Times New Roman" pitchFamily="18" charset="0"/>
                        </a:rPr>
                        <a:t>Personelimizin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özverili</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katılımcı</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yetenekli</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olması</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ve</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verilen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işleri</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zamanında</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yerine</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getirme</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konusunda</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çaba</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göstermesi</a:t>
                      </a:r>
                      <a:r>
                        <a:rPr lang="en-GB" sz="1200" dirty="0" smtClean="0">
                          <a:latin typeface="Times New Roman" pitchFamily="18" charset="0"/>
                          <a:cs typeface="Times New Roman" pitchFamily="18" charset="0"/>
                        </a:rPr>
                        <a:t>,</a:t>
                      </a:r>
                      <a:endParaRPr lang="tr-TR" sz="1200" dirty="0" smtClean="0">
                        <a:latin typeface="Times New Roman" pitchFamily="18" charset="0"/>
                        <a:cs typeface="Times New Roman" pitchFamily="18" charset="0"/>
                      </a:endParaRPr>
                    </a:p>
                    <a:p>
                      <a:pPr marL="171450" lvl="0" indent="-171450" algn="just">
                        <a:buFont typeface="Arial" pitchFamily="34" charset="0"/>
                        <a:buChar char="•"/>
                      </a:pPr>
                      <a:r>
                        <a:rPr lang="tr-TR" sz="1200" dirty="0" smtClean="0">
                          <a:latin typeface="Times New Roman" pitchFamily="18" charset="0"/>
                          <a:cs typeface="Times New Roman" pitchFamily="18" charset="0"/>
                        </a:rPr>
                        <a:t>Personelin yeniliğe ve gelişime açık olması,</a:t>
                      </a:r>
                    </a:p>
                    <a:p>
                      <a:pPr marL="171450" lvl="0" indent="-171450" algn="just">
                        <a:buFont typeface="Arial" pitchFamily="34" charset="0"/>
                        <a:buChar char="•"/>
                      </a:pPr>
                      <a:r>
                        <a:rPr lang="tr-TR" sz="1200" dirty="0" smtClean="0">
                          <a:latin typeface="Times New Roman" pitchFamily="18" charset="0"/>
                          <a:cs typeface="Times New Roman" pitchFamily="18" charset="0"/>
                        </a:rPr>
                        <a:t>Personelin uzun yıllar çalışmış olması ve tecrübesinin yüksek olması,</a:t>
                      </a:r>
                    </a:p>
                    <a:p>
                      <a:pPr marL="171450" lvl="0" indent="-171450" algn="just">
                        <a:buFont typeface="Arial" pitchFamily="34" charset="0"/>
                        <a:buChar char="•"/>
                      </a:pPr>
                      <a:r>
                        <a:rPr lang="tr-TR" sz="1200" dirty="0" smtClean="0">
                          <a:latin typeface="Times New Roman" pitchFamily="18" charset="0"/>
                          <a:cs typeface="Times New Roman" pitchFamily="18" charset="0"/>
                        </a:rPr>
                        <a:t>Üniversite yatırımlarının ve teknik hizmetlerin merkezi yapı içinde dairemizce hazırlanarak yürütülmesi</a:t>
                      </a:r>
                      <a:endParaRPr lang="tr-TR" sz="1200" dirty="0"/>
                    </a:p>
                  </a:txBody>
                  <a:tcPr/>
                </a:tc>
                <a:tc>
                  <a:txBody>
                    <a:bodyPr/>
                    <a:lstStyle/>
                    <a:p>
                      <a:pPr marL="171450" lvl="0" indent="-171450" algn="just">
                        <a:buFont typeface="Arial" pitchFamily="34" charset="0"/>
                        <a:buChar char="•"/>
                      </a:pPr>
                      <a:r>
                        <a:rPr lang="tr-TR" sz="1200" dirty="0" smtClean="0">
                          <a:latin typeface="Times New Roman" pitchFamily="18" charset="0"/>
                          <a:cs typeface="Times New Roman" pitchFamily="18" charset="0"/>
                        </a:rPr>
                        <a:t>Mevzuatın fazla ve değişken olması,</a:t>
                      </a:r>
                    </a:p>
                    <a:p>
                      <a:pPr marL="171450" lvl="0" indent="-171450" algn="just">
                        <a:buFont typeface="Arial" pitchFamily="34" charset="0"/>
                        <a:buChar char="•"/>
                      </a:pPr>
                      <a:r>
                        <a:rPr lang="en-GB" sz="1200" dirty="0" err="1" smtClean="0">
                          <a:latin typeface="Times New Roman" pitchFamily="18" charset="0"/>
                          <a:cs typeface="Times New Roman" pitchFamily="18" charset="0"/>
                        </a:rPr>
                        <a:t>Yetişmiş</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personelin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terfi</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nakil</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emeklilik</a:t>
                      </a:r>
                      <a:r>
                        <a:rPr lang="en-GB" sz="1200" dirty="0" smtClean="0">
                          <a:latin typeface="Times New Roman" pitchFamily="18" charset="0"/>
                          <a:cs typeface="Times New Roman" pitchFamily="18" charset="0"/>
                        </a:rPr>
                        <a:t>  vb. </a:t>
                      </a:r>
                      <a:r>
                        <a:rPr lang="en-GB" sz="1200" dirty="0" err="1" smtClean="0">
                          <a:latin typeface="Times New Roman" pitchFamily="18" charset="0"/>
                          <a:cs typeface="Times New Roman" pitchFamily="18" charset="0"/>
                        </a:rPr>
                        <a:t>sebeplerle</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Başkanlığımızdan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ayrılması</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ve</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yerine</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gelebilecek</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personelin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adaptasyon</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sürecinde</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zorluklar</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yaşanması</a:t>
                      </a:r>
                      <a:r>
                        <a:rPr lang="en-GB" sz="1200" dirty="0" smtClean="0">
                          <a:latin typeface="Times New Roman" pitchFamily="18" charset="0"/>
                          <a:cs typeface="Times New Roman" pitchFamily="18" charset="0"/>
                        </a:rPr>
                        <a:t>,</a:t>
                      </a:r>
                      <a:endParaRPr lang="tr-TR" sz="1200" dirty="0" smtClean="0">
                        <a:latin typeface="Times New Roman" pitchFamily="18" charset="0"/>
                        <a:cs typeface="Times New Roman" pitchFamily="18" charset="0"/>
                      </a:endParaRPr>
                    </a:p>
                    <a:p>
                      <a:pPr marL="171450" lvl="0" indent="-171450" algn="just">
                        <a:buFont typeface="Arial" pitchFamily="34" charset="0"/>
                        <a:buChar char="•"/>
                      </a:pPr>
                      <a:r>
                        <a:rPr lang="tr-TR" sz="1200" dirty="0" smtClean="0">
                          <a:latin typeface="Times New Roman" pitchFamily="18" charset="0"/>
                          <a:cs typeface="Times New Roman" pitchFamily="18" charset="0"/>
                        </a:rPr>
                        <a:t>Üniversitemiz teknik personeline ödenen ücretin diğer kamu kurum ve kuruluşlarına oranla daha düşük olması,</a:t>
                      </a:r>
                    </a:p>
                    <a:p>
                      <a:pPr marL="171450" lvl="0" indent="-171450" algn="just">
                        <a:buFont typeface="Arial" pitchFamily="34" charset="0"/>
                        <a:buChar char="•"/>
                      </a:pPr>
                      <a:r>
                        <a:rPr lang="tr-TR" sz="1200" dirty="0" smtClean="0">
                          <a:latin typeface="Times New Roman" pitchFamily="18" charset="0"/>
                          <a:cs typeface="Times New Roman" pitchFamily="18" charset="0"/>
                        </a:rPr>
                        <a:t>Üniversitemiz Daire Başkanlıkları arası görev dağılımlarının net bir şekilde yönergeye bağlanmamış olması,</a:t>
                      </a:r>
                    </a:p>
                    <a:p>
                      <a:pPr marL="171450" lvl="0" indent="-171450" algn="just">
                        <a:buFont typeface="Arial" pitchFamily="34" charset="0"/>
                        <a:buChar char="•"/>
                      </a:pPr>
                      <a:r>
                        <a:rPr lang="tr-TR" sz="1200" dirty="0" smtClean="0">
                          <a:latin typeface="Times New Roman" pitchFamily="18" charset="0"/>
                          <a:cs typeface="Times New Roman" pitchFamily="18" charset="0"/>
                        </a:rPr>
                        <a:t>Daire Başkanlığımız Şube müdürlüğü teşkilatlanmasının zayıf olması, </a:t>
                      </a:r>
                    </a:p>
                    <a:p>
                      <a:pPr marL="171450" lvl="0" indent="-171450" algn="just">
                        <a:buFont typeface="Arial" pitchFamily="34" charset="0"/>
                        <a:buChar char="•"/>
                      </a:pPr>
                      <a:r>
                        <a:rPr lang="tr-TR" sz="1200" dirty="0" smtClean="0">
                          <a:latin typeface="Times New Roman" pitchFamily="18" charset="0"/>
                          <a:cs typeface="Times New Roman" pitchFamily="18" charset="0"/>
                        </a:rPr>
                        <a:t>Yönetici kadrosunun tamamının asaleten değil vekaleten yürütülüyor olması,</a:t>
                      </a:r>
                    </a:p>
                    <a:p>
                      <a:pPr marL="171450" lvl="0" indent="-171450" algn="just">
                        <a:buFont typeface="Arial" pitchFamily="34" charset="0"/>
                        <a:buChar char="•"/>
                      </a:pPr>
                      <a:r>
                        <a:rPr lang="tr-TR" sz="1200" dirty="0" smtClean="0">
                          <a:latin typeface="Times New Roman" pitchFamily="18" charset="0"/>
                          <a:cs typeface="Times New Roman" pitchFamily="18" charset="0"/>
                        </a:rPr>
                        <a:t>Yatırım bütçelerine yıllık yeterli ödenek verilmemesi nedeniyle, inşaatların uzun yıllarda tamamlanması sonucu maliyet ve iş yükü olarak artış olması,</a:t>
                      </a:r>
                    </a:p>
                    <a:p>
                      <a:pPr marL="171450" lvl="0" indent="-171450" algn="just">
                        <a:buFont typeface="Arial" pitchFamily="34" charset="0"/>
                        <a:buChar char="•"/>
                      </a:pPr>
                      <a:r>
                        <a:rPr lang="tr-TR" sz="1200" dirty="0" smtClean="0">
                          <a:latin typeface="Times New Roman" pitchFamily="18" charset="0"/>
                          <a:cs typeface="Times New Roman" pitchFamily="18" charset="0"/>
                        </a:rPr>
                        <a:t>Etkili iletişim eksikliği,</a:t>
                      </a:r>
                    </a:p>
                    <a:p>
                      <a:pPr marL="171450" lvl="0" indent="-171450" algn="just">
                        <a:buFont typeface="Arial" pitchFamily="34" charset="0"/>
                        <a:buChar char="•"/>
                      </a:pPr>
                      <a:r>
                        <a:rPr lang="tr-TR" sz="1200" dirty="0" smtClean="0">
                          <a:latin typeface="Times New Roman" pitchFamily="18" charset="0"/>
                          <a:cs typeface="Times New Roman" pitchFamily="18" charset="0"/>
                        </a:rPr>
                        <a:t>Kişisel gelişim eğitimlerinin olmaması,</a:t>
                      </a:r>
                    </a:p>
                    <a:p>
                      <a:pPr marL="171450" lvl="0" indent="-171450" algn="just">
                        <a:buFont typeface="Arial" pitchFamily="34" charset="0"/>
                        <a:buChar char="•"/>
                      </a:pPr>
                      <a:r>
                        <a:rPr lang="tr-TR" sz="1200" dirty="0" smtClean="0">
                          <a:latin typeface="Times New Roman" pitchFamily="18" charset="0"/>
                          <a:cs typeface="Times New Roman" pitchFamily="18" charset="0"/>
                        </a:rPr>
                        <a:t>Zaman yönetimi eksikliği,</a:t>
                      </a:r>
                    </a:p>
                    <a:p>
                      <a:pPr marL="171450" lvl="0" indent="-171450" algn="just">
                        <a:buFont typeface="Arial" pitchFamily="34" charset="0"/>
                        <a:buChar char="•"/>
                      </a:pPr>
                      <a:r>
                        <a:rPr lang="tr-TR" sz="1200" dirty="0" smtClean="0">
                          <a:latin typeface="Times New Roman" pitchFamily="18" charset="0"/>
                          <a:cs typeface="Times New Roman" pitchFamily="18" charset="0"/>
                        </a:rPr>
                        <a:t>Sözleşmeli ve Kadrolu teknik personel ihtiyacı,</a:t>
                      </a:r>
                    </a:p>
                    <a:p>
                      <a:pPr marL="171450" lvl="0" indent="-171450" algn="just">
                        <a:buFont typeface="Arial" pitchFamily="34" charset="0"/>
                        <a:buChar char="•"/>
                      </a:pPr>
                      <a:r>
                        <a:rPr lang="tr-TR" sz="1200" dirty="0" smtClean="0">
                          <a:latin typeface="Times New Roman" pitchFamily="18" charset="0"/>
                          <a:cs typeface="Times New Roman" pitchFamily="18" charset="0"/>
                        </a:rPr>
                        <a:t>Kadrolu idari personel ihtiyacı,</a:t>
                      </a:r>
                    </a:p>
                    <a:p>
                      <a:pPr marL="171450" lvl="0" indent="-171450" algn="just">
                        <a:buFont typeface="Arial" pitchFamily="34" charset="0"/>
                        <a:buChar char="•"/>
                      </a:pPr>
                      <a:r>
                        <a:rPr lang="tr-TR" sz="1200" dirty="0" smtClean="0">
                          <a:latin typeface="Times New Roman" pitchFamily="18" charset="0"/>
                          <a:cs typeface="Times New Roman" pitchFamily="18" charset="0"/>
                        </a:rPr>
                        <a:t>Fiziki mekan yetersizliği,</a:t>
                      </a:r>
                    </a:p>
                    <a:p>
                      <a:pPr marL="171450" lvl="0" indent="-171450" algn="just">
                        <a:buFont typeface="Arial" pitchFamily="34" charset="0"/>
                        <a:buChar char="•"/>
                      </a:pPr>
                      <a:r>
                        <a:rPr lang="tr-TR" sz="1200" dirty="0" smtClean="0">
                          <a:latin typeface="Times New Roman" pitchFamily="18" charset="0"/>
                          <a:cs typeface="Times New Roman" pitchFamily="18" charset="0"/>
                        </a:rPr>
                        <a:t>Teknolojiyi takipte geride kalmak,</a:t>
                      </a:r>
                    </a:p>
                    <a:p>
                      <a:pPr marL="171450" lvl="0" indent="-171450" algn="just">
                        <a:buFont typeface="Arial" pitchFamily="34" charset="0"/>
                        <a:buChar char="•"/>
                      </a:pPr>
                      <a:r>
                        <a:rPr lang="tr-TR" sz="1200" dirty="0" smtClean="0">
                          <a:latin typeface="Times New Roman" pitchFamily="18" charset="0"/>
                          <a:cs typeface="Times New Roman" pitchFamily="18" charset="0"/>
                        </a:rPr>
                        <a:t>Kaynak yaratılamadığından seminer ve fuarlara katılım sağlayamamak.</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200" dirty="0" smtClean="0">
                          <a:latin typeface="Times New Roman" pitchFamily="18" charset="0"/>
                          <a:cs typeface="Times New Roman" pitchFamily="18" charset="0"/>
                        </a:rPr>
                        <a:t>Başkanlığımız zayıflıklar başlığı altında belirtilmiş olan zayıf yönlerimizi güçlendirmek amacıyla değişiklikler önerilebilir. Takım çalışmasına yatkınlığı sağlamak amaçlı bazı çalışmalar yapılabilir. Teknik ve uzmanlık gerektiren bir bölüm olduğundan dolayı mesleki seminer ve fuarlara toplu katılım sağlanabilir. Personel eksikliği de birimimizi zorlayan konulardan birisidir. İhtiyaç duyulan kadrolar diğer birimlerden veya yeni atama yoluyla temin edilebilir.</a:t>
                      </a:r>
                      <a:endParaRPr lang="tr-TR" sz="1200" dirty="0"/>
                    </a:p>
                  </a:txBody>
                  <a:tcPr/>
                </a:tc>
                <a:extLst>
                  <a:ext uri="{0D108BD9-81ED-4DB2-BD59-A6C34878D82A}">
                    <a16:rowId xmlns="" xmlns:a16="http://schemas.microsoft.com/office/drawing/2014/main" val="4108458543"/>
                  </a:ext>
                </a:extLst>
              </a:tr>
            </a:tbl>
          </a:graphicData>
        </a:graphic>
      </p:graphicFrame>
    </p:spTree>
    <p:extLst>
      <p:ext uri="{BB962C8B-B14F-4D97-AF65-F5344CB8AC3E}">
        <p14:creationId xmlns:p14="http://schemas.microsoft.com/office/powerpoint/2010/main" val="5630642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4294967295"/>
            <p:extLst>
              <p:ext uri="{D42A27DB-BD31-4B8C-83A1-F6EECF244321}">
                <p14:modId xmlns:p14="http://schemas.microsoft.com/office/powerpoint/2010/main" val="235564404"/>
              </p:ext>
            </p:extLst>
          </p:nvPr>
        </p:nvGraphicFramePr>
        <p:xfrm>
          <a:off x="178130" y="724395"/>
          <a:ext cx="11875324" cy="5878286"/>
        </p:xfrm>
        <a:graphic>
          <a:graphicData uri="http://schemas.openxmlformats.org/drawingml/2006/table">
            <a:tbl>
              <a:tblPr firstRow="1" bandRow="1">
                <a:tableStyleId>{5C22544A-7EE6-4342-B048-85BDC9FD1C3A}</a:tableStyleId>
              </a:tblPr>
              <a:tblGrid>
                <a:gridCol w="862363">
                  <a:extLst>
                    <a:ext uri="{9D8B030D-6E8A-4147-A177-3AD203B41FA5}">
                      <a16:colId xmlns="" xmlns:a16="http://schemas.microsoft.com/office/drawing/2014/main" val="20000"/>
                    </a:ext>
                  </a:extLst>
                </a:gridCol>
                <a:gridCol w="5290850">
                  <a:extLst>
                    <a:ext uri="{9D8B030D-6E8A-4147-A177-3AD203B41FA5}">
                      <a16:colId xmlns="" xmlns:a16="http://schemas.microsoft.com/office/drawing/2014/main" val="20001"/>
                    </a:ext>
                  </a:extLst>
                </a:gridCol>
                <a:gridCol w="5722111">
                  <a:extLst>
                    <a:ext uri="{9D8B030D-6E8A-4147-A177-3AD203B41FA5}">
                      <a16:colId xmlns="" xmlns:a16="http://schemas.microsoft.com/office/drawing/2014/main" val="20002"/>
                    </a:ext>
                  </a:extLst>
                </a:gridCol>
              </a:tblGrid>
              <a:tr h="536314">
                <a:tc>
                  <a:txBody>
                    <a:bodyPr/>
                    <a:lstStyle/>
                    <a:p>
                      <a:pPr algn="ctr"/>
                      <a:endParaRPr lang="tr-TR" sz="2000" b="0" dirty="0"/>
                    </a:p>
                  </a:txBody>
                  <a:tcPr>
                    <a:solidFill>
                      <a:schemeClr val="bg1"/>
                    </a:solidFill>
                  </a:tcPr>
                </a:tc>
                <a:tc>
                  <a:txBody>
                    <a:bodyPr/>
                    <a:lstStyle/>
                    <a:p>
                      <a:pPr algn="ctr"/>
                      <a:r>
                        <a:rPr lang="tr-TR" sz="1800" b="0" dirty="0"/>
                        <a:t>POZİTİF</a:t>
                      </a:r>
                    </a:p>
                  </a:txBody>
                  <a:tcPr>
                    <a:solidFill>
                      <a:schemeClr val="tx2">
                        <a:lumMod val="40000"/>
                        <a:lumOff val="60000"/>
                      </a:schemeClr>
                    </a:solidFill>
                  </a:tcPr>
                </a:tc>
                <a:tc>
                  <a:txBody>
                    <a:bodyPr/>
                    <a:lstStyle/>
                    <a:p>
                      <a:pPr algn="ctr"/>
                      <a:r>
                        <a:rPr lang="tr-TR" sz="1800" b="0" dirty="0"/>
                        <a:t>NEGATİF</a:t>
                      </a:r>
                    </a:p>
                  </a:txBody>
                  <a:tcPr>
                    <a:solidFill>
                      <a:schemeClr val="tx2">
                        <a:lumMod val="40000"/>
                        <a:lumOff val="60000"/>
                      </a:schemeClr>
                    </a:solidFill>
                  </a:tcPr>
                </a:tc>
                <a:extLst>
                  <a:ext uri="{0D108BD9-81ED-4DB2-BD59-A6C34878D82A}">
                    <a16:rowId xmlns="" xmlns:a16="http://schemas.microsoft.com/office/drawing/2014/main" val="10000"/>
                  </a:ext>
                </a:extLst>
              </a:tr>
              <a:tr h="584781">
                <a:tc rowSpan="2">
                  <a:txBody>
                    <a:bodyPr/>
                    <a:lstStyle/>
                    <a:p>
                      <a:pPr algn="ctr"/>
                      <a:r>
                        <a:rPr lang="tr-TR" sz="2000" dirty="0">
                          <a:solidFill>
                            <a:schemeClr val="bg1"/>
                          </a:solidFill>
                        </a:rPr>
                        <a:t>İÇSEL</a:t>
                      </a:r>
                    </a:p>
                  </a:txBody>
                  <a:tcPr vert="vert270" anchor="ctr">
                    <a:solidFill>
                      <a:srgbClr val="FFC000"/>
                    </a:solidFill>
                  </a:tcPr>
                </a:tc>
                <a:tc>
                  <a:txBody>
                    <a:bodyPr/>
                    <a:lstStyle/>
                    <a:p>
                      <a:pPr algn="ctr"/>
                      <a:r>
                        <a:rPr lang="tr-TR" dirty="0"/>
                        <a:t>GÜÇLÜ YÖNLER</a:t>
                      </a:r>
                    </a:p>
                  </a:txBody>
                  <a:tcPr>
                    <a:solidFill>
                      <a:srgbClr val="002060"/>
                    </a:solidFill>
                  </a:tcPr>
                </a:tc>
                <a:tc>
                  <a:txBody>
                    <a:bodyPr/>
                    <a:lstStyle/>
                    <a:p>
                      <a:pPr algn="ctr"/>
                      <a:r>
                        <a:rPr lang="tr-TR" dirty="0"/>
                        <a:t>ZAYIF YÖNLER</a:t>
                      </a:r>
                    </a:p>
                  </a:txBody>
                  <a:tcPr>
                    <a:solidFill>
                      <a:srgbClr val="002060"/>
                    </a:solidFill>
                  </a:tcPr>
                </a:tc>
                <a:extLst>
                  <a:ext uri="{0D108BD9-81ED-4DB2-BD59-A6C34878D82A}">
                    <a16:rowId xmlns="" xmlns:a16="http://schemas.microsoft.com/office/drawing/2014/main" val="10001"/>
                  </a:ext>
                </a:extLst>
              </a:tr>
              <a:tr h="1611109">
                <a:tc vMerge="1">
                  <a:txBody>
                    <a:bodyPr/>
                    <a:lstStyle/>
                    <a:p>
                      <a:pPr algn="ctr"/>
                      <a:endParaRPr lang="tr-TR" sz="2000" dirty="0">
                        <a:solidFill>
                          <a:schemeClr val="bg1"/>
                        </a:solidFill>
                      </a:endParaRPr>
                    </a:p>
                  </a:txBody>
                  <a:tcPr>
                    <a:solidFill>
                      <a:srgbClr val="FFC000"/>
                    </a:solidFill>
                  </a:tcPr>
                </a:tc>
                <a:tc>
                  <a:txBody>
                    <a:bodyPr/>
                    <a:lstStyle/>
                    <a:p>
                      <a:pPr marL="85725" lvl="0" indent="-85725" algn="l">
                        <a:lnSpc>
                          <a:spcPct val="115000"/>
                        </a:lnSpc>
                        <a:spcAft>
                          <a:spcPts val="1000"/>
                        </a:spcAft>
                        <a:buSzPts val="1000"/>
                        <a:buFont typeface="Arial" pitchFamily="34" charset="0"/>
                        <a:buChar char="•"/>
                        <a:tabLst>
                          <a:tab pos="85725" algn="l"/>
                        </a:tabLst>
                      </a:pPr>
                      <a:r>
                        <a:rPr lang="tr-TR" sz="1200" dirty="0">
                          <a:latin typeface="+mn-lt"/>
                          <a:ea typeface="Times New Roman"/>
                          <a:cs typeface="Times New Roman"/>
                        </a:rPr>
                        <a:t>Çalıştığım Fakülte/Bölümün/</a:t>
                      </a:r>
                      <a:r>
                        <a:rPr lang="tr-TR" sz="1200" dirty="0" err="1">
                          <a:latin typeface="+mn-lt"/>
                          <a:ea typeface="Times New Roman"/>
                          <a:cs typeface="Times New Roman"/>
                        </a:rPr>
                        <a:t>AD’nın</a:t>
                      </a:r>
                      <a:r>
                        <a:rPr lang="tr-TR" sz="1200" dirty="0">
                          <a:latin typeface="+mn-lt"/>
                          <a:ea typeface="Times New Roman"/>
                          <a:cs typeface="Times New Roman"/>
                        </a:rPr>
                        <a:t> üstün yanları nelerdir ?</a:t>
                      </a:r>
                      <a:endParaRPr lang="tr-TR" sz="1200" dirty="0">
                        <a:latin typeface="+mn-lt"/>
                        <a:ea typeface="Calibri"/>
                        <a:cs typeface="Times New Roman"/>
                      </a:endParaRPr>
                    </a:p>
                    <a:p>
                      <a:pPr marL="85725" lvl="0" indent="-85725" algn="l">
                        <a:lnSpc>
                          <a:spcPct val="115000"/>
                        </a:lnSpc>
                        <a:spcAft>
                          <a:spcPts val="1000"/>
                        </a:spcAft>
                        <a:buSzPts val="1000"/>
                        <a:buFont typeface="Arial" pitchFamily="34" charset="0"/>
                        <a:buChar char="•"/>
                        <a:tabLst>
                          <a:tab pos="85725" algn="l"/>
                        </a:tabLst>
                      </a:pPr>
                      <a:r>
                        <a:rPr lang="tr-TR" sz="1200" dirty="0">
                          <a:latin typeface="+mn-lt"/>
                          <a:ea typeface="Times New Roman"/>
                          <a:cs typeface="Times New Roman"/>
                        </a:rPr>
                        <a:t>Bu bölümde neler iyi yapılmaktadır ?</a:t>
                      </a:r>
                      <a:endParaRPr lang="tr-TR" sz="1200" dirty="0">
                        <a:latin typeface="+mn-lt"/>
                        <a:ea typeface="Calibri"/>
                        <a:cs typeface="Times New Roman"/>
                      </a:endParaRPr>
                    </a:p>
                    <a:p>
                      <a:pPr marL="85725" lvl="0" indent="-85725" algn="l">
                        <a:lnSpc>
                          <a:spcPct val="115000"/>
                        </a:lnSpc>
                        <a:spcAft>
                          <a:spcPts val="1000"/>
                        </a:spcAft>
                        <a:buSzPts val="1000"/>
                        <a:buFont typeface="Arial" pitchFamily="34" charset="0"/>
                        <a:buChar char="•"/>
                        <a:tabLst>
                          <a:tab pos="85725" algn="l"/>
                        </a:tabLst>
                      </a:pPr>
                      <a:r>
                        <a:rPr lang="tr-TR" sz="1200" dirty="0">
                          <a:latin typeface="+mn-lt"/>
                          <a:ea typeface="Times New Roman"/>
                          <a:cs typeface="Times New Roman"/>
                        </a:rPr>
                        <a:t>Diğer Fakülte/ bölümler ve ….iyi olarak  neleri görmekteler ?</a:t>
                      </a:r>
                      <a:endParaRPr lang="tr-TR" sz="1200" dirty="0">
                        <a:latin typeface="+mn-lt"/>
                        <a:ea typeface="Calibri"/>
                        <a:cs typeface="Times New Roman"/>
                      </a:endParaRPr>
                    </a:p>
                    <a:p>
                      <a:pPr marL="85725" lvl="0" indent="-85725" algn="l">
                        <a:lnSpc>
                          <a:spcPct val="115000"/>
                        </a:lnSpc>
                        <a:spcAft>
                          <a:spcPts val="1000"/>
                        </a:spcAft>
                        <a:buSzPts val="1000"/>
                        <a:buFont typeface="Arial" pitchFamily="34" charset="0"/>
                        <a:buChar char="•"/>
                        <a:tabLst>
                          <a:tab pos="85725" algn="l"/>
                        </a:tabLst>
                      </a:pPr>
                      <a:r>
                        <a:rPr lang="tr-TR" sz="1200" dirty="0">
                          <a:latin typeface="+mn-lt"/>
                          <a:ea typeface="Times New Roman"/>
                          <a:cs typeface="Times New Roman"/>
                        </a:rPr>
                        <a:t>Hangi tür işleri daha iyi ve daha çok yapıyoruz?</a:t>
                      </a:r>
                      <a:endParaRPr lang="tr-TR" sz="1200" dirty="0">
                        <a:latin typeface="+mn-lt"/>
                        <a:ea typeface="Calibri"/>
                        <a:cs typeface="Times New Roman"/>
                      </a:endParaRPr>
                    </a:p>
                  </a:txBody>
                  <a:tcPr marL="89535" marR="89535" marT="0" marB="0"/>
                </a:tc>
                <a:tc>
                  <a:txBody>
                    <a:bodyPr/>
                    <a:lstStyle/>
                    <a:p>
                      <a:pPr marL="180975" lvl="0" indent="-180975" algn="l">
                        <a:lnSpc>
                          <a:spcPct val="115000"/>
                        </a:lnSpc>
                        <a:spcAft>
                          <a:spcPts val="1000"/>
                        </a:spcAft>
                        <a:buSzPts val="1000"/>
                        <a:buFont typeface="Symbol"/>
                        <a:buChar char=""/>
                        <a:tabLst>
                          <a:tab pos="180975" algn="l"/>
                        </a:tabLst>
                      </a:pPr>
                      <a:r>
                        <a:rPr lang="tr-TR" sz="1200" dirty="0">
                          <a:latin typeface="+mn-lt"/>
                          <a:ea typeface="Times New Roman"/>
                          <a:cs typeface="Times New Roman"/>
                        </a:rPr>
                        <a:t>Bu bölümde neler iyi yapı</a:t>
                      </a:r>
                      <a:r>
                        <a:rPr lang="tr-TR" sz="1200" u="sng" dirty="0">
                          <a:latin typeface="+mn-lt"/>
                          <a:ea typeface="Times New Roman"/>
                          <a:cs typeface="Times New Roman"/>
                        </a:rPr>
                        <a:t>lamamak</a:t>
                      </a:r>
                      <a:r>
                        <a:rPr lang="tr-TR" sz="1200" dirty="0">
                          <a:latin typeface="+mn-lt"/>
                          <a:ea typeface="Times New Roman"/>
                          <a:cs typeface="Times New Roman"/>
                        </a:rPr>
                        <a:t>tadır ?</a:t>
                      </a:r>
                      <a:endParaRPr lang="tr-TR" sz="1200" dirty="0">
                        <a:latin typeface="+mn-lt"/>
                        <a:ea typeface="Calibri"/>
                        <a:cs typeface="Times New Roman"/>
                      </a:endParaRPr>
                    </a:p>
                    <a:p>
                      <a:pPr marL="180975" lvl="0" indent="-180975" algn="l">
                        <a:lnSpc>
                          <a:spcPct val="115000"/>
                        </a:lnSpc>
                        <a:spcAft>
                          <a:spcPts val="1000"/>
                        </a:spcAft>
                        <a:buSzPts val="1000"/>
                        <a:buFont typeface="Symbol"/>
                        <a:buChar char=""/>
                        <a:tabLst>
                          <a:tab pos="180975" algn="l"/>
                        </a:tabLst>
                      </a:pPr>
                      <a:r>
                        <a:rPr lang="tr-TR" sz="1200" dirty="0">
                          <a:latin typeface="+mn-lt"/>
                          <a:ea typeface="Times New Roman"/>
                          <a:cs typeface="Times New Roman"/>
                        </a:rPr>
                        <a:t>Hangi işler ve işlemleri iyileştirmeye gereksinimimiz var ?</a:t>
                      </a:r>
                      <a:endParaRPr lang="tr-TR" sz="1200" dirty="0">
                        <a:latin typeface="+mn-lt"/>
                        <a:ea typeface="Calibri"/>
                        <a:cs typeface="Times New Roman"/>
                      </a:endParaRPr>
                    </a:p>
                    <a:p>
                      <a:pPr marL="180975" lvl="0" indent="-180975" algn="l">
                        <a:lnSpc>
                          <a:spcPct val="115000"/>
                        </a:lnSpc>
                        <a:spcAft>
                          <a:spcPts val="1000"/>
                        </a:spcAft>
                        <a:buSzPts val="1000"/>
                        <a:buFont typeface="Symbol"/>
                        <a:buChar char=""/>
                        <a:tabLst>
                          <a:tab pos="180975" algn="l"/>
                        </a:tabLst>
                      </a:pPr>
                      <a:r>
                        <a:rPr lang="tr-TR" sz="1200" dirty="0">
                          <a:latin typeface="+mn-lt"/>
                          <a:ea typeface="Times New Roman"/>
                          <a:cs typeface="Times New Roman"/>
                        </a:rPr>
                        <a:t>Diğer hastane ve bölümlerin bizden daha iyi olan yönleri neler</a:t>
                      </a:r>
                      <a:r>
                        <a:rPr lang="tr-TR" sz="1200" dirty="0">
                          <a:latin typeface="+mj-lt"/>
                          <a:ea typeface="Times New Roman"/>
                          <a:cs typeface="Times New Roman"/>
                        </a:rPr>
                        <a:t>?</a:t>
                      </a:r>
                      <a:endParaRPr lang="tr-TR" sz="1200" dirty="0">
                        <a:latin typeface="+mj-lt"/>
                        <a:ea typeface="Calibri"/>
                        <a:cs typeface="Times New Roman"/>
                      </a:endParaRPr>
                    </a:p>
                  </a:txBody>
                  <a:tcPr marL="89535" marR="89535" marT="0" marB="0"/>
                </a:tc>
                <a:extLst>
                  <a:ext uri="{0D108BD9-81ED-4DB2-BD59-A6C34878D82A}">
                    <a16:rowId xmlns="" xmlns:a16="http://schemas.microsoft.com/office/drawing/2014/main" val="10002"/>
                  </a:ext>
                </a:extLst>
              </a:tr>
              <a:tr h="574494">
                <a:tc rowSpan="2">
                  <a:txBody>
                    <a:bodyPr/>
                    <a:lstStyle/>
                    <a:p>
                      <a:pPr algn="ctr"/>
                      <a:r>
                        <a:rPr lang="tr-TR" sz="2000" dirty="0">
                          <a:solidFill>
                            <a:schemeClr val="bg1"/>
                          </a:solidFill>
                        </a:rPr>
                        <a:t>DIŞSAL</a:t>
                      </a:r>
                    </a:p>
                  </a:txBody>
                  <a:tcPr vert="vert270" anchor="ctr">
                    <a:solidFill>
                      <a:srgbClr val="FFC000"/>
                    </a:solidFill>
                  </a:tcPr>
                </a:tc>
                <a:tc>
                  <a:txBody>
                    <a:bodyPr/>
                    <a:lstStyle/>
                    <a:p>
                      <a:pPr algn="ctr"/>
                      <a:r>
                        <a:rPr lang="tr-TR" sz="2000" b="1" dirty="0">
                          <a:solidFill>
                            <a:schemeClr val="bg1"/>
                          </a:solidFill>
                        </a:rPr>
                        <a:t>FIRSATLAR</a:t>
                      </a:r>
                    </a:p>
                  </a:txBody>
                  <a:tcPr>
                    <a:solidFill>
                      <a:srgbClr val="002060"/>
                    </a:solidFill>
                  </a:tcPr>
                </a:tc>
                <a:tc>
                  <a:txBody>
                    <a:bodyPr/>
                    <a:lstStyle/>
                    <a:p>
                      <a:pPr algn="ctr"/>
                      <a:r>
                        <a:rPr lang="tr-TR" sz="2000" b="1" dirty="0">
                          <a:solidFill>
                            <a:schemeClr val="bg1"/>
                          </a:solidFill>
                        </a:rPr>
                        <a:t>TEHDİTLER</a:t>
                      </a:r>
                    </a:p>
                  </a:txBody>
                  <a:tcPr>
                    <a:solidFill>
                      <a:srgbClr val="002060"/>
                    </a:solidFill>
                  </a:tcPr>
                </a:tc>
                <a:extLst>
                  <a:ext uri="{0D108BD9-81ED-4DB2-BD59-A6C34878D82A}">
                    <a16:rowId xmlns="" xmlns:a16="http://schemas.microsoft.com/office/drawing/2014/main" val="10003"/>
                  </a:ext>
                </a:extLst>
              </a:tr>
              <a:tr h="2571588">
                <a:tc vMerge="1">
                  <a:txBody>
                    <a:bodyPr/>
                    <a:lstStyle/>
                    <a:p>
                      <a:pPr algn="ctr"/>
                      <a:endParaRPr lang="tr-TR" sz="2000" dirty="0">
                        <a:solidFill>
                          <a:schemeClr val="bg1"/>
                        </a:solidFill>
                      </a:endParaRPr>
                    </a:p>
                  </a:txBody>
                  <a:tcPr>
                    <a:solidFill>
                      <a:srgbClr val="FFC000"/>
                    </a:solidFill>
                  </a:tcPr>
                </a:tc>
                <a:tc>
                  <a:txBody>
                    <a:bodyPr/>
                    <a:lstStyle/>
                    <a:p>
                      <a:pPr marL="180975" lvl="0" indent="-180975" algn="l">
                        <a:lnSpc>
                          <a:spcPct val="115000"/>
                        </a:lnSpc>
                        <a:spcAft>
                          <a:spcPts val="1000"/>
                        </a:spcAft>
                        <a:buSzPts val="1000"/>
                        <a:buFont typeface="Symbol"/>
                        <a:buChar char=""/>
                        <a:tabLst>
                          <a:tab pos="180340" algn="l"/>
                        </a:tabLst>
                      </a:pPr>
                      <a:r>
                        <a:rPr lang="tr-TR" sz="1200" dirty="0">
                          <a:latin typeface="+mn-lt"/>
                          <a:ea typeface="Times New Roman"/>
                          <a:cs typeface="Times New Roman"/>
                        </a:rPr>
                        <a:t>Çevremizde ne gibi ilginç gelişmeler yaşanıyor, neler olup bitiyor ? (teknoloji ve pazardaki değişiklikler, hükümet politika değişiklikleri, sosyokültürel değişiklikler ve yerel faktörler)</a:t>
                      </a:r>
                    </a:p>
                    <a:p>
                      <a:pPr marL="180975" lvl="0" indent="-180975" algn="l">
                        <a:lnSpc>
                          <a:spcPct val="115000"/>
                        </a:lnSpc>
                        <a:spcAft>
                          <a:spcPts val="1000"/>
                        </a:spcAft>
                        <a:buSzPts val="1000"/>
                        <a:buFont typeface="Symbol"/>
                        <a:buChar char=""/>
                        <a:tabLst>
                          <a:tab pos="180340" algn="l"/>
                        </a:tabLst>
                      </a:pPr>
                      <a:r>
                        <a:rPr lang="tr-TR" sz="1200" kern="1200" dirty="0">
                          <a:solidFill>
                            <a:schemeClr val="dk1"/>
                          </a:solidFill>
                          <a:latin typeface="+mn-lt"/>
                          <a:ea typeface="+mn-ea"/>
                          <a:cs typeface="+mn-cs"/>
                        </a:rPr>
                        <a:t>Önümüzde duran fırsatlar neler?</a:t>
                      </a:r>
                      <a:endParaRPr lang="tr-TR" sz="1200" dirty="0">
                        <a:latin typeface="+mn-lt"/>
                        <a:ea typeface="Calibri"/>
                        <a:cs typeface="Times New Roman"/>
                      </a:endParaRPr>
                    </a:p>
                  </a:txBody>
                  <a:tcPr marL="89535" marR="89535" marT="0" marB="0"/>
                </a:tc>
                <a:tc>
                  <a:txBody>
                    <a:bodyPr/>
                    <a:lstStyle/>
                    <a:p>
                      <a:pPr marL="180975" lvl="0" indent="-180975" algn="l">
                        <a:lnSpc>
                          <a:spcPct val="115000"/>
                        </a:lnSpc>
                        <a:spcAft>
                          <a:spcPts val="1000"/>
                        </a:spcAft>
                        <a:buSzPts val="1000"/>
                        <a:buFont typeface="Symbol"/>
                        <a:buChar char=""/>
                        <a:tabLst>
                          <a:tab pos="180340" algn="l"/>
                        </a:tabLst>
                      </a:pPr>
                      <a:r>
                        <a:rPr lang="tr-TR" sz="1200" dirty="0">
                          <a:latin typeface="+mn-lt"/>
                          <a:ea typeface="Times New Roman"/>
                          <a:cs typeface="Times New Roman"/>
                        </a:rPr>
                        <a:t>Önümüzde ne gibi engeller var ?</a:t>
                      </a:r>
                      <a:endParaRPr lang="tr-TR" sz="1200" dirty="0">
                        <a:latin typeface="+mn-lt"/>
                        <a:ea typeface="Calibri"/>
                        <a:cs typeface="Times New Roman"/>
                      </a:endParaRPr>
                    </a:p>
                    <a:p>
                      <a:pPr marL="180975" lvl="0" indent="-180975" algn="l">
                        <a:lnSpc>
                          <a:spcPct val="115000"/>
                        </a:lnSpc>
                        <a:spcAft>
                          <a:spcPts val="1000"/>
                        </a:spcAft>
                        <a:buSzPts val="1000"/>
                        <a:buFont typeface="Symbol"/>
                        <a:buChar char=""/>
                        <a:tabLst>
                          <a:tab pos="180340" algn="l"/>
                        </a:tabLst>
                      </a:pPr>
                      <a:r>
                        <a:rPr lang="tr-TR" sz="1200" dirty="0">
                          <a:latin typeface="+mn-lt"/>
                          <a:ea typeface="Times New Roman"/>
                          <a:cs typeface="Times New Roman"/>
                        </a:rPr>
                        <a:t>Benzer büyüklükteki diğer il hastaneleri ya da bizim ilimizdeki diğer hastanelerdeki radyoloji bölümleri ne durumdalar ?</a:t>
                      </a:r>
                      <a:endParaRPr lang="tr-TR" sz="1200" dirty="0">
                        <a:latin typeface="+mn-lt"/>
                        <a:ea typeface="Calibri"/>
                        <a:cs typeface="Times New Roman"/>
                      </a:endParaRPr>
                    </a:p>
                    <a:p>
                      <a:pPr marL="180975" lvl="0" indent="-180975" algn="l">
                        <a:lnSpc>
                          <a:spcPct val="115000"/>
                        </a:lnSpc>
                        <a:spcAft>
                          <a:spcPts val="1000"/>
                        </a:spcAft>
                        <a:buSzPts val="1000"/>
                        <a:buFont typeface="Symbol"/>
                        <a:buChar char=""/>
                        <a:tabLst>
                          <a:tab pos="180340" algn="l"/>
                        </a:tabLst>
                      </a:pPr>
                      <a:r>
                        <a:rPr lang="tr-TR" sz="1200" dirty="0">
                          <a:latin typeface="+mn-lt"/>
                          <a:ea typeface="Times New Roman"/>
                          <a:cs typeface="Times New Roman"/>
                        </a:rPr>
                        <a:t>İş, ürün veya hizmet standartlarında her hangi bir değişim söz konusu mu ?</a:t>
                      </a:r>
                      <a:endParaRPr lang="tr-TR" sz="1200" dirty="0">
                        <a:latin typeface="+mn-lt"/>
                        <a:ea typeface="Calibri"/>
                        <a:cs typeface="Times New Roman"/>
                      </a:endParaRPr>
                    </a:p>
                    <a:p>
                      <a:pPr marL="180975" lvl="0" indent="-180975" algn="l">
                        <a:lnSpc>
                          <a:spcPct val="115000"/>
                        </a:lnSpc>
                        <a:spcAft>
                          <a:spcPts val="1000"/>
                        </a:spcAft>
                        <a:buSzPts val="1000"/>
                        <a:buFont typeface="Symbol"/>
                        <a:buChar char=""/>
                        <a:tabLst>
                          <a:tab pos="180340" algn="l"/>
                        </a:tabLst>
                      </a:pPr>
                      <a:r>
                        <a:rPr lang="tr-TR" sz="1200" dirty="0">
                          <a:latin typeface="+mn-lt"/>
                          <a:ea typeface="Times New Roman"/>
                          <a:cs typeface="Times New Roman"/>
                        </a:rPr>
                        <a:t>Değişen teknoloji her hangi bir şekilde iş kalitemizi tehdit ediyor mu ?</a:t>
                      </a:r>
                      <a:endParaRPr lang="tr-TR" sz="1200" dirty="0">
                        <a:latin typeface="+mn-lt"/>
                        <a:ea typeface="Calibri"/>
                        <a:cs typeface="Times New Roman"/>
                      </a:endParaRPr>
                    </a:p>
                    <a:p>
                      <a:pPr marL="180975" lvl="0" indent="-180975" algn="l">
                        <a:lnSpc>
                          <a:spcPct val="115000"/>
                        </a:lnSpc>
                        <a:spcAft>
                          <a:spcPts val="1000"/>
                        </a:spcAft>
                        <a:buSzPts val="1000"/>
                        <a:buFont typeface="Symbol"/>
                        <a:buChar char=""/>
                        <a:tabLst>
                          <a:tab pos="180340" algn="l"/>
                        </a:tabLst>
                      </a:pPr>
                      <a:r>
                        <a:rPr lang="tr-TR" sz="1200" dirty="0">
                          <a:latin typeface="+mn-lt"/>
                          <a:ea typeface="Times New Roman"/>
                          <a:cs typeface="Times New Roman"/>
                        </a:rPr>
                        <a:t>Finansal sorunlarımız var mı, yoksa hangi durumlarda çıkabilir?</a:t>
                      </a:r>
                      <a:endParaRPr lang="tr-TR" sz="1200" dirty="0">
                        <a:latin typeface="+mn-lt"/>
                        <a:ea typeface="Calibri"/>
                        <a:cs typeface="Times New Roman"/>
                      </a:endParaRPr>
                    </a:p>
                  </a:txBody>
                  <a:tcPr marL="89535" marR="89535" marT="0" marB="0"/>
                </a:tc>
                <a:extLst>
                  <a:ext uri="{0D108BD9-81ED-4DB2-BD59-A6C34878D82A}">
                    <a16:rowId xmlns="" xmlns:a16="http://schemas.microsoft.com/office/drawing/2014/main" val="10004"/>
                  </a:ext>
                </a:extLst>
              </a:tr>
            </a:tbl>
          </a:graphicData>
        </a:graphic>
      </p:graphicFrame>
      <p:sp>
        <p:nvSpPr>
          <p:cNvPr id="2" name="1 Başlık"/>
          <p:cNvSpPr>
            <a:spLocks noGrp="1"/>
          </p:cNvSpPr>
          <p:nvPr>
            <p:ph type="title" idx="4294967295"/>
          </p:nvPr>
        </p:nvSpPr>
        <p:spPr>
          <a:xfrm>
            <a:off x="201880" y="-11875"/>
            <a:ext cx="8229600" cy="714375"/>
          </a:xfrm>
        </p:spPr>
        <p:txBody>
          <a:bodyPr>
            <a:normAutofit/>
          </a:bodyPr>
          <a:lstStyle/>
          <a:p>
            <a:r>
              <a:rPr lang="tr-TR" b="1" dirty="0">
                <a:latin typeface="Times New Roman" panose="02020603050405020304" pitchFamily="18" charset="0"/>
                <a:cs typeface="Times New Roman" panose="02020603050405020304" pitchFamily="18" charset="0"/>
              </a:rPr>
              <a:t>SWOT (GZFT) Analizi Nasıl Yapılır?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4294967295"/>
            <p:extLst>
              <p:ext uri="{D42A27DB-BD31-4B8C-83A1-F6EECF244321}">
                <p14:modId xmlns:p14="http://schemas.microsoft.com/office/powerpoint/2010/main" val="945787709"/>
              </p:ext>
            </p:extLst>
          </p:nvPr>
        </p:nvGraphicFramePr>
        <p:xfrm>
          <a:off x="750014" y="565078"/>
          <a:ext cx="11024171" cy="6415034"/>
        </p:xfrm>
        <a:graphic>
          <a:graphicData uri="http://schemas.openxmlformats.org/drawingml/2006/table">
            <a:tbl>
              <a:tblPr firstRow="1" bandRow="1">
                <a:tableStyleId>{5C22544A-7EE6-4342-B048-85BDC9FD1C3A}</a:tableStyleId>
              </a:tblPr>
              <a:tblGrid>
                <a:gridCol w="800554">
                  <a:extLst>
                    <a:ext uri="{9D8B030D-6E8A-4147-A177-3AD203B41FA5}">
                      <a16:colId xmlns="" xmlns:a16="http://schemas.microsoft.com/office/drawing/2014/main" val="20000"/>
                    </a:ext>
                  </a:extLst>
                </a:gridCol>
                <a:gridCol w="4911633">
                  <a:extLst>
                    <a:ext uri="{9D8B030D-6E8A-4147-A177-3AD203B41FA5}">
                      <a16:colId xmlns="" xmlns:a16="http://schemas.microsoft.com/office/drawing/2014/main" val="20001"/>
                    </a:ext>
                  </a:extLst>
                </a:gridCol>
                <a:gridCol w="5311984">
                  <a:extLst>
                    <a:ext uri="{9D8B030D-6E8A-4147-A177-3AD203B41FA5}">
                      <a16:colId xmlns="" xmlns:a16="http://schemas.microsoft.com/office/drawing/2014/main" val="20002"/>
                    </a:ext>
                  </a:extLst>
                </a:gridCol>
              </a:tblGrid>
              <a:tr h="379985">
                <a:tc>
                  <a:txBody>
                    <a:bodyPr/>
                    <a:lstStyle/>
                    <a:p>
                      <a:pPr algn="ctr"/>
                      <a:endParaRPr lang="tr-TR" sz="2000" b="0" dirty="0"/>
                    </a:p>
                  </a:txBody>
                  <a:tcPr>
                    <a:solidFill>
                      <a:schemeClr val="bg1"/>
                    </a:solidFill>
                  </a:tcPr>
                </a:tc>
                <a:tc>
                  <a:txBody>
                    <a:bodyPr/>
                    <a:lstStyle/>
                    <a:p>
                      <a:pPr algn="ctr"/>
                      <a:r>
                        <a:rPr lang="tr-TR" sz="1800" b="0" dirty="0"/>
                        <a:t>POZİTİF</a:t>
                      </a:r>
                    </a:p>
                  </a:txBody>
                  <a:tcPr>
                    <a:solidFill>
                      <a:schemeClr val="tx2">
                        <a:lumMod val="40000"/>
                        <a:lumOff val="60000"/>
                      </a:schemeClr>
                    </a:solidFill>
                  </a:tcPr>
                </a:tc>
                <a:tc>
                  <a:txBody>
                    <a:bodyPr/>
                    <a:lstStyle/>
                    <a:p>
                      <a:pPr algn="ctr"/>
                      <a:r>
                        <a:rPr lang="tr-TR" sz="1800" b="0" dirty="0"/>
                        <a:t>NEGATİF</a:t>
                      </a:r>
                    </a:p>
                  </a:txBody>
                  <a:tcPr>
                    <a:solidFill>
                      <a:schemeClr val="tx2">
                        <a:lumMod val="40000"/>
                        <a:lumOff val="60000"/>
                      </a:schemeClr>
                    </a:solidFill>
                  </a:tcPr>
                </a:tc>
                <a:extLst>
                  <a:ext uri="{0D108BD9-81ED-4DB2-BD59-A6C34878D82A}">
                    <a16:rowId xmlns="" xmlns:a16="http://schemas.microsoft.com/office/drawing/2014/main" val="10000"/>
                  </a:ext>
                </a:extLst>
              </a:tr>
              <a:tr h="388998">
                <a:tc rowSpan="2">
                  <a:txBody>
                    <a:bodyPr/>
                    <a:lstStyle/>
                    <a:p>
                      <a:pPr algn="ctr"/>
                      <a:r>
                        <a:rPr lang="tr-TR" sz="1400" dirty="0">
                          <a:solidFill>
                            <a:schemeClr val="bg1"/>
                          </a:solidFill>
                        </a:rPr>
                        <a:t>İÇSEL</a:t>
                      </a:r>
                    </a:p>
                  </a:txBody>
                  <a:tcPr vert="vert270" anchor="ctr">
                    <a:solidFill>
                      <a:srgbClr val="FFC000"/>
                    </a:solidFill>
                  </a:tcPr>
                </a:tc>
                <a:tc>
                  <a:txBody>
                    <a:bodyPr/>
                    <a:lstStyle/>
                    <a:p>
                      <a:pPr algn="ctr"/>
                      <a:r>
                        <a:rPr lang="tr-TR" sz="1100" dirty="0"/>
                        <a:t>GÜÇLÜ YÖNLER</a:t>
                      </a:r>
                    </a:p>
                  </a:txBody>
                  <a:tcPr>
                    <a:solidFill>
                      <a:srgbClr val="002060"/>
                    </a:solidFill>
                  </a:tcPr>
                </a:tc>
                <a:tc>
                  <a:txBody>
                    <a:bodyPr/>
                    <a:lstStyle/>
                    <a:p>
                      <a:pPr algn="ctr"/>
                      <a:r>
                        <a:rPr lang="tr-TR" sz="1100" dirty="0"/>
                        <a:t>ZAYIF YÖNLER</a:t>
                      </a:r>
                    </a:p>
                  </a:txBody>
                  <a:tcPr>
                    <a:solidFill>
                      <a:srgbClr val="002060"/>
                    </a:solidFill>
                  </a:tcPr>
                </a:tc>
                <a:extLst>
                  <a:ext uri="{0D108BD9-81ED-4DB2-BD59-A6C34878D82A}">
                    <a16:rowId xmlns="" xmlns:a16="http://schemas.microsoft.com/office/drawing/2014/main" val="10001"/>
                  </a:ext>
                </a:extLst>
              </a:tr>
              <a:tr h="1752480">
                <a:tc vMerge="1">
                  <a:txBody>
                    <a:bodyPr/>
                    <a:lstStyle/>
                    <a:p>
                      <a:pPr algn="ctr"/>
                      <a:endParaRPr lang="tr-TR" sz="2000" dirty="0">
                        <a:solidFill>
                          <a:schemeClr val="bg1"/>
                        </a:solidFill>
                      </a:endParaRPr>
                    </a:p>
                  </a:txBody>
                  <a:tcPr>
                    <a:solidFill>
                      <a:srgbClr val="FFC000"/>
                    </a:solidFill>
                  </a:tcPr>
                </a:tc>
                <a:tc>
                  <a:txBody>
                    <a:bodyPr/>
                    <a:lstStyle/>
                    <a:p>
                      <a:pPr marL="342900" lvl="0" indent="-342900">
                        <a:buAutoNum type="arabicPeriod"/>
                      </a:pPr>
                      <a:r>
                        <a:rPr lang="en-GB" sz="1100" kern="1200" dirty="0" err="1" smtClean="0">
                          <a:solidFill>
                            <a:schemeClr val="dk1"/>
                          </a:solidFill>
                          <a:effectLst/>
                          <a:latin typeface="+mn-lt"/>
                          <a:ea typeface="+mn-ea"/>
                          <a:cs typeface="+mn-cs"/>
                        </a:rPr>
                        <a:t>Personelimizin</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uyum</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içinde</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çalışması</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amir</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memur</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arasında</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karşılıklı</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güven</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ve</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ekip</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çalışmasına</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yatkın</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olması</a:t>
                      </a:r>
                      <a:r>
                        <a:rPr lang="en-GB" sz="1100" kern="1200" dirty="0" smtClean="0">
                          <a:solidFill>
                            <a:schemeClr val="dk1"/>
                          </a:solidFill>
                          <a:effectLst/>
                          <a:latin typeface="+mn-lt"/>
                          <a:ea typeface="+mn-ea"/>
                          <a:cs typeface="+mn-cs"/>
                        </a:rPr>
                        <a:t>,</a:t>
                      </a:r>
                      <a:endParaRPr lang="tr-TR" sz="1100" kern="1200" dirty="0" smtClean="0">
                        <a:solidFill>
                          <a:schemeClr val="dk1"/>
                        </a:solidFill>
                        <a:effectLst/>
                        <a:latin typeface="+mn-lt"/>
                        <a:ea typeface="+mn-ea"/>
                        <a:cs typeface="+mn-cs"/>
                      </a:endParaRPr>
                    </a:p>
                    <a:p>
                      <a:pPr marL="342900" lvl="0" indent="-342900">
                        <a:buAutoNum type="arabicPeriod"/>
                      </a:pPr>
                      <a:r>
                        <a:rPr lang="en-GB" sz="1100" kern="1200" dirty="0" err="1" smtClean="0">
                          <a:solidFill>
                            <a:schemeClr val="dk1"/>
                          </a:solidFill>
                          <a:effectLst/>
                          <a:latin typeface="+mn-lt"/>
                          <a:ea typeface="+mn-ea"/>
                          <a:cs typeface="+mn-cs"/>
                        </a:rPr>
                        <a:t>Üniversitemize</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maddi</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ve</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manevi</a:t>
                      </a:r>
                      <a:r>
                        <a:rPr lang="en-GB" sz="1100" kern="1200" dirty="0" smtClean="0">
                          <a:solidFill>
                            <a:schemeClr val="dk1"/>
                          </a:solidFill>
                          <a:effectLst/>
                          <a:latin typeface="+mn-lt"/>
                          <a:ea typeface="+mn-ea"/>
                          <a:cs typeface="+mn-cs"/>
                        </a:rPr>
                        <a:t> her </a:t>
                      </a:r>
                      <a:r>
                        <a:rPr lang="en-GB" sz="1100" kern="1200" dirty="0" err="1" smtClean="0">
                          <a:solidFill>
                            <a:schemeClr val="dk1"/>
                          </a:solidFill>
                          <a:effectLst/>
                          <a:latin typeface="+mn-lt"/>
                          <a:ea typeface="+mn-ea"/>
                          <a:cs typeface="+mn-cs"/>
                        </a:rPr>
                        <a:t>türlü</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desteği</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sağlayan</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İzzet</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Baysal</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Vakfının</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varlığı</a:t>
                      </a:r>
                      <a:r>
                        <a:rPr lang="en-GB" sz="1100" kern="1200" dirty="0" smtClean="0">
                          <a:solidFill>
                            <a:schemeClr val="dk1"/>
                          </a:solidFill>
                          <a:effectLst/>
                          <a:latin typeface="+mn-lt"/>
                          <a:ea typeface="+mn-ea"/>
                          <a:cs typeface="+mn-cs"/>
                        </a:rPr>
                        <a:t>,</a:t>
                      </a:r>
                      <a:endParaRPr lang="tr-TR" sz="1100" kern="1200" dirty="0" smtClean="0">
                        <a:solidFill>
                          <a:schemeClr val="dk1"/>
                        </a:solidFill>
                        <a:effectLst/>
                        <a:latin typeface="+mn-lt"/>
                        <a:ea typeface="+mn-ea"/>
                        <a:cs typeface="+mn-cs"/>
                      </a:endParaRPr>
                    </a:p>
                    <a:p>
                      <a:pPr marL="342900" lvl="0" indent="-342900">
                        <a:buAutoNum type="arabicPeriod"/>
                      </a:pPr>
                      <a:r>
                        <a:rPr lang="en-GB" sz="1100" kern="1200" dirty="0" err="1" smtClean="0">
                          <a:solidFill>
                            <a:schemeClr val="dk1"/>
                          </a:solidFill>
                          <a:effectLst/>
                          <a:latin typeface="+mn-lt"/>
                          <a:ea typeface="+mn-ea"/>
                          <a:cs typeface="+mn-cs"/>
                        </a:rPr>
                        <a:t>Üniversitemizin</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bulunduğu</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bölgenin</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doğal</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güzelliği</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çalışma</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mekânlarının</a:t>
                      </a:r>
                      <a:r>
                        <a:rPr lang="en-GB" sz="1100" kern="1200" dirty="0" smtClean="0">
                          <a:solidFill>
                            <a:schemeClr val="dk1"/>
                          </a:solidFill>
                          <a:effectLst/>
                          <a:latin typeface="+mn-lt"/>
                          <a:ea typeface="+mn-ea"/>
                          <a:cs typeface="+mn-cs"/>
                        </a:rPr>
                        <a:t> </a:t>
                      </a:r>
                      <a:r>
                        <a:rPr lang="en-GB" sz="1100" kern="1200" dirty="0" err="1" smtClean="0">
                          <a:solidFill>
                            <a:schemeClr val="dk1"/>
                          </a:solidFill>
                          <a:effectLst/>
                          <a:latin typeface="+mn-lt"/>
                          <a:ea typeface="+mn-ea"/>
                          <a:cs typeface="+mn-cs"/>
                        </a:rPr>
                        <a:t>ferahlığı</a:t>
                      </a:r>
                      <a:r>
                        <a:rPr lang="en-GB" sz="1100" kern="1200" dirty="0" smtClean="0">
                          <a:solidFill>
                            <a:schemeClr val="dk1"/>
                          </a:solidFill>
                          <a:effectLst/>
                          <a:latin typeface="+mn-lt"/>
                          <a:ea typeface="+mn-ea"/>
                          <a:cs typeface="+mn-cs"/>
                        </a:rPr>
                        <a:t>,</a:t>
                      </a:r>
                      <a:endParaRPr lang="tr-TR" sz="1100" kern="1200" dirty="0" smtClean="0">
                        <a:solidFill>
                          <a:schemeClr val="dk1"/>
                        </a:solidFill>
                        <a:effectLst/>
                        <a:latin typeface="+mn-lt"/>
                        <a:ea typeface="+mn-ea"/>
                        <a:cs typeface="+mn-cs"/>
                      </a:endParaRPr>
                    </a:p>
                    <a:p>
                      <a:pPr marL="342900" lvl="0" indent="-342900">
                        <a:buAutoNum type="arabicPeriod"/>
                      </a:pPr>
                      <a:r>
                        <a:rPr lang="tr-TR" sz="1100" kern="1200" dirty="0" smtClean="0">
                          <a:solidFill>
                            <a:schemeClr val="dk1"/>
                          </a:solidFill>
                          <a:effectLst/>
                          <a:latin typeface="+mn-lt"/>
                          <a:ea typeface="+mn-ea"/>
                          <a:cs typeface="+mn-cs"/>
                        </a:rPr>
                        <a:t>Personelin uzun yıllar çalışmış olması ve tecrübesinin yüksek olması,</a:t>
                      </a:r>
                    </a:p>
                    <a:p>
                      <a:pPr marL="342900" lvl="0" indent="-342900">
                        <a:buAutoNum type="arabicPeriod"/>
                      </a:pPr>
                      <a:r>
                        <a:rPr lang="tr-TR" sz="1100" kern="1200" dirty="0" smtClean="0">
                          <a:solidFill>
                            <a:schemeClr val="dk1"/>
                          </a:solidFill>
                          <a:effectLst/>
                          <a:latin typeface="+mn-lt"/>
                          <a:ea typeface="+mn-ea"/>
                          <a:cs typeface="+mn-cs"/>
                        </a:rPr>
                        <a:t>Üniversite yatırımlarının ve teknik hizmetlerin merkezi yapı içinde dairemizce hazırlanarak yürütülmesi,</a:t>
                      </a:r>
                    </a:p>
                  </a:txBody>
                  <a:tcPr marL="89535" marR="89535" marT="0" marB="0"/>
                </a:tc>
                <a:tc>
                  <a:txBody>
                    <a:bodyPr/>
                    <a:lstStyle/>
                    <a:p>
                      <a:pPr marL="228600" lvl="0" indent="-228600">
                        <a:buAutoNum type="arabicPeriod"/>
                      </a:pPr>
                      <a:r>
                        <a:rPr lang="tr-TR" sz="1100" kern="1200" dirty="0" smtClean="0">
                          <a:solidFill>
                            <a:schemeClr val="dk1"/>
                          </a:solidFill>
                          <a:effectLst/>
                          <a:latin typeface="+mn-lt"/>
                          <a:ea typeface="+mn-ea"/>
                          <a:cs typeface="+mn-cs"/>
                        </a:rPr>
                        <a:t>Yatırım bütçelerine yıllık yeterli ödenek verilmemesi nedeniyle, inşaatların uzun yıllarda tamamlanması sonucu maliyet ve iş yükü olarak artış olması,</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tr-TR" sz="1100" kern="1200" dirty="0" smtClean="0">
                          <a:solidFill>
                            <a:schemeClr val="dk1"/>
                          </a:solidFill>
                          <a:effectLst/>
                          <a:latin typeface="+mn-lt"/>
                          <a:ea typeface="+mn-ea"/>
                          <a:cs typeface="+mn-cs"/>
                        </a:rPr>
                        <a:t>Daire Başkanlığımız Şube müdürlüğü teşkilatlanmasının zayıf olması,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tr-TR" sz="1100" kern="1200" dirty="0" smtClean="0">
                          <a:solidFill>
                            <a:schemeClr val="dk1"/>
                          </a:solidFill>
                          <a:effectLst/>
                          <a:latin typeface="+mn-lt"/>
                          <a:ea typeface="+mn-ea"/>
                          <a:cs typeface="+mn-cs"/>
                        </a:rPr>
                        <a:t>Yönetici kadrosunun tamamının asaleten değil vekaleten yürütülüyor olması</a:t>
                      </a:r>
                      <a:r>
                        <a:rPr lang="tr-TR" sz="1100" kern="1200" baseline="0" dirty="0" smtClean="0">
                          <a:solidFill>
                            <a:schemeClr val="dk1"/>
                          </a:solidFill>
                          <a:effectLst/>
                          <a:latin typeface="+mn-lt"/>
                          <a:ea typeface="+mn-ea"/>
                          <a:cs typeface="+mn-cs"/>
                        </a:rPr>
                        <a:t> (Teknik Bölüm mezunu müdür eksikliği)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tr-TR" sz="1100" kern="1200" dirty="0" smtClean="0">
                          <a:solidFill>
                            <a:schemeClr val="dk1"/>
                          </a:solidFill>
                          <a:effectLst/>
                          <a:latin typeface="+mn-lt"/>
                          <a:ea typeface="+mn-ea"/>
                          <a:cs typeface="+mn-cs"/>
                        </a:rPr>
                        <a:t>Fiziki mekan yetersizliği,</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tr-TR" sz="1100" kern="1200" dirty="0" smtClean="0">
                          <a:solidFill>
                            <a:schemeClr val="dk1"/>
                          </a:solidFill>
                          <a:effectLst/>
                          <a:latin typeface="+mn-lt"/>
                          <a:ea typeface="+mn-ea"/>
                          <a:cs typeface="+mn-cs"/>
                        </a:rPr>
                        <a:t>Kaynak yaratılamadığından seminer ve fuarlara katılım sağlayamamak.</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tr-TR" sz="1100" kern="1200" dirty="0" smtClean="0">
                          <a:solidFill>
                            <a:schemeClr val="dk1"/>
                          </a:solidFill>
                          <a:effectLst/>
                          <a:latin typeface="+mn-lt"/>
                          <a:ea typeface="+mn-ea"/>
                          <a:cs typeface="+mn-cs"/>
                        </a:rPr>
                        <a:t>Mevzuatın fazla ve değişken olması,</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tr-TR" sz="1100" kern="1200" dirty="0" smtClean="0">
                          <a:solidFill>
                            <a:schemeClr val="dk1"/>
                          </a:solidFill>
                          <a:effectLst/>
                          <a:latin typeface="+mn-lt"/>
                          <a:ea typeface="+mn-ea"/>
                          <a:cs typeface="+mn-cs"/>
                        </a:rPr>
                        <a:t>Sözleşmeli ve Kadrolu teknik personel ihtiyacı,</a:t>
                      </a:r>
                    </a:p>
                    <a:p>
                      <a:pPr marL="0" marR="0" lvl="0" indent="0" algn="l" defTabSz="457200" rtl="0" eaLnBrk="1" fontAlgn="auto" latinLnBrk="0" hangingPunct="1">
                        <a:lnSpc>
                          <a:spcPct val="100000"/>
                        </a:lnSpc>
                        <a:spcBef>
                          <a:spcPts val="0"/>
                        </a:spcBef>
                        <a:spcAft>
                          <a:spcPts val="0"/>
                        </a:spcAft>
                        <a:buClrTx/>
                        <a:buSzTx/>
                        <a:buFontTx/>
                        <a:buNone/>
                        <a:tabLst/>
                        <a:defRPr/>
                      </a:pPr>
                      <a:endParaRPr lang="tr-TR" sz="1100" kern="1200" dirty="0" smtClean="0">
                        <a:solidFill>
                          <a:schemeClr val="dk1"/>
                        </a:solidFill>
                        <a:effectLst/>
                        <a:latin typeface="+mn-lt"/>
                        <a:ea typeface="+mn-ea"/>
                        <a:cs typeface="+mn-cs"/>
                      </a:endParaRPr>
                    </a:p>
                  </a:txBody>
                  <a:tcPr marL="89535" marR="89535" marT="0" marB="0"/>
                </a:tc>
                <a:extLst>
                  <a:ext uri="{0D108BD9-81ED-4DB2-BD59-A6C34878D82A}">
                    <a16:rowId xmlns="" xmlns:a16="http://schemas.microsoft.com/office/drawing/2014/main" val="10002"/>
                  </a:ext>
                </a:extLst>
              </a:tr>
              <a:tr h="382156">
                <a:tc rowSpan="2">
                  <a:txBody>
                    <a:bodyPr/>
                    <a:lstStyle/>
                    <a:p>
                      <a:pPr algn="ctr"/>
                      <a:r>
                        <a:rPr lang="tr-TR" sz="2000" dirty="0">
                          <a:solidFill>
                            <a:schemeClr val="bg1"/>
                          </a:solidFill>
                        </a:rPr>
                        <a:t>DIŞSAL</a:t>
                      </a:r>
                    </a:p>
                  </a:txBody>
                  <a:tcPr vert="vert270" anchor="ctr">
                    <a:solidFill>
                      <a:srgbClr val="FFC000"/>
                    </a:solidFill>
                  </a:tcPr>
                </a:tc>
                <a:tc>
                  <a:txBody>
                    <a:bodyPr/>
                    <a:lstStyle/>
                    <a:p>
                      <a:pPr algn="ctr"/>
                      <a:r>
                        <a:rPr lang="tr-TR" dirty="0"/>
                        <a:t>FIRSATLAR</a:t>
                      </a:r>
                    </a:p>
                  </a:txBody>
                  <a:tcPr>
                    <a:solidFill>
                      <a:srgbClr val="002060"/>
                    </a:solidFill>
                  </a:tcPr>
                </a:tc>
                <a:tc>
                  <a:txBody>
                    <a:bodyPr/>
                    <a:lstStyle/>
                    <a:p>
                      <a:pPr algn="ctr"/>
                      <a:r>
                        <a:rPr lang="tr-TR" dirty="0"/>
                        <a:t>TEHDİTLER</a:t>
                      </a:r>
                    </a:p>
                  </a:txBody>
                  <a:tcPr>
                    <a:solidFill>
                      <a:srgbClr val="002060"/>
                    </a:solidFill>
                  </a:tcPr>
                </a:tc>
                <a:extLst>
                  <a:ext uri="{0D108BD9-81ED-4DB2-BD59-A6C34878D82A}">
                    <a16:rowId xmlns="" xmlns:a16="http://schemas.microsoft.com/office/drawing/2014/main" val="10003"/>
                  </a:ext>
                </a:extLst>
              </a:tr>
              <a:tr h="2820661">
                <a:tc vMerge="1">
                  <a:txBody>
                    <a:bodyPr/>
                    <a:lstStyle/>
                    <a:p>
                      <a:pPr algn="ctr"/>
                      <a:endParaRPr lang="tr-TR" sz="2000" dirty="0">
                        <a:solidFill>
                          <a:schemeClr val="bg1"/>
                        </a:solidFill>
                      </a:endParaRPr>
                    </a:p>
                  </a:txBody>
                  <a:tcPr>
                    <a:solidFill>
                      <a:srgbClr val="FFC000"/>
                    </a:solidFill>
                  </a:tcPr>
                </a:tc>
                <a:tc>
                  <a:txBody>
                    <a:bodyPr/>
                    <a:lstStyle/>
                    <a:p>
                      <a:pPr marL="180975" lvl="0" indent="-180975" algn="l">
                        <a:lnSpc>
                          <a:spcPct val="100000"/>
                        </a:lnSpc>
                        <a:spcAft>
                          <a:spcPts val="1000"/>
                        </a:spcAft>
                        <a:buSzPts val="1000"/>
                        <a:buFont typeface="Symbol"/>
                        <a:buChar char=""/>
                        <a:tabLst>
                          <a:tab pos="180340" algn="l"/>
                        </a:tabLst>
                      </a:pPr>
                      <a:r>
                        <a:rPr lang="tr-TR" sz="1100" dirty="0" smtClean="0"/>
                        <a:t>Kampüs alanının bizlere sunduğu imkanlar doğrultusunda kendi enerji kaynaklarımız üretebilmek  adına personelimizin</a:t>
                      </a:r>
                      <a:r>
                        <a:rPr lang="tr-TR" sz="1100" baseline="0" dirty="0" smtClean="0"/>
                        <a:t> proje faaliyetlerine olan ilgisi, </a:t>
                      </a:r>
                      <a:endParaRPr lang="tr-TR" sz="1100" dirty="0" smtClean="0"/>
                    </a:p>
                    <a:p>
                      <a:pPr marL="180975" lvl="0" indent="-180975" algn="l">
                        <a:lnSpc>
                          <a:spcPct val="100000"/>
                        </a:lnSpc>
                        <a:spcAft>
                          <a:spcPts val="1000"/>
                        </a:spcAft>
                        <a:buSzPts val="1000"/>
                        <a:buFont typeface="Symbol"/>
                        <a:buChar char=""/>
                        <a:tabLst>
                          <a:tab pos="180340" algn="l"/>
                        </a:tabLst>
                      </a:pPr>
                      <a:r>
                        <a:rPr lang="tr-TR" sz="1100" dirty="0" smtClean="0"/>
                        <a:t>Kurum içi ve dışı paydaşlarla iş birliğine açık olması</a:t>
                      </a:r>
                    </a:p>
                    <a:p>
                      <a:pPr marL="180975" lvl="0" indent="-180975" algn="l">
                        <a:lnSpc>
                          <a:spcPct val="100000"/>
                        </a:lnSpc>
                        <a:spcAft>
                          <a:spcPts val="1000"/>
                        </a:spcAft>
                        <a:buSzPts val="1000"/>
                        <a:buFont typeface="Symbol"/>
                        <a:buChar char=""/>
                        <a:tabLst>
                          <a:tab pos="180340" algn="l"/>
                        </a:tabLst>
                      </a:pPr>
                      <a:r>
                        <a:rPr lang="tr-TR" sz="1100" dirty="0" smtClean="0"/>
                        <a:t>Personelimizin yeniliğe ve değişime açık olması</a:t>
                      </a:r>
                      <a:r>
                        <a:rPr lang="tr-TR" sz="1100" baseline="0" dirty="0" smtClean="0"/>
                        <a:t> ve </a:t>
                      </a:r>
                      <a:r>
                        <a:rPr lang="tr-TR" sz="1100" dirty="0" smtClean="0"/>
                        <a:t>Personelimizin kurum içerisinde birbiri ile dayanışma içinde olması </a:t>
                      </a:r>
                    </a:p>
                    <a:p>
                      <a:pPr marL="180975" lvl="0" indent="-180975" algn="l">
                        <a:lnSpc>
                          <a:spcPct val="100000"/>
                        </a:lnSpc>
                        <a:spcAft>
                          <a:spcPts val="1000"/>
                        </a:spcAft>
                        <a:buSzPts val="1000"/>
                        <a:buFont typeface="Symbol"/>
                        <a:buChar char=""/>
                        <a:tabLst>
                          <a:tab pos="180340" algn="l"/>
                        </a:tabLst>
                      </a:pPr>
                      <a:r>
                        <a:rPr lang="tr-TR" sz="1100" dirty="0" err="1" smtClean="0"/>
                        <a:t>Covid</a:t>
                      </a:r>
                      <a:r>
                        <a:rPr lang="tr-TR" sz="1100" dirty="0" smtClean="0"/>
                        <a:t> -19 </a:t>
                      </a:r>
                      <a:r>
                        <a:rPr lang="tr-TR" sz="1100" dirty="0" err="1" smtClean="0"/>
                        <a:t>pandesi</a:t>
                      </a:r>
                      <a:r>
                        <a:rPr lang="tr-TR" sz="1100" baseline="0" dirty="0" smtClean="0"/>
                        <a:t> nedeniyle kampüs içerisinde öğrencilerimizin olmayışı ve bakım-onarım sürelerinin ödenek bulunması halinde hızlıca işleme alınmak üzere planlanması, </a:t>
                      </a:r>
                    </a:p>
                    <a:p>
                      <a:pPr marL="180975" lvl="0" indent="-180975" algn="l">
                        <a:lnSpc>
                          <a:spcPct val="100000"/>
                        </a:lnSpc>
                        <a:spcAft>
                          <a:spcPts val="1000"/>
                        </a:spcAft>
                        <a:buSzPts val="1000"/>
                        <a:buFont typeface="Symbol"/>
                        <a:buChar char=""/>
                        <a:tabLst>
                          <a:tab pos="180340" algn="l"/>
                        </a:tabLst>
                      </a:pPr>
                      <a:r>
                        <a:rPr lang="tr-TR" sz="1100" baseline="0" dirty="0" smtClean="0"/>
                        <a:t>Sürdürülebilir ve yenilenebilir enerjiye ilişkin kurumlarca proje faaliyetlerinde öncelik konu olarak belirlenmesi, </a:t>
                      </a:r>
                      <a:endParaRPr lang="tr-TR" sz="1100" dirty="0" smtClean="0"/>
                    </a:p>
                    <a:p>
                      <a:pPr marL="180975" lvl="0" indent="-180975" algn="l">
                        <a:lnSpc>
                          <a:spcPct val="100000"/>
                        </a:lnSpc>
                        <a:spcAft>
                          <a:spcPts val="1000"/>
                        </a:spcAft>
                        <a:buSzPts val="1000"/>
                        <a:buFont typeface="Symbol"/>
                        <a:buChar char=""/>
                        <a:tabLst>
                          <a:tab pos="180340" algn="l"/>
                        </a:tabLst>
                      </a:pPr>
                      <a:r>
                        <a:rPr lang="tr-TR" sz="1100" dirty="0" smtClean="0"/>
                        <a:t>Teknik personelin farklı alanlarda kendini geliştirme imkânı,</a:t>
                      </a:r>
                    </a:p>
                    <a:p>
                      <a:pPr marL="180975" lvl="0" indent="-180975" algn="l">
                        <a:lnSpc>
                          <a:spcPct val="100000"/>
                        </a:lnSpc>
                        <a:spcAft>
                          <a:spcPts val="1000"/>
                        </a:spcAft>
                        <a:buSzPts val="1000"/>
                        <a:buFont typeface="Symbol"/>
                        <a:buChar char=""/>
                        <a:tabLst>
                          <a:tab pos="180340" algn="l"/>
                        </a:tabLst>
                      </a:pPr>
                      <a:r>
                        <a:rPr lang="tr-TR" sz="1100" dirty="0" smtClean="0"/>
                        <a:t>Kurumlar arası yapılan iş ve işlemler doğrultusunda kazanılan tecrübeler. </a:t>
                      </a:r>
                    </a:p>
                    <a:p>
                      <a:pPr marL="180975" lvl="0" indent="-180975" algn="l">
                        <a:lnSpc>
                          <a:spcPct val="100000"/>
                        </a:lnSpc>
                        <a:spcAft>
                          <a:spcPts val="1000"/>
                        </a:spcAft>
                        <a:buSzPts val="1000"/>
                        <a:buFont typeface="Symbol"/>
                        <a:buChar char=""/>
                        <a:tabLst>
                          <a:tab pos="180340" algn="l"/>
                        </a:tabLst>
                      </a:pPr>
                      <a:r>
                        <a:rPr lang="tr-TR" sz="1100" dirty="0" smtClean="0"/>
                        <a:t>Ağaçlık bir alanda doğayla iç içe bir çalışma ortamının bulunması</a:t>
                      </a:r>
                      <a:endParaRPr lang="tr-TR" sz="1100" dirty="0">
                        <a:latin typeface="+mn-lt"/>
                        <a:ea typeface="Calibri"/>
                        <a:cs typeface="Times New Roman"/>
                      </a:endParaRPr>
                    </a:p>
                  </a:txBody>
                  <a:tcPr marL="89535" marR="89535" marT="0" marB="0"/>
                </a:tc>
                <a:tc>
                  <a:txBody>
                    <a:bodyPr/>
                    <a:lstStyle/>
                    <a:p>
                      <a:pPr marL="180975" lvl="0" indent="-180975" algn="l">
                        <a:lnSpc>
                          <a:spcPct val="100000"/>
                        </a:lnSpc>
                        <a:spcAft>
                          <a:spcPts val="1000"/>
                        </a:spcAft>
                        <a:buSzPts val="1000"/>
                        <a:buFont typeface="Symbol"/>
                        <a:buChar char=""/>
                        <a:tabLst>
                          <a:tab pos="180340" algn="l"/>
                        </a:tabLst>
                      </a:pPr>
                      <a:r>
                        <a:rPr lang="tr-TR" sz="1100" dirty="0" smtClean="0">
                          <a:latin typeface="+mn-lt"/>
                          <a:ea typeface="Calibri"/>
                          <a:cs typeface="Times New Roman"/>
                        </a:rPr>
                        <a:t>Deprem</a:t>
                      </a:r>
                      <a:r>
                        <a:rPr lang="tr-TR" sz="1100" baseline="0" dirty="0" smtClean="0">
                          <a:latin typeface="+mn-lt"/>
                          <a:ea typeface="Calibri"/>
                          <a:cs typeface="Times New Roman"/>
                        </a:rPr>
                        <a:t> (Ancak ödenek yetersizliği nedeniyle sürece başlanamaması) </a:t>
                      </a:r>
                    </a:p>
                    <a:p>
                      <a:pPr marL="180975" lvl="0" indent="-180975" algn="l">
                        <a:lnSpc>
                          <a:spcPct val="100000"/>
                        </a:lnSpc>
                        <a:spcAft>
                          <a:spcPts val="1000"/>
                        </a:spcAft>
                        <a:buSzPts val="1000"/>
                        <a:buFont typeface="Symbol"/>
                        <a:buChar char=""/>
                        <a:tabLst>
                          <a:tab pos="180340" algn="l"/>
                        </a:tabLst>
                      </a:pPr>
                      <a:r>
                        <a:rPr lang="tr-TR" sz="1100" dirty="0" smtClean="0"/>
                        <a:t>Kullanıcı kaynaklı oluşan giderlerde caydırıcı bir önlem alınmaması ve bu sürecin tekrarlanması </a:t>
                      </a:r>
                    </a:p>
                    <a:p>
                      <a:pPr marL="180975" lvl="0" indent="-180975" algn="l">
                        <a:lnSpc>
                          <a:spcPct val="100000"/>
                        </a:lnSpc>
                        <a:spcAft>
                          <a:spcPts val="1000"/>
                        </a:spcAft>
                        <a:buSzPts val="1000"/>
                        <a:buFont typeface="Symbol"/>
                        <a:buChar char=""/>
                        <a:tabLst>
                          <a:tab pos="180340" algn="l"/>
                        </a:tabLst>
                      </a:pPr>
                      <a:r>
                        <a:rPr lang="tr-TR" sz="1100" dirty="0" smtClean="0"/>
                        <a:t>Yeterli sayıda teknik personelin bulunmaması (İnşaat Mühendisi,</a:t>
                      </a:r>
                      <a:r>
                        <a:rPr lang="tr-TR" sz="1100" baseline="0" dirty="0" smtClean="0"/>
                        <a:t> Elektrik ve Elektronik Mühendisi, Mimar ihtiyacı) Elektrik Teknisyeni ve Sürekli İşçi İhtiyacı</a:t>
                      </a:r>
                      <a:endParaRPr lang="tr-TR" sz="1100" dirty="0" smtClean="0"/>
                    </a:p>
                    <a:p>
                      <a:pPr marL="180975" lvl="0" indent="-180975" algn="l">
                        <a:lnSpc>
                          <a:spcPct val="100000"/>
                        </a:lnSpc>
                        <a:spcAft>
                          <a:spcPts val="1000"/>
                        </a:spcAft>
                        <a:buSzPts val="1000"/>
                        <a:buFont typeface="Symbol"/>
                        <a:buChar char=""/>
                        <a:tabLst>
                          <a:tab pos="180340" algn="l"/>
                        </a:tabLst>
                      </a:pPr>
                      <a:r>
                        <a:rPr lang="tr-TR" sz="1100" dirty="0" smtClean="0"/>
                        <a:t>Mesai dışında personelin çalışmak zorunda kalması halinde, bunu özendirecek uygulamaların olmaması,</a:t>
                      </a:r>
                    </a:p>
                    <a:p>
                      <a:pPr marL="180975" lvl="0" indent="-180975" algn="l">
                        <a:lnSpc>
                          <a:spcPct val="100000"/>
                        </a:lnSpc>
                        <a:spcAft>
                          <a:spcPts val="1000"/>
                        </a:spcAft>
                        <a:buSzPts val="1000"/>
                        <a:buFont typeface="Symbol"/>
                        <a:buChar char=""/>
                        <a:tabLst>
                          <a:tab pos="180340" algn="l"/>
                        </a:tabLst>
                      </a:pPr>
                      <a:r>
                        <a:rPr lang="tr-TR" sz="1100" dirty="0" smtClean="0"/>
                        <a:t>Teknolojik gelişmelerin ve idari mevzuatın sık değişmesi nedeniyle personelin kendini güncelleyememesi.</a:t>
                      </a:r>
                    </a:p>
                    <a:p>
                      <a:pPr marL="180975" lvl="0" indent="-180975" algn="l">
                        <a:lnSpc>
                          <a:spcPct val="100000"/>
                        </a:lnSpc>
                        <a:spcAft>
                          <a:spcPts val="1000"/>
                        </a:spcAft>
                        <a:buSzPts val="1000"/>
                        <a:buFont typeface="Symbol"/>
                        <a:buChar char=""/>
                        <a:tabLst>
                          <a:tab pos="180340" algn="l"/>
                        </a:tabLst>
                      </a:pPr>
                      <a:r>
                        <a:rPr lang="tr-TR" sz="1100" dirty="0" smtClean="0"/>
                        <a:t>Kurumda oluşan arızalarda akademisyenler ve idari personel arasında yabancı dil kaynaklı iletişim sorunu olması </a:t>
                      </a:r>
                    </a:p>
                    <a:p>
                      <a:pPr marL="180975" lvl="0" indent="-180975" algn="l">
                        <a:lnSpc>
                          <a:spcPct val="100000"/>
                        </a:lnSpc>
                        <a:spcAft>
                          <a:spcPts val="1000"/>
                        </a:spcAft>
                        <a:buSzPts val="1000"/>
                        <a:buFont typeface="Symbol"/>
                        <a:buChar char=""/>
                        <a:tabLst>
                          <a:tab pos="180340" algn="l"/>
                        </a:tabLst>
                      </a:pPr>
                      <a:r>
                        <a:rPr lang="tr-TR" sz="1100" dirty="0" smtClean="0"/>
                        <a:t>Bütçe yetersizliği</a:t>
                      </a:r>
                      <a:endParaRPr lang="tr-TR" sz="1100" dirty="0">
                        <a:latin typeface="+mn-lt"/>
                        <a:ea typeface="Calibri"/>
                        <a:cs typeface="Times New Roman"/>
                      </a:endParaRPr>
                    </a:p>
                  </a:txBody>
                  <a:tcPr marL="89535" marR="89535" marT="0" marB="0"/>
                </a:tc>
                <a:extLst>
                  <a:ext uri="{0D108BD9-81ED-4DB2-BD59-A6C34878D82A}">
                    <a16:rowId xmlns="" xmlns:a16="http://schemas.microsoft.com/office/drawing/2014/main" val="10004"/>
                  </a:ext>
                </a:extLst>
              </a:tr>
            </a:tbl>
          </a:graphicData>
        </a:graphic>
      </p:graphicFrame>
      <p:sp>
        <p:nvSpPr>
          <p:cNvPr id="2" name="1 Başlık"/>
          <p:cNvSpPr>
            <a:spLocks noGrp="1"/>
          </p:cNvSpPr>
          <p:nvPr>
            <p:ph type="title" idx="4294967295"/>
          </p:nvPr>
        </p:nvSpPr>
        <p:spPr>
          <a:xfrm>
            <a:off x="0" y="0"/>
            <a:ext cx="8229600" cy="714375"/>
          </a:xfrm>
        </p:spPr>
        <p:txBody>
          <a:bodyPr>
            <a:normAutofit/>
          </a:bodyPr>
          <a:lstStyle/>
          <a:p>
            <a:r>
              <a:rPr lang="tr-TR" b="1" dirty="0">
                <a:latin typeface="Times New Roman" panose="02020603050405020304" pitchFamily="18" charset="0"/>
                <a:cs typeface="Times New Roman" panose="02020603050405020304" pitchFamily="18" charset="0"/>
              </a:rPr>
              <a:t>SWOT (GZFT) Analizi Nasıl Yapılır? </a:t>
            </a:r>
          </a:p>
        </p:txBody>
      </p:sp>
    </p:spTree>
    <p:extLst>
      <p:ext uri="{BB962C8B-B14F-4D97-AF65-F5344CB8AC3E}">
        <p14:creationId xmlns:p14="http://schemas.microsoft.com/office/powerpoint/2010/main" val="36236706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52596" y="0"/>
            <a:ext cx="8229600" cy="796908"/>
          </a:xfrm>
        </p:spPr>
        <p:txBody>
          <a:bodyPr/>
          <a:lstStyle/>
          <a:p>
            <a:r>
              <a:rPr lang="tr-TR" dirty="0"/>
              <a:t>Fırsat ve </a:t>
            </a:r>
            <a:r>
              <a:rPr lang="tr-TR" dirty="0" err="1"/>
              <a:t>Tehdite</a:t>
            </a:r>
            <a:r>
              <a:rPr lang="tr-TR" dirty="0"/>
              <a:t> Yaklaşım</a:t>
            </a:r>
          </a:p>
        </p:txBody>
      </p:sp>
      <p:graphicFrame>
        <p:nvGraphicFramePr>
          <p:cNvPr id="4" name="3 İçerik Yer Tutucusu"/>
          <p:cNvGraphicFramePr>
            <a:graphicFrameLocks noGrp="1"/>
          </p:cNvGraphicFramePr>
          <p:nvPr>
            <p:ph idx="1"/>
          </p:nvPr>
        </p:nvGraphicFramePr>
        <p:xfrm>
          <a:off x="1981200" y="110013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etin kutusu"/>
          <p:cNvSpPr txBox="1"/>
          <p:nvPr/>
        </p:nvSpPr>
        <p:spPr>
          <a:xfrm>
            <a:off x="5381620" y="714356"/>
            <a:ext cx="1607876" cy="369332"/>
          </a:xfrm>
          <a:prstGeom prst="rect">
            <a:avLst/>
          </a:prstGeom>
          <a:noFill/>
        </p:spPr>
        <p:txBody>
          <a:bodyPr wrap="none" rtlCol="0">
            <a:spAutoFit/>
          </a:bodyPr>
          <a:lstStyle/>
          <a:p>
            <a:pPr defTabSz="914400"/>
            <a:r>
              <a:rPr lang="tr-TR" dirty="0">
                <a:solidFill>
                  <a:prstClr val="black"/>
                </a:solidFill>
                <a:latin typeface="Calibri"/>
              </a:rPr>
              <a:t>DIŞ FAKTÖRLER</a:t>
            </a:r>
          </a:p>
        </p:txBody>
      </p:sp>
      <p:sp>
        <p:nvSpPr>
          <p:cNvPr id="6" name="5 Metin kutusu"/>
          <p:cNvSpPr txBox="1"/>
          <p:nvPr/>
        </p:nvSpPr>
        <p:spPr>
          <a:xfrm>
            <a:off x="2309787" y="2786059"/>
            <a:ext cx="461665" cy="1390509"/>
          </a:xfrm>
          <a:prstGeom prst="rect">
            <a:avLst/>
          </a:prstGeom>
          <a:noFill/>
        </p:spPr>
        <p:txBody>
          <a:bodyPr vert="vert270" wrap="none" rtlCol="0">
            <a:spAutoFit/>
          </a:bodyPr>
          <a:lstStyle/>
          <a:p>
            <a:pPr defTabSz="914400"/>
            <a:r>
              <a:rPr lang="tr-TR" dirty="0">
                <a:solidFill>
                  <a:prstClr val="black"/>
                </a:solidFill>
                <a:latin typeface="Calibri"/>
              </a:rPr>
              <a:t>İÇ FAKTÖRLER</a:t>
            </a:r>
          </a:p>
        </p:txBody>
      </p:sp>
      <p:sp>
        <p:nvSpPr>
          <p:cNvPr id="7" name="6 Metin kutusu"/>
          <p:cNvSpPr txBox="1"/>
          <p:nvPr/>
        </p:nvSpPr>
        <p:spPr>
          <a:xfrm>
            <a:off x="3095604" y="2214554"/>
            <a:ext cx="724878" cy="369332"/>
          </a:xfrm>
          <a:prstGeom prst="rect">
            <a:avLst/>
          </a:prstGeom>
          <a:noFill/>
        </p:spPr>
        <p:txBody>
          <a:bodyPr wrap="none" rtlCol="0">
            <a:spAutoFit/>
          </a:bodyPr>
          <a:lstStyle/>
          <a:p>
            <a:pPr defTabSz="914400"/>
            <a:r>
              <a:rPr lang="tr-TR" dirty="0">
                <a:solidFill>
                  <a:prstClr val="black"/>
                </a:solidFill>
                <a:latin typeface="Calibri"/>
              </a:rPr>
              <a:t>Güçlü</a:t>
            </a:r>
          </a:p>
        </p:txBody>
      </p:sp>
      <p:sp>
        <p:nvSpPr>
          <p:cNvPr id="8" name="7 Metin kutusu"/>
          <p:cNvSpPr txBox="1"/>
          <p:nvPr/>
        </p:nvSpPr>
        <p:spPr>
          <a:xfrm>
            <a:off x="3024167" y="3929066"/>
            <a:ext cx="624851" cy="369332"/>
          </a:xfrm>
          <a:prstGeom prst="rect">
            <a:avLst/>
          </a:prstGeom>
          <a:noFill/>
        </p:spPr>
        <p:txBody>
          <a:bodyPr wrap="none" rtlCol="0">
            <a:spAutoFit/>
          </a:bodyPr>
          <a:lstStyle/>
          <a:p>
            <a:pPr defTabSz="914400"/>
            <a:r>
              <a:rPr lang="tr-TR" dirty="0">
                <a:solidFill>
                  <a:prstClr val="black"/>
                </a:solidFill>
                <a:latin typeface="Calibri"/>
              </a:rPr>
              <a:t>Zayıf</a:t>
            </a:r>
          </a:p>
        </p:txBody>
      </p:sp>
      <p:sp>
        <p:nvSpPr>
          <p:cNvPr id="9" name="8 Metin kutusu"/>
          <p:cNvSpPr txBox="1"/>
          <p:nvPr/>
        </p:nvSpPr>
        <p:spPr>
          <a:xfrm>
            <a:off x="850900" y="5015072"/>
            <a:ext cx="11010900" cy="1200329"/>
          </a:xfrm>
          <a:prstGeom prst="rect">
            <a:avLst/>
          </a:prstGeom>
          <a:noFill/>
        </p:spPr>
        <p:txBody>
          <a:bodyPr wrap="square" rtlCol="0">
            <a:spAutoFit/>
          </a:bodyPr>
          <a:lstStyle/>
          <a:p>
            <a:pPr defTabSz="914400"/>
            <a:r>
              <a:rPr lang="tr-TR" dirty="0">
                <a:solidFill>
                  <a:prstClr val="black"/>
                </a:solidFill>
                <a:latin typeface="Calibri"/>
              </a:rPr>
              <a:t>Güçlü olduğum alanda fırsat varsa hemen uygula.</a:t>
            </a:r>
          </a:p>
          <a:p>
            <a:pPr defTabSz="914400"/>
            <a:r>
              <a:rPr lang="tr-TR" dirty="0">
                <a:solidFill>
                  <a:prstClr val="black"/>
                </a:solidFill>
                <a:latin typeface="Calibri"/>
              </a:rPr>
              <a:t>Güçlüyüm-tehdit var; takip et.</a:t>
            </a:r>
          </a:p>
          <a:p>
            <a:pPr defTabSz="914400"/>
            <a:r>
              <a:rPr lang="tr-TR" dirty="0">
                <a:solidFill>
                  <a:prstClr val="black"/>
                </a:solidFill>
                <a:latin typeface="Calibri"/>
              </a:rPr>
              <a:t>Zayıf olduğum alanda fırsat yakaladım ama kullanamıyorum. Fırsatı yakalamak için düzeltme yapmak lazım</a:t>
            </a:r>
          </a:p>
          <a:p>
            <a:pPr defTabSz="914400"/>
            <a:r>
              <a:rPr lang="tr-TR" dirty="0">
                <a:solidFill>
                  <a:prstClr val="black"/>
                </a:solidFill>
                <a:latin typeface="Calibri"/>
              </a:rPr>
              <a:t>Zayıf olduğum alanda tehditle karşılaşırsam; bu </a:t>
            </a:r>
            <a:r>
              <a:rPr lang="tr-TR" dirty="0" err="1">
                <a:solidFill>
                  <a:prstClr val="black"/>
                </a:solidFill>
                <a:latin typeface="Calibri"/>
              </a:rPr>
              <a:t>tehditi</a:t>
            </a:r>
            <a:r>
              <a:rPr lang="tr-TR" dirty="0">
                <a:solidFill>
                  <a:prstClr val="black"/>
                </a:solidFill>
                <a:latin typeface="Calibri"/>
              </a:rPr>
              <a:t> bertaraf etmeye yönelik çalışma yapmam lazım </a:t>
            </a:r>
          </a:p>
        </p:txBody>
      </p:sp>
      <p:sp>
        <p:nvSpPr>
          <p:cNvPr id="3" name="Metin kutusu 2">
            <a:extLst>
              <a:ext uri="{FF2B5EF4-FFF2-40B4-BE49-F238E27FC236}">
                <a16:creationId xmlns="" xmlns:a16="http://schemas.microsoft.com/office/drawing/2014/main" id="{A86F8E20-3DE2-48A2-B925-9F71E5E3C422}"/>
              </a:ext>
            </a:extLst>
          </p:cNvPr>
          <p:cNvSpPr txBox="1"/>
          <p:nvPr/>
        </p:nvSpPr>
        <p:spPr>
          <a:xfrm>
            <a:off x="4397448" y="1428433"/>
            <a:ext cx="984172" cy="369332"/>
          </a:xfrm>
          <a:prstGeom prst="rect">
            <a:avLst/>
          </a:prstGeom>
          <a:noFill/>
        </p:spPr>
        <p:txBody>
          <a:bodyPr wrap="square" rtlCol="0">
            <a:spAutoFit/>
          </a:bodyPr>
          <a:lstStyle/>
          <a:p>
            <a:pPr defTabSz="914400"/>
            <a:r>
              <a:rPr lang="tr-TR" dirty="0">
                <a:solidFill>
                  <a:prstClr val="black"/>
                </a:solidFill>
                <a:latin typeface="Calibri"/>
              </a:rPr>
              <a:t>FIRSAT</a:t>
            </a:r>
          </a:p>
        </p:txBody>
      </p:sp>
      <p:sp>
        <p:nvSpPr>
          <p:cNvPr id="11" name="Metin kutusu 10">
            <a:extLst>
              <a:ext uri="{FF2B5EF4-FFF2-40B4-BE49-F238E27FC236}">
                <a16:creationId xmlns="" xmlns:a16="http://schemas.microsoft.com/office/drawing/2014/main" id="{80280EC4-DEC9-4021-A291-5E9B5A2ACA61}"/>
              </a:ext>
            </a:extLst>
          </p:cNvPr>
          <p:cNvSpPr txBox="1"/>
          <p:nvPr/>
        </p:nvSpPr>
        <p:spPr>
          <a:xfrm>
            <a:off x="6973720" y="1484683"/>
            <a:ext cx="984172" cy="369332"/>
          </a:xfrm>
          <a:prstGeom prst="rect">
            <a:avLst/>
          </a:prstGeom>
          <a:noFill/>
        </p:spPr>
        <p:txBody>
          <a:bodyPr wrap="square" rtlCol="0">
            <a:spAutoFit/>
          </a:bodyPr>
          <a:lstStyle/>
          <a:p>
            <a:pPr defTabSz="914400"/>
            <a:r>
              <a:rPr lang="tr-TR" dirty="0">
                <a:solidFill>
                  <a:prstClr val="black"/>
                </a:solidFill>
                <a:latin typeface="Calibri"/>
              </a:rPr>
              <a:t>TEHDİT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F8F37CA-80E3-4B14-8174-FAB4C2130BC8}"/>
              </a:ext>
            </a:extLst>
          </p:cNvPr>
          <p:cNvSpPr>
            <a:spLocks noGrp="1"/>
          </p:cNvSpPr>
          <p:nvPr>
            <p:ph type="title"/>
          </p:nvPr>
        </p:nvSpPr>
        <p:spPr>
          <a:xfrm>
            <a:off x="838200" y="71718"/>
            <a:ext cx="10515600" cy="618564"/>
          </a:xfrm>
        </p:spPr>
        <p:txBody>
          <a:bodyPr>
            <a:normAutofit fontScale="90000"/>
          </a:bodyPr>
          <a:lstStyle/>
          <a:p>
            <a:r>
              <a:rPr lang="tr-TR" dirty="0"/>
              <a:t>Teşkilat </a:t>
            </a:r>
            <a:r>
              <a:rPr lang="tr-TR" dirty="0" smtClean="0"/>
              <a:t>Şeması</a:t>
            </a:r>
            <a:endParaRPr lang="tr-TR" dirty="0"/>
          </a:p>
        </p:txBody>
      </p:sp>
      <p:pic>
        <p:nvPicPr>
          <p:cNvPr id="3" name="Resim 2"/>
          <p:cNvPicPr>
            <a:picLocks noChangeAspect="1"/>
          </p:cNvPicPr>
          <p:nvPr/>
        </p:nvPicPr>
        <p:blipFill>
          <a:blip r:embed="rId3"/>
          <a:stretch>
            <a:fillRect/>
          </a:stretch>
        </p:blipFill>
        <p:spPr>
          <a:xfrm>
            <a:off x="0" y="690282"/>
            <a:ext cx="12192000" cy="6167718"/>
          </a:xfrm>
          <a:prstGeom prst="rect">
            <a:avLst/>
          </a:prstGeom>
        </p:spPr>
      </p:pic>
    </p:spTree>
    <p:extLst>
      <p:ext uri="{BB962C8B-B14F-4D97-AF65-F5344CB8AC3E}">
        <p14:creationId xmlns:p14="http://schemas.microsoft.com/office/powerpoint/2010/main" val="1370238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3C2B764-397F-48F3-BB33-4F5D2BB2A5D8}"/>
              </a:ext>
            </a:extLst>
          </p:cNvPr>
          <p:cNvSpPr>
            <a:spLocks noGrp="1"/>
          </p:cNvSpPr>
          <p:nvPr>
            <p:ph type="title"/>
          </p:nvPr>
        </p:nvSpPr>
        <p:spPr>
          <a:xfrm>
            <a:off x="1724117" y="-290856"/>
            <a:ext cx="8534400" cy="1507067"/>
          </a:xfrm>
        </p:spPr>
        <p:txBody>
          <a:bodyPr>
            <a:normAutofit/>
          </a:bodyPr>
          <a:lstStyle/>
          <a:p>
            <a:pPr algn="ctr"/>
            <a:r>
              <a:rPr lang="tr-TR" sz="3200" b="1" dirty="0"/>
              <a:t>Zayıf Yanlar ve Fırsatlar için Eylem planları</a:t>
            </a:r>
          </a:p>
        </p:txBody>
      </p:sp>
      <p:graphicFrame>
        <p:nvGraphicFramePr>
          <p:cNvPr id="5" name="İçerik Yer Tutucusu 4">
            <a:extLst>
              <a:ext uri="{FF2B5EF4-FFF2-40B4-BE49-F238E27FC236}">
                <a16:creationId xmlns="" xmlns:a16="http://schemas.microsoft.com/office/drawing/2014/main" id="{2B18699A-6DB9-46C3-9889-8BB1C02F389F}"/>
              </a:ext>
            </a:extLst>
          </p:cNvPr>
          <p:cNvGraphicFramePr>
            <a:graphicFrameLocks noGrp="1"/>
          </p:cNvGraphicFramePr>
          <p:nvPr>
            <p:ph idx="1"/>
            <p:extLst>
              <p:ext uri="{D42A27DB-BD31-4B8C-83A1-F6EECF244321}">
                <p14:modId xmlns:p14="http://schemas.microsoft.com/office/powerpoint/2010/main" val="1016625046"/>
              </p:ext>
            </p:extLst>
          </p:nvPr>
        </p:nvGraphicFramePr>
        <p:xfrm>
          <a:off x="1304818" y="1047966"/>
          <a:ext cx="10325527" cy="5629639"/>
        </p:xfrm>
        <a:graphic>
          <a:graphicData uri="http://schemas.openxmlformats.org/drawingml/2006/table">
            <a:tbl>
              <a:tblPr/>
              <a:tblGrid>
                <a:gridCol w="2080452">
                  <a:extLst>
                    <a:ext uri="{9D8B030D-6E8A-4147-A177-3AD203B41FA5}">
                      <a16:colId xmlns="" xmlns:a16="http://schemas.microsoft.com/office/drawing/2014/main" val="2490846551"/>
                    </a:ext>
                  </a:extLst>
                </a:gridCol>
                <a:gridCol w="1605786">
                  <a:extLst>
                    <a:ext uri="{9D8B030D-6E8A-4147-A177-3AD203B41FA5}">
                      <a16:colId xmlns="" xmlns:a16="http://schemas.microsoft.com/office/drawing/2014/main" val="2361241458"/>
                    </a:ext>
                  </a:extLst>
                </a:gridCol>
                <a:gridCol w="1726978">
                  <a:extLst>
                    <a:ext uri="{9D8B030D-6E8A-4147-A177-3AD203B41FA5}">
                      <a16:colId xmlns="" xmlns:a16="http://schemas.microsoft.com/office/drawing/2014/main" val="844284703"/>
                    </a:ext>
                  </a:extLst>
                </a:gridCol>
                <a:gridCol w="1747178">
                  <a:extLst>
                    <a:ext uri="{9D8B030D-6E8A-4147-A177-3AD203B41FA5}">
                      <a16:colId xmlns="" xmlns:a16="http://schemas.microsoft.com/office/drawing/2014/main" val="3629059111"/>
                    </a:ext>
                  </a:extLst>
                </a:gridCol>
                <a:gridCol w="1047725">
                  <a:extLst>
                    <a:ext uri="{9D8B030D-6E8A-4147-A177-3AD203B41FA5}">
                      <a16:colId xmlns="" xmlns:a16="http://schemas.microsoft.com/office/drawing/2014/main" val="1555854082"/>
                    </a:ext>
                  </a:extLst>
                </a:gridCol>
                <a:gridCol w="2117408">
                  <a:extLst>
                    <a:ext uri="{9D8B030D-6E8A-4147-A177-3AD203B41FA5}">
                      <a16:colId xmlns="" xmlns:a16="http://schemas.microsoft.com/office/drawing/2014/main" val="1406732426"/>
                    </a:ext>
                  </a:extLst>
                </a:gridCol>
              </a:tblGrid>
              <a:tr h="1346437">
                <a:tc>
                  <a:txBody>
                    <a:bodyPr/>
                    <a:lstStyle/>
                    <a:p>
                      <a:pPr>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Gelişmeye Açık Yan </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Zayıf Yanı / uygulamayı İyileştirmek için yapılması planlanan eylemler</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Eylemi gerçekleştirecek ve takip edecek sorumlular</a:t>
                      </a:r>
                    </a:p>
                    <a:p>
                      <a:pPr>
                        <a:lnSpc>
                          <a:spcPct val="107000"/>
                        </a:lnSpc>
                      </a:pPr>
                      <a:endPar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İlk Kontrol Tarihi ve Kontrol/Takip Süreleri</a:t>
                      </a:r>
                    </a:p>
                    <a:p>
                      <a:pPr>
                        <a:lnSpc>
                          <a:spcPct val="107000"/>
                        </a:lnSpc>
                      </a:pPr>
                      <a:endPar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118110" lvl="0" indent="0" algn="l" defTabSz="9144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Tahmini Bitiş Süresi</a:t>
                      </a:r>
                    </a:p>
                    <a:p>
                      <a:pPr marR="118110">
                        <a:lnSpc>
                          <a:spcPct val="107000"/>
                        </a:lnSpc>
                      </a:pPr>
                      <a:endPar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R="118110">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Devamındaki aksiyon ya da ek açıklama</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 xmlns:a16="http://schemas.microsoft.com/office/drawing/2014/main" val="422270327"/>
                  </a:ext>
                </a:extLst>
              </a:tr>
              <a:tr h="3035613">
                <a:tc>
                  <a:txBody>
                    <a:bodyPr/>
                    <a:lstStyle/>
                    <a:p>
                      <a:pPr marL="342900" lvl="0" indent="-342900" algn="l">
                        <a:buAutoNum type="arabicPeriod"/>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200" b="1" kern="1200" dirty="0" smtClean="0">
                          <a:solidFill>
                            <a:schemeClr val="dk1"/>
                          </a:solidFill>
                          <a:effectLst/>
                          <a:latin typeface="+mn-lt"/>
                          <a:ea typeface="+mn-ea"/>
                          <a:cs typeface="+mn-cs"/>
                        </a:rPr>
                        <a:t>Personelin uzun yıllar çalışmış olması ve tecrübesinin yüksek olması,</a:t>
                      </a:r>
                    </a:p>
                    <a:p>
                      <a:pPr marL="342900" lvl="0" indent="-342900" algn="l">
                        <a:buAutoNum type="arabicPeriod"/>
                      </a:pPr>
                      <a:r>
                        <a:rPr lang="tr-TR" sz="1200" b="1" kern="1200" dirty="0" smtClean="0">
                          <a:solidFill>
                            <a:schemeClr val="dk1"/>
                          </a:solidFill>
                          <a:effectLst/>
                          <a:latin typeface="+mn-lt"/>
                          <a:ea typeface="+mn-ea"/>
                          <a:cs typeface="+mn-cs"/>
                        </a:rPr>
                        <a:t>Üniversite yatırımlarının ve teknik hizmetlerin merkezi yapı içinde dairemizce hazırlanarak yürütülmesi</a:t>
                      </a:r>
                    </a:p>
                    <a:p>
                      <a:pPr marL="342900" lvl="0" indent="-342900" algn="l">
                        <a:buAutoNum type="arabicPeriod"/>
                      </a:pPr>
                      <a:r>
                        <a:rPr lang="tr-TR" sz="1200" b="1" kern="1200" dirty="0" smtClean="0">
                          <a:solidFill>
                            <a:schemeClr val="dk1"/>
                          </a:solidFill>
                          <a:effectLst/>
                          <a:latin typeface="+mn-lt"/>
                          <a:ea typeface="+mn-ea"/>
                          <a:cs typeface="+mn-cs"/>
                        </a:rPr>
                        <a:t>Sürdürebilirlik</a:t>
                      </a:r>
                      <a:r>
                        <a:rPr lang="tr-TR" sz="1200" b="1" kern="1200" baseline="0" dirty="0" smtClean="0">
                          <a:solidFill>
                            <a:schemeClr val="dk1"/>
                          </a:solidFill>
                          <a:effectLst/>
                          <a:latin typeface="+mn-lt"/>
                          <a:ea typeface="+mn-ea"/>
                          <a:cs typeface="+mn-cs"/>
                        </a:rPr>
                        <a:t> ve yenilebilir enerjiye ilişkin süreçlerin projelendirmesi süreçlerine başlanması, </a:t>
                      </a:r>
                      <a:endParaRPr lang="tr-TR" sz="1200" b="1" kern="1200" dirty="0" smtClean="0">
                        <a:solidFill>
                          <a:schemeClr val="dk1"/>
                        </a:solidFill>
                        <a:effectLst/>
                        <a:latin typeface="+mn-lt"/>
                        <a:ea typeface="+mn-ea"/>
                        <a:cs typeface="+mn-cs"/>
                      </a:endParaRPr>
                    </a:p>
                    <a:p>
                      <a:pPr>
                        <a:lnSpc>
                          <a:spcPct val="107000"/>
                        </a:lnSpc>
                      </a:pP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2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1.Personel</a:t>
                      </a:r>
                      <a:r>
                        <a:rPr lang="tr-TR" sz="1200" b="1" i="1"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İhtiyacını gidermek, </a:t>
                      </a:r>
                    </a:p>
                    <a:p>
                      <a:pPr>
                        <a:lnSpc>
                          <a:spcPct val="107000"/>
                        </a:lnSpc>
                      </a:pPr>
                      <a:r>
                        <a:rPr lang="tr-TR" sz="1200" b="1" i="1"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Şube Müdürlüğü Kadro yetersizliği </a:t>
                      </a:r>
                    </a:p>
                    <a:p>
                      <a:pPr marL="0" marR="0" lvl="0" indent="0" algn="l" defTabSz="457200" rtl="0" eaLnBrk="1" fontAlgn="auto" latinLnBrk="0" hangingPunct="1">
                        <a:lnSpc>
                          <a:spcPct val="107000"/>
                        </a:lnSpc>
                        <a:spcBef>
                          <a:spcPts val="0"/>
                        </a:spcBef>
                        <a:spcAft>
                          <a:spcPts val="0"/>
                        </a:spcAft>
                        <a:buClrTx/>
                        <a:buSzTx/>
                        <a:buFontTx/>
                        <a:buNone/>
                        <a:tabLst/>
                        <a:defRPr/>
                      </a:pPr>
                      <a:r>
                        <a:rPr lang="tr-TR" sz="1200" b="1" i="1"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a:t>
                      </a:r>
                      <a:r>
                        <a:rPr lang="tr-TR" sz="1200" kern="1200" dirty="0" smtClean="0">
                          <a:solidFill>
                            <a:schemeClr val="dk1"/>
                          </a:solidFill>
                          <a:effectLst/>
                          <a:latin typeface="+mn-lt"/>
                          <a:ea typeface="+mn-ea"/>
                          <a:cs typeface="+mn-cs"/>
                        </a:rPr>
                        <a:t>Sözleşmeli ve Kadrolu teknik personel ihtiyacı,</a:t>
                      </a:r>
                    </a:p>
                    <a:p>
                      <a:pPr marL="0" marR="0" lvl="0" indent="0" algn="l" defTabSz="457200" rtl="0" eaLnBrk="1" fontAlgn="auto" latinLnBrk="0" hangingPunct="1">
                        <a:lnSpc>
                          <a:spcPct val="107000"/>
                        </a:lnSpc>
                        <a:spcBef>
                          <a:spcPts val="0"/>
                        </a:spcBef>
                        <a:spcAft>
                          <a:spcPts val="0"/>
                        </a:spcAft>
                        <a:buClrTx/>
                        <a:buSzTx/>
                        <a:buFontTx/>
                        <a:buNone/>
                        <a:tabLst/>
                        <a:defRPr/>
                      </a:pPr>
                      <a:r>
                        <a:rPr lang="tr-TR" sz="12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Strateji Bütçe Başkanlığından kadro</a:t>
                      </a:r>
                      <a:r>
                        <a:rPr lang="tr-TR" sz="1200" b="1" i="1"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talebinde bulunuldu. İnşat Mühendisi ve Elektrik-Elektronik Mühendisi, Sürekli İşçi, Elektrik Teknisyeni vb. </a:t>
                      </a:r>
                      <a:endParaRPr lang="tr-TR"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2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Daire Başkanı ve</a:t>
                      </a:r>
                      <a:r>
                        <a:rPr lang="tr-TR" sz="1200" b="1" i="1"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Şube Müdürleri/ Yönetim</a:t>
                      </a: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2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28.02.2021 Tarihi</a:t>
                      </a:r>
                      <a:r>
                        <a:rPr lang="tr-TR" sz="1200" b="1" i="1"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itibariyle, ayda bir kez,</a:t>
                      </a: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110">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2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yıl </a:t>
                      </a: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110">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2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Kontörlük hizmetlerinin sağladığı bir birim olarak kadro yetersizlikleri iş ve işlemlerimizde</a:t>
                      </a:r>
                      <a:r>
                        <a:rPr lang="tr-TR" sz="1200" b="1" i="1"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etki etmektedir. </a:t>
                      </a: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0556002"/>
                  </a:ext>
                </a:extLst>
              </a:tr>
              <a:tr h="898866">
                <a:tc>
                  <a:txBody>
                    <a:bodyPr/>
                    <a:lstStyle/>
                    <a:p>
                      <a:pPr>
                        <a:lnSpc>
                          <a:spcPct val="107000"/>
                        </a:lnSpc>
                      </a:pP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tr-TR" sz="1200" b="1" kern="1200" dirty="0" smtClean="0">
                          <a:solidFill>
                            <a:schemeClr val="dk1"/>
                          </a:solidFill>
                          <a:effectLst/>
                          <a:latin typeface="+mn-lt"/>
                          <a:ea typeface="+mn-ea"/>
                          <a:cs typeface="+mn-cs"/>
                        </a:rPr>
                        <a:t>4. Fiziki mekan yetersizliği </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tr-TR" sz="12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Daire Başkanı ve</a:t>
                      </a:r>
                      <a:r>
                        <a:rPr lang="tr-TR" sz="1200" b="1" i="1"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Şube Müdürleri /Yönetim</a:t>
                      </a:r>
                      <a:endParaRPr lang="tr-TR"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110">
                        <a:lnSpc>
                          <a:spcPct val="107000"/>
                        </a:lnSpc>
                      </a:pPr>
                      <a:r>
                        <a:rPr lang="tr-TR" sz="12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Bilinmemektedir </a:t>
                      </a:r>
                      <a:endParaRPr lang="tr-TR"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110">
                        <a:lnSpc>
                          <a:spcPct val="107000"/>
                        </a:lnSpc>
                      </a:pPr>
                      <a:r>
                        <a:rPr lang="tr-TR"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Başkanlık personeli görev yaptığı alaların birbirinden uzak ve koordinasyonu engelleyecek şekilde planlanması, </a:t>
                      </a: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02189130"/>
                  </a:ext>
                </a:extLst>
              </a:tr>
            </a:tbl>
          </a:graphicData>
        </a:graphic>
      </p:graphicFrame>
    </p:spTree>
    <p:extLst>
      <p:ext uri="{BB962C8B-B14F-4D97-AF65-F5344CB8AC3E}">
        <p14:creationId xmlns:p14="http://schemas.microsoft.com/office/powerpoint/2010/main" val="11848891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0876F4D-8C63-4C62-80E4-CB17DA134E94}"/>
              </a:ext>
            </a:extLst>
          </p:cNvPr>
          <p:cNvSpPr>
            <a:spLocks noGrp="1"/>
          </p:cNvSpPr>
          <p:nvPr>
            <p:ph idx="4294967295"/>
          </p:nvPr>
        </p:nvSpPr>
        <p:spPr>
          <a:xfrm>
            <a:off x="1253446" y="1720850"/>
            <a:ext cx="9986481" cy="2579688"/>
          </a:xfrm>
        </p:spPr>
        <p:txBody>
          <a:bodyPr>
            <a:noAutofit/>
          </a:bodyPr>
          <a:lstStyle/>
          <a:p>
            <a:pPr marL="0" indent="0" algn="just">
              <a:buNone/>
            </a:pPr>
            <a:r>
              <a:rPr lang="en-GB" sz="1400" dirty="0">
                <a:latin typeface="Times New Roman" pitchFamily="18" charset="0"/>
                <a:cs typeface="Times New Roman" pitchFamily="18" charset="0"/>
              </a:rPr>
              <a:t>2020 </a:t>
            </a:r>
            <a:r>
              <a:rPr lang="en-GB" sz="1400" dirty="0" err="1">
                <a:latin typeface="Times New Roman" pitchFamily="18" charset="0"/>
                <a:cs typeface="Times New Roman" pitchFamily="18" charset="0"/>
              </a:rPr>
              <a:t>yılında</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Üniversitemiz</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Stratejik</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Planında</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revizyon</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talebimiz</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iletilmiş</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ve</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aşağıda</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belirtilen</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maddelerin</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Yapı</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İşleri</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ve</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Teknik</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Daire</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Başkanlığı</a:t>
            </a:r>
            <a:r>
              <a:rPr lang="en-GB" sz="1400" dirty="0">
                <a:latin typeface="Times New Roman" pitchFamily="18" charset="0"/>
                <a:cs typeface="Times New Roman" pitchFamily="18" charset="0"/>
              </a:rPr>
              <a:t> olarak </a:t>
            </a:r>
            <a:r>
              <a:rPr lang="en-GB" sz="1400" dirty="0" err="1">
                <a:latin typeface="Times New Roman" pitchFamily="18" charset="0"/>
                <a:cs typeface="Times New Roman" pitchFamily="18" charset="0"/>
              </a:rPr>
              <a:t>yer</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almasını</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talep</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edilmiştir</a:t>
            </a:r>
            <a:r>
              <a:rPr lang="en-GB" sz="1400" dirty="0">
                <a:latin typeface="Times New Roman" pitchFamily="18" charset="0"/>
                <a:cs typeface="Times New Roman" pitchFamily="18" charset="0"/>
              </a:rPr>
              <a:t>.</a:t>
            </a:r>
            <a:endParaRPr lang="tr-TR" sz="1400" dirty="0">
              <a:latin typeface="Times New Roman" pitchFamily="18" charset="0"/>
              <a:cs typeface="Times New Roman" pitchFamily="18" charset="0"/>
            </a:endParaRPr>
          </a:p>
          <a:p>
            <a:pPr marL="0" indent="0" algn="just">
              <a:buNone/>
            </a:pPr>
            <a:r>
              <a:rPr lang="en-GB" sz="1400" b="1" dirty="0">
                <a:latin typeface="Times New Roman" pitchFamily="18" charset="0"/>
                <a:cs typeface="Times New Roman" pitchFamily="18" charset="0"/>
              </a:rPr>
              <a:t> </a:t>
            </a:r>
            <a:endParaRPr lang="tr-TR" sz="1400" dirty="0">
              <a:latin typeface="Times New Roman" pitchFamily="18" charset="0"/>
              <a:cs typeface="Times New Roman" pitchFamily="18" charset="0"/>
            </a:endParaRPr>
          </a:p>
          <a:p>
            <a:pPr marL="0" indent="0" algn="just">
              <a:buNone/>
            </a:pP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Stratejik</a:t>
            </a:r>
            <a:r>
              <a:rPr lang="en-GB" sz="1400" b="1" dirty="0">
                <a:latin typeface="Times New Roman" pitchFamily="18" charset="0"/>
                <a:cs typeface="Times New Roman" pitchFamily="18" charset="0"/>
              </a:rPr>
              <a:t> Plan </a:t>
            </a:r>
            <a:r>
              <a:rPr lang="en-GB" sz="1400" b="1" dirty="0" err="1">
                <a:latin typeface="Times New Roman" pitchFamily="18" charset="0"/>
                <a:cs typeface="Times New Roman" pitchFamily="18" charset="0"/>
              </a:rPr>
              <a:t>Revizyon</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Teklifimiz</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aşağıdadır</a:t>
            </a:r>
            <a:r>
              <a:rPr lang="en-GB" sz="1400" b="1" dirty="0">
                <a:latin typeface="Times New Roman" pitchFamily="18" charset="0"/>
                <a:cs typeface="Times New Roman" pitchFamily="18" charset="0"/>
              </a:rPr>
              <a:t>: </a:t>
            </a:r>
            <a:endParaRPr lang="tr-TR" sz="1400" dirty="0">
              <a:latin typeface="Times New Roman" pitchFamily="18" charset="0"/>
              <a:cs typeface="Times New Roman" pitchFamily="18" charset="0"/>
            </a:endParaRPr>
          </a:p>
          <a:p>
            <a:pPr marL="0" indent="0" algn="just">
              <a:buNone/>
            </a:pPr>
            <a:r>
              <a:rPr lang="en-GB" sz="1400" dirty="0">
                <a:latin typeface="Times New Roman" pitchFamily="18" charset="0"/>
                <a:cs typeface="Times New Roman" pitchFamily="18" charset="0"/>
              </a:rPr>
              <a:t>2019-2023 </a:t>
            </a:r>
            <a:r>
              <a:rPr lang="en-GB" sz="1400" dirty="0" err="1">
                <a:latin typeface="Times New Roman" pitchFamily="18" charset="0"/>
                <a:cs typeface="Times New Roman" pitchFamily="18" charset="0"/>
              </a:rPr>
              <a:t>yıllarını</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kapsayan</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ve</a:t>
            </a:r>
            <a:r>
              <a:rPr lang="en-GB" sz="1400" dirty="0">
                <a:latin typeface="Times New Roman" pitchFamily="18" charset="0"/>
                <a:cs typeface="Times New Roman" pitchFamily="18" charset="0"/>
              </a:rPr>
              <a:t> 5 </a:t>
            </a:r>
            <a:r>
              <a:rPr lang="en-GB" sz="1400" dirty="0" err="1">
                <a:latin typeface="Times New Roman" pitchFamily="18" charset="0"/>
                <a:cs typeface="Times New Roman" pitchFamily="18" charset="0"/>
              </a:rPr>
              <a:t>Adet</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amaç</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belirlenerek</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Hedeflenen</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politika</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belgelerine</a:t>
            </a:r>
            <a:r>
              <a:rPr lang="en-GB" sz="1400" dirty="0">
                <a:latin typeface="Times New Roman" pitchFamily="18" charset="0"/>
                <a:cs typeface="Times New Roman" pitchFamily="18" charset="0"/>
              </a:rPr>
              <a:t> </a:t>
            </a:r>
            <a:endParaRPr lang="tr-TR" sz="1400" dirty="0">
              <a:latin typeface="Times New Roman" pitchFamily="18" charset="0"/>
              <a:cs typeface="Times New Roman" pitchFamily="18" charset="0"/>
            </a:endParaRPr>
          </a:p>
          <a:p>
            <a:pPr marL="0" indent="0" algn="just">
              <a:buNone/>
            </a:pPr>
            <a:r>
              <a:rPr lang="en-GB" sz="1400" dirty="0">
                <a:latin typeface="Times New Roman" pitchFamily="18" charset="0"/>
                <a:cs typeface="Times New Roman" pitchFamily="18" charset="0"/>
              </a:rPr>
              <a:t> </a:t>
            </a:r>
            <a:endParaRPr lang="tr-TR" sz="1400" dirty="0">
              <a:latin typeface="Times New Roman" pitchFamily="18" charset="0"/>
              <a:cs typeface="Times New Roman" pitchFamily="18" charset="0"/>
            </a:endParaRPr>
          </a:p>
          <a:p>
            <a:pPr algn="just"/>
            <a:r>
              <a:rPr lang="en-GB" sz="1400" b="1" dirty="0" err="1">
                <a:latin typeface="Times New Roman" pitchFamily="18" charset="0"/>
                <a:cs typeface="Times New Roman" pitchFamily="18" charset="0"/>
              </a:rPr>
              <a:t>Amaç</a:t>
            </a:r>
            <a:r>
              <a:rPr lang="en-GB" sz="1400" b="1" dirty="0">
                <a:latin typeface="Times New Roman" pitchFamily="18" charset="0"/>
                <a:cs typeface="Times New Roman" pitchFamily="18" charset="0"/>
              </a:rPr>
              <a:t> 1. </a:t>
            </a:r>
            <a:r>
              <a:rPr lang="en-GB" sz="1400" dirty="0" err="1">
                <a:latin typeface="Times New Roman" pitchFamily="18" charset="0"/>
                <a:cs typeface="Times New Roman" pitchFamily="18" charset="0"/>
              </a:rPr>
              <a:t>Eğitim-Öğretimde</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Kaliteyi</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Geliştirmek</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ve</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Sürdürmek</a:t>
            </a:r>
            <a:endParaRPr lang="tr-TR" sz="1400" dirty="0">
              <a:latin typeface="Times New Roman" pitchFamily="18" charset="0"/>
              <a:cs typeface="Times New Roman" pitchFamily="18" charset="0"/>
            </a:endParaRPr>
          </a:p>
          <a:p>
            <a:pPr algn="just"/>
            <a:r>
              <a:rPr lang="en-GB" sz="1400" b="1" dirty="0" err="1">
                <a:latin typeface="Times New Roman" pitchFamily="18" charset="0"/>
                <a:cs typeface="Times New Roman" pitchFamily="18" charset="0"/>
              </a:rPr>
              <a:t>Amaç</a:t>
            </a:r>
            <a:r>
              <a:rPr lang="en-GB" sz="1400" b="1" dirty="0">
                <a:latin typeface="Times New Roman" pitchFamily="18" charset="0"/>
                <a:cs typeface="Times New Roman" pitchFamily="18" charset="0"/>
              </a:rPr>
              <a:t> 2. </a:t>
            </a:r>
            <a:r>
              <a:rPr lang="en-GB" sz="1400" dirty="0" err="1">
                <a:latin typeface="Times New Roman" pitchFamily="18" charset="0"/>
                <a:cs typeface="Times New Roman" pitchFamily="18" charset="0"/>
              </a:rPr>
              <a:t>Bilimsel</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Araştırmaların</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Nitelik</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ve</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Niceliğini</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Artırmak</a:t>
            </a:r>
            <a:endParaRPr lang="tr-TR" sz="1400" dirty="0">
              <a:latin typeface="Times New Roman" pitchFamily="18" charset="0"/>
              <a:cs typeface="Times New Roman" pitchFamily="18" charset="0"/>
            </a:endParaRPr>
          </a:p>
          <a:p>
            <a:pPr algn="just"/>
            <a:r>
              <a:rPr lang="en-GB" sz="1400" b="1" dirty="0" err="1">
                <a:latin typeface="Times New Roman" pitchFamily="18" charset="0"/>
                <a:cs typeface="Times New Roman" pitchFamily="18" charset="0"/>
              </a:rPr>
              <a:t>Amaç</a:t>
            </a:r>
            <a:r>
              <a:rPr lang="en-GB" sz="1400" b="1" dirty="0">
                <a:latin typeface="Times New Roman" pitchFamily="18" charset="0"/>
                <a:cs typeface="Times New Roman" pitchFamily="18" charset="0"/>
              </a:rPr>
              <a:t> 3. </a:t>
            </a:r>
            <a:r>
              <a:rPr lang="en-GB" sz="1400" dirty="0" err="1">
                <a:latin typeface="Times New Roman" pitchFamily="18" charset="0"/>
                <a:cs typeface="Times New Roman" pitchFamily="18" charset="0"/>
              </a:rPr>
              <a:t>Toplumsal</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Hizmet</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Faaliyetlerinin</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Sayısını</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Artırmak</a:t>
            </a:r>
            <a:endParaRPr lang="tr-TR" sz="1400" dirty="0">
              <a:latin typeface="Times New Roman" pitchFamily="18" charset="0"/>
              <a:cs typeface="Times New Roman" pitchFamily="18" charset="0"/>
            </a:endParaRPr>
          </a:p>
          <a:p>
            <a:pPr algn="just"/>
            <a:r>
              <a:rPr lang="en-GB" sz="1400" b="1" dirty="0" err="1">
                <a:latin typeface="Times New Roman" pitchFamily="18" charset="0"/>
                <a:cs typeface="Times New Roman" pitchFamily="18" charset="0"/>
              </a:rPr>
              <a:t>Amaç</a:t>
            </a:r>
            <a:r>
              <a:rPr lang="en-GB" sz="1400" b="1" dirty="0">
                <a:latin typeface="Times New Roman" pitchFamily="18" charset="0"/>
                <a:cs typeface="Times New Roman" pitchFamily="18" charset="0"/>
              </a:rPr>
              <a:t> 4. </a:t>
            </a:r>
            <a:r>
              <a:rPr lang="en-GB" sz="1400" dirty="0" err="1">
                <a:latin typeface="Times New Roman" pitchFamily="18" charset="0"/>
                <a:cs typeface="Times New Roman" pitchFamily="18" charset="0"/>
              </a:rPr>
              <a:t>Kurumsallaşmayı</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Geliştirmek</a:t>
            </a:r>
            <a:endParaRPr lang="tr-TR" sz="1400" dirty="0">
              <a:latin typeface="Times New Roman" pitchFamily="18" charset="0"/>
              <a:cs typeface="Times New Roman" pitchFamily="18" charset="0"/>
            </a:endParaRPr>
          </a:p>
          <a:p>
            <a:pPr algn="just"/>
            <a:r>
              <a:rPr lang="en-GB" sz="1400" b="1" dirty="0" err="1">
                <a:latin typeface="Times New Roman" pitchFamily="18" charset="0"/>
                <a:cs typeface="Times New Roman" pitchFamily="18" charset="0"/>
              </a:rPr>
              <a:t>Amaç</a:t>
            </a:r>
            <a:r>
              <a:rPr lang="en-GB" sz="1400" b="1" dirty="0">
                <a:latin typeface="Times New Roman" pitchFamily="18" charset="0"/>
                <a:cs typeface="Times New Roman" pitchFamily="18" charset="0"/>
              </a:rPr>
              <a:t> 5. </a:t>
            </a:r>
            <a:r>
              <a:rPr lang="en-GB" sz="1400" dirty="0" err="1">
                <a:latin typeface="Times New Roman" pitchFamily="18" charset="0"/>
                <a:cs typeface="Times New Roman" pitchFamily="18" charset="0"/>
              </a:rPr>
              <a:t>Paydaşlarla</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İletişim</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ve</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İşbirliğini</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Artırarak</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Girişimciliği</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Yaygınlaştırmak</a:t>
            </a:r>
            <a:endParaRPr lang="tr-TR" sz="1400" dirty="0">
              <a:latin typeface="Times New Roman" pitchFamily="18" charset="0"/>
              <a:cs typeface="Times New Roman" pitchFamily="18" charset="0"/>
            </a:endParaRPr>
          </a:p>
          <a:p>
            <a:pPr marL="0" indent="0" algn="just">
              <a:buNone/>
            </a:pPr>
            <a:r>
              <a:rPr lang="en-GB" sz="1400" b="1" dirty="0">
                <a:latin typeface="Times New Roman" pitchFamily="18" charset="0"/>
                <a:cs typeface="Times New Roman" pitchFamily="18" charset="0"/>
              </a:rPr>
              <a:t> </a:t>
            </a:r>
            <a:r>
              <a:rPr lang="en-GB" sz="1400" dirty="0" err="1" smtClean="0">
                <a:latin typeface="Times New Roman" pitchFamily="18" charset="0"/>
                <a:cs typeface="Times New Roman" pitchFamily="18" charset="0"/>
              </a:rPr>
              <a:t>amaçları</a:t>
            </a:r>
            <a:r>
              <a:rPr lang="en-GB" sz="1400" dirty="0" smtClean="0">
                <a:latin typeface="Times New Roman" pitchFamily="18" charset="0"/>
                <a:cs typeface="Times New Roman" pitchFamily="18" charset="0"/>
              </a:rPr>
              <a:t> </a:t>
            </a:r>
            <a:r>
              <a:rPr lang="en-GB" sz="1400" dirty="0" err="1">
                <a:latin typeface="Times New Roman" pitchFamily="18" charset="0"/>
                <a:cs typeface="Times New Roman" pitchFamily="18" charset="0"/>
              </a:rPr>
              <a:t>arasına</a:t>
            </a:r>
            <a:r>
              <a:rPr lang="en-GB" sz="1400" dirty="0">
                <a:latin typeface="Times New Roman" pitchFamily="18" charset="0"/>
                <a:cs typeface="Times New Roman" pitchFamily="18" charset="0"/>
              </a:rPr>
              <a:t> </a:t>
            </a:r>
            <a:r>
              <a:rPr lang="en-GB" sz="1400" b="1" dirty="0">
                <a:latin typeface="Times New Roman" pitchFamily="18" charset="0"/>
                <a:cs typeface="Times New Roman" pitchFamily="18" charset="0"/>
              </a:rPr>
              <a:t>“AMAÇ 6. </a:t>
            </a:r>
            <a:r>
              <a:rPr lang="en-GB" sz="1400" b="1" dirty="0" err="1">
                <a:latin typeface="Times New Roman" pitchFamily="18" charset="0"/>
                <a:cs typeface="Times New Roman" pitchFamily="18" charset="0"/>
              </a:rPr>
              <a:t>Kaynakları</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Etkin</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ve</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Verimli</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Kullanabilen</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Tasarruf</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Odaklı</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Yenilenebilir</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Kaynaklar</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Üretebilen</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Çevre</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Dostu</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Engelsiz</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Üniversite</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Olmak</a:t>
            </a:r>
            <a:r>
              <a:rPr lang="en-GB" sz="1400" b="1" dirty="0">
                <a:latin typeface="Times New Roman" pitchFamily="18" charset="0"/>
                <a:cs typeface="Times New Roman" pitchFamily="18" charset="0"/>
              </a:rPr>
              <a:t>”  olarak </a:t>
            </a:r>
            <a:r>
              <a:rPr lang="en-GB" sz="1400" b="1" dirty="0" err="1">
                <a:latin typeface="Times New Roman" pitchFamily="18" charset="0"/>
                <a:cs typeface="Times New Roman" pitchFamily="18" charset="0"/>
              </a:rPr>
              <a:t>eklenerek</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bütçeleme</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çalışmalarına</a:t>
            </a:r>
            <a:r>
              <a:rPr lang="en-GB" sz="1400" b="1" dirty="0">
                <a:latin typeface="Times New Roman" pitchFamily="18" charset="0"/>
                <a:cs typeface="Times New Roman" pitchFamily="18" charset="0"/>
              </a:rPr>
              <a:t> </a:t>
            </a:r>
            <a:r>
              <a:rPr lang="en-GB" sz="1400" b="1" dirty="0" err="1">
                <a:latin typeface="Times New Roman" pitchFamily="18" charset="0"/>
                <a:cs typeface="Times New Roman" pitchFamily="18" charset="0"/>
              </a:rPr>
              <a:t>başlanacaktır</a:t>
            </a:r>
            <a:r>
              <a:rPr lang="en-GB" sz="1400" b="1" dirty="0">
                <a:latin typeface="Times New Roman" pitchFamily="18" charset="0"/>
                <a:cs typeface="Times New Roman" pitchFamily="18" charset="0"/>
              </a:rPr>
              <a:t>. </a:t>
            </a:r>
            <a:endParaRPr lang="tr-TR" sz="1400" b="1" dirty="0">
              <a:latin typeface="Times New Roman" pitchFamily="18" charset="0"/>
              <a:cs typeface="Times New Roman" pitchFamily="18" charset="0"/>
            </a:endParaRPr>
          </a:p>
          <a:p>
            <a:pPr marL="0" indent="0" algn="just">
              <a:buNone/>
            </a:pPr>
            <a:r>
              <a:rPr lang="en-GB" sz="1400" dirty="0">
                <a:latin typeface="Times New Roman" pitchFamily="18" charset="0"/>
                <a:cs typeface="Times New Roman" pitchFamily="18" charset="0"/>
              </a:rPr>
              <a:t>6. </a:t>
            </a:r>
            <a:r>
              <a:rPr lang="en-GB" sz="1400" dirty="0" err="1">
                <a:latin typeface="Times New Roman" pitchFamily="18" charset="0"/>
                <a:cs typeface="Times New Roman" pitchFamily="18" charset="0"/>
              </a:rPr>
              <a:t>hedef</a:t>
            </a:r>
            <a:r>
              <a:rPr lang="en-GB" sz="1400" dirty="0">
                <a:latin typeface="Times New Roman" pitchFamily="18" charset="0"/>
                <a:cs typeface="Times New Roman" pitchFamily="18" charset="0"/>
              </a:rPr>
              <a:t> olarak </a:t>
            </a:r>
            <a:r>
              <a:rPr lang="en-GB" sz="1400" dirty="0" err="1">
                <a:latin typeface="Times New Roman" pitchFamily="18" charset="0"/>
                <a:cs typeface="Times New Roman" pitchFamily="18" charset="0"/>
              </a:rPr>
              <a:t>belirlenen</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başlıkların</a:t>
            </a:r>
            <a:r>
              <a:rPr lang="tr-TR"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eklenmes</a:t>
            </a:r>
            <a:r>
              <a:rPr lang="en-GB" sz="1400" b="1" dirty="0" err="1">
                <a:latin typeface="Times New Roman" pitchFamily="18" charset="0"/>
                <a:cs typeface="Times New Roman" pitchFamily="18" charset="0"/>
              </a:rPr>
              <a:t>i</a:t>
            </a:r>
            <a:endParaRPr lang="tr-TR" sz="1400" dirty="0"/>
          </a:p>
        </p:txBody>
      </p:sp>
      <p:sp>
        <p:nvSpPr>
          <p:cNvPr id="2" name="Başlık 1">
            <a:extLst>
              <a:ext uri="{FF2B5EF4-FFF2-40B4-BE49-F238E27FC236}">
                <a16:creationId xmlns="" xmlns:a16="http://schemas.microsoft.com/office/drawing/2014/main" id="{29156641-2230-43E4-B360-ADBF1CC6AE95}"/>
              </a:ext>
            </a:extLst>
          </p:cNvPr>
          <p:cNvSpPr>
            <a:spLocks noGrp="1"/>
          </p:cNvSpPr>
          <p:nvPr>
            <p:ph type="title" idx="4294967295"/>
          </p:nvPr>
        </p:nvSpPr>
        <p:spPr>
          <a:xfrm>
            <a:off x="0" y="274638"/>
            <a:ext cx="10972800" cy="1049337"/>
          </a:xfrm>
        </p:spPr>
        <p:txBody>
          <a:bodyPr>
            <a:normAutofit fontScale="90000"/>
          </a:bodyPr>
          <a:lstStyle/>
          <a:p>
            <a:pPr algn="ctr"/>
            <a:r>
              <a:rPr lang="tr-TR" dirty="0">
                <a:latin typeface="Times New Roman" panose="02020603050405020304" pitchFamily="18" charset="0"/>
                <a:cs typeface="Times New Roman" panose="02020603050405020304" pitchFamily="18" charset="0"/>
              </a:rPr>
              <a:t>2021 Yılı İçin Daha Önce Biriminizde Yapılmamış Neleri Yapmayı Planlıyorsunuz?</a:t>
            </a:r>
          </a:p>
        </p:txBody>
      </p:sp>
    </p:spTree>
    <p:extLst>
      <p:ext uri="{BB962C8B-B14F-4D97-AF65-F5344CB8AC3E}">
        <p14:creationId xmlns:p14="http://schemas.microsoft.com/office/powerpoint/2010/main" val="587810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9156641-2230-43E4-B360-ADBF1CC6AE95}"/>
              </a:ext>
            </a:extLst>
          </p:cNvPr>
          <p:cNvSpPr>
            <a:spLocks noGrp="1"/>
          </p:cNvSpPr>
          <p:nvPr>
            <p:ph type="title" idx="4294967295"/>
          </p:nvPr>
        </p:nvSpPr>
        <p:spPr>
          <a:xfrm>
            <a:off x="0" y="274638"/>
            <a:ext cx="10972800" cy="1049337"/>
          </a:xfrm>
        </p:spPr>
        <p:txBody>
          <a:bodyPr>
            <a:normAutofit fontScale="90000"/>
          </a:bodyPr>
          <a:lstStyle/>
          <a:p>
            <a:pPr algn="ctr"/>
            <a:r>
              <a:rPr lang="tr-TR" dirty="0"/>
              <a:t>2021 Yılı İçin Daha Önce Biriminizde Yapılmamış Neleri Yapmayı Planlıyorsunuz?</a:t>
            </a:r>
          </a:p>
        </p:txBody>
      </p:sp>
      <p:sp>
        <p:nvSpPr>
          <p:cNvPr id="5" name="İçerik Yer Tutucusu 2"/>
          <p:cNvSpPr txBox="1">
            <a:spLocks/>
          </p:cNvSpPr>
          <p:nvPr/>
        </p:nvSpPr>
        <p:spPr>
          <a:xfrm>
            <a:off x="467544" y="1542197"/>
            <a:ext cx="10969280" cy="5145206"/>
          </a:xfrm>
          <a:prstGeom prst="rect">
            <a:avLst/>
          </a:prstGeom>
        </p:spPr>
        <p:txBody>
          <a:bodyPr vert="horz" lIns="91440" tIns="45720" rIns="91440" bIns="45720" numCol="2" spcCol="72000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GB"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Hedefler</a:t>
            </a:r>
            <a:r>
              <a:rPr lang="en-GB"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marL="0" indent="0" algn="just">
              <a:buFont typeface="Arial" pitchFamily="34" charset="0"/>
              <a:buNone/>
            </a:pPr>
            <a:endParaRPr lang="tr-TR" dirty="0" smtClean="0">
              <a:latin typeface="Times New Roman" pitchFamily="18" charset="0"/>
              <a:cs typeface="Times New Roman" pitchFamily="18" charset="0"/>
            </a:endParaRPr>
          </a:p>
          <a:p>
            <a:pPr marL="0" indent="0" algn="just">
              <a:buFont typeface="Arial" pitchFamily="34" charset="0"/>
              <a:buNone/>
            </a:pPr>
            <a:r>
              <a:rPr lang="en-GB" b="1" dirty="0" smtClean="0">
                <a:latin typeface="Times New Roman" pitchFamily="18" charset="0"/>
                <a:cs typeface="Times New Roman" pitchFamily="18" charset="0"/>
              </a:rPr>
              <a:t>Hedef.1: </a:t>
            </a:r>
            <a:r>
              <a:rPr lang="en-GB" b="1" dirty="0" err="1" smtClean="0">
                <a:latin typeface="Times New Roman" pitchFamily="18" charset="0"/>
                <a:cs typeface="Times New Roman" pitchFamily="18" charset="0"/>
              </a:rPr>
              <a:t>Deprem</a:t>
            </a:r>
            <a:r>
              <a:rPr lang="en-GB" b="1"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1.1.   İl </a:t>
            </a:r>
            <a:r>
              <a:rPr lang="en-GB" dirty="0" err="1" smtClean="0">
                <a:latin typeface="Times New Roman" pitchFamily="18" charset="0"/>
                <a:cs typeface="Times New Roman" pitchFamily="18" charset="0"/>
              </a:rPr>
              <a:t>Geneli</a:t>
            </a:r>
            <a:r>
              <a:rPr lang="en-GB" dirty="0" smtClean="0">
                <a:latin typeface="Times New Roman" pitchFamily="18" charset="0"/>
                <a:cs typeface="Times New Roman" pitchFamily="18" charset="0"/>
              </a:rPr>
              <a:t> Fay </a:t>
            </a:r>
            <a:r>
              <a:rPr lang="en-GB" dirty="0" err="1" smtClean="0">
                <a:latin typeface="Times New Roman" pitchFamily="18" charset="0"/>
                <a:cs typeface="Times New Roman" pitchFamily="18" charset="0"/>
              </a:rPr>
              <a:t>Hatları</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Yerleşkeye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Etkileri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Değerlendirilecek</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Raporlandırılacak</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1.2.  </a:t>
            </a:r>
            <a:r>
              <a:rPr lang="en-GB" dirty="0" err="1" smtClean="0">
                <a:latin typeface="Times New Roman" pitchFamily="18" charset="0"/>
                <a:cs typeface="Times New Roman" pitchFamily="18" charset="0"/>
              </a:rPr>
              <a:t>Tüm</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Yerleşkelerde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Zemin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Etüd</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İşlemleri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Gerçekleşecek</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1.3.   </a:t>
            </a:r>
            <a:r>
              <a:rPr lang="en-GB" dirty="0" err="1" smtClean="0">
                <a:latin typeface="Times New Roman" pitchFamily="18" charset="0"/>
                <a:cs typeface="Times New Roman" pitchFamily="18" charset="0"/>
              </a:rPr>
              <a:t>Mevcut</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Yapı</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Stoğunun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Depreme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Dayanmasına</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İlişkin</a:t>
            </a:r>
            <a:r>
              <a:rPr lang="en-GB" dirty="0" smtClean="0">
                <a:latin typeface="Times New Roman" pitchFamily="18" charset="0"/>
                <a:cs typeface="Times New Roman" pitchFamily="18" charset="0"/>
              </a:rPr>
              <a:t> İlk </a:t>
            </a:r>
            <a:r>
              <a:rPr lang="en-GB" dirty="0" err="1" smtClean="0">
                <a:latin typeface="Times New Roman" pitchFamily="18" charset="0"/>
                <a:cs typeface="Times New Roman" pitchFamily="18" charset="0"/>
              </a:rPr>
              <a:t>Yapılan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Binadan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Başlanarak</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Deprem</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Dayanım</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Raporu</a:t>
            </a:r>
            <a:r>
              <a:rPr lang="en-GB"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Hazırlanacak</a:t>
            </a:r>
            <a:r>
              <a:rPr lang="en-GB"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1.4.   </a:t>
            </a:r>
            <a:r>
              <a:rPr lang="en-GB" dirty="0" err="1" smtClean="0">
                <a:latin typeface="Times New Roman" pitchFamily="18" charset="0"/>
                <a:cs typeface="Times New Roman" pitchFamily="18" charset="0"/>
              </a:rPr>
              <a:t>Depreme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Dayanıklı</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Olmayan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Binaların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Yenilenmesi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İçin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Bütçe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Çalışmaları</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Yapılacak</a:t>
            </a:r>
            <a:endParaRPr lang="tr-TR" dirty="0" smtClean="0">
              <a:latin typeface="Times New Roman" pitchFamily="18" charset="0"/>
              <a:cs typeface="Times New Roman" pitchFamily="18" charset="0"/>
            </a:endParaRPr>
          </a:p>
          <a:p>
            <a:pPr marL="0" indent="0" algn="just">
              <a:buFont typeface="Arial" pitchFamily="34" charset="0"/>
              <a:buNone/>
            </a:pPr>
            <a:endParaRPr lang="tr-TR" dirty="0" smtClean="0">
              <a:latin typeface="Times New Roman" pitchFamily="18" charset="0"/>
              <a:cs typeface="Times New Roman" pitchFamily="18" charset="0"/>
            </a:endParaRPr>
          </a:p>
          <a:p>
            <a:pPr marL="0" indent="0" algn="just">
              <a:buFont typeface="Arial" pitchFamily="34" charset="0"/>
              <a:buNone/>
            </a:pPr>
            <a:r>
              <a:rPr lang="en-GB" b="1" dirty="0" smtClean="0">
                <a:latin typeface="Times New Roman" pitchFamily="18" charset="0"/>
                <a:cs typeface="Times New Roman" pitchFamily="18" charset="0"/>
              </a:rPr>
              <a:t>Hedef.2 - </a:t>
            </a:r>
            <a:r>
              <a:rPr lang="en-GB" b="1" dirty="0" err="1" smtClean="0">
                <a:latin typeface="Times New Roman" pitchFamily="18" charset="0"/>
                <a:cs typeface="Times New Roman" pitchFamily="18" charset="0"/>
              </a:rPr>
              <a:t>Enerji</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Verimliliği</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İşlemleri</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ve</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Kamu</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Binalarında</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Enerji</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Tasarrufu</a:t>
            </a:r>
            <a:r>
              <a:rPr lang="en-GB"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marL="0" indent="0" algn="just">
              <a:buFont typeface="Arial" pitchFamily="34" charset="0"/>
              <a:buNone/>
            </a:pP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2.1.    Isı </a:t>
            </a:r>
            <a:r>
              <a:rPr lang="en-GB" dirty="0" err="1" smtClean="0">
                <a:latin typeface="Times New Roman" pitchFamily="18" charset="0"/>
                <a:cs typeface="Times New Roman" pitchFamily="18" charset="0"/>
              </a:rPr>
              <a:t>Verimliliği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Çalışmaları</a:t>
            </a:r>
            <a:r>
              <a:rPr lang="en-GB"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2.2.    </a:t>
            </a:r>
            <a:r>
              <a:rPr lang="en-GB" dirty="0" err="1" smtClean="0">
                <a:latin typeface="Times New Roman" pitchFamily="18" charset="0"/>
                <a:cs typeface="Times New Roman" pitchFamily="18" charset="0"/>
              </a:rPr>
              <a:t>Isıtıcı</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Elemanların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Verimliliği</a:t>
            </a:r>
            <a:r>
              <a:rPr lang="en-GB"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2.3    </a:t>
            </a:r>
            <a:r>
              <a:rPr lang="en-GB" dirty="0" err="1" smtClean="0">
                <a:latin typeface="Times New Roman" pitchFamily="18" charset="0"/>
                <a:cs typeface="Times New Roman" pitchFamily="18" charset="0"/>
              </a:rPr>
              <a:t>Isıtılan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Mekan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Verimliliği</a:t>
            </a:r>
            <a:r>
              <a:rPr lang="en-GB"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2.4.    </a:t>
            </a:r>
            <a:r>
              <a:rPr lang="en-GB" dirty="0" err="1" smtClean="0">
                <a:latin typeface="Times New Roman" pitchFamily="18" charset="0"/>
                <a:cs typeface="Times New Roman" pitchFamily="18" charset="0"/>
              </a:rPr>
              <a:t>Kojenarasyon</a:t>
            </a:r>
            <a:r>
              <a:rPr lang="en-GB"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2.5.   </a:t>
            </a:r>
            <a:r>
              <a:rPr lang="en-GB" dirty="0" err="1" smtClean="0">
                <a:latin typeface="Times New Roman" pitchFamily="18" charset="0"/>
                <a:cs typeface="Times New Roman" pitchFamily="18" charset="0"/>
              </a:rPr>
              <a:t>Aydınlatma</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Elemanlarının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Verimliliği</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2.6.    </a:t>
            </a:r>
            <a:r>
              <a:rPr lang="en-GB" dirty="0" err="1" smtClean="0">
                <a:latin typeface="Times New Roman" pitchFamily="18" charset="0"/>
                <a:cs typeface="Times New Roman" pitchFamily="18" charset="0"/>
              </a:rPr>
              <a:t>Elektrik</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Verimliliği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Pc’lerin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Elektrik</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Tüketimi</a:t>
            </a:r>
            <a:r>
              <a:rPr lang="en-GB"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2.7.   </a:t>
            </a:r>
            <a:r>
              <a:rPr lang="en-GB" dirty="0" err="1" smtClean="0">
                <a:latin typeface="Times New Roman" pitchFamily="18" charset="0"/>
                <a:cs typeface="Times New Roman" pitchFamily="18" charset="0"/>
              </a:rPr>
              <a:t>Yenilenebilir</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Enerji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Kaynaklarının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Projelendirilmesi</a:t>
            </a:r>
            <a:endParaRPr lang="tr-TR" dirty="0" smtClean="0">
              <a:latin typeface="Times New Roman" pitchFamily="18" charset="0"/>
              <a:cs typeface="Times New Roman" pitchFamily="18" charset="0"/>
            </a:endParaRPr>
          </a:p>
          <a:p>
            <a:pPr algn="just"/>
            <a:endParaRPr lang="tr-TR" dirty="0" smtClean="0">
              <a:latin typeface="Times New Roman" pitchFamily="18" charset="0"/>
              <a:cs typeface="Times New Roman" pitchFamily="18" charset="0"/>
            </a:endParaRPr>
          </a:p>
          <a:p>
            <a:pPr marL="0" indent="0" algn="just">
              <a:buFont typeface="Arial" pitchFamily="34" charset="0"/>
              <a:buNone/>
            </a:pPr>
            <a:r>
              <a:rPr lang="en-GB" b="1" dirty="0" err="1" smtClean="0">
                <a:latin typeface="Times New Roman" pitchFamily="18" charset="0"/>
                <a:cs typeface="Times New Roman" pitchFamily="18" charset="0"/>
              </a:rPr>
              <a:t>Hedef</a:t>
            </a:r>
            <a:r>
              <a:rPr lang="en-GB" b="1" dirty="0" smtClean="0">
                <a:latin typeface="Times New Roman" pitchFamily="18" charset="0"/>
                <a:cs typeface="Times New Roman" pitchFamily="18" charset="0"/>
              </a:rPr>
              <a:t> 3. </a:t>
            </a:r>
            <a:r>
              <a:rPr lang="en-GB" b="1" dirty="0" err="1" smtClean="0">
                <a:latin typeface="Times New Roman" pitchFamily="18" charset="0"/>
                <a:cs typeface="Times New Roman" pitchFamily="18" charset="0"/>
              </a:rPr>
              <a:t>Yeşil</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Kampus</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Etkinlikleri</a:t>
            </a:r>
            <a:r>
              <a:rPr lang="en-GB" b="1" dirty="0" smtClean="0">
                <a:latin typeface="Times New Roman" pitchFamily="18" charset="0"/>
                <a:cs typeface="Times New Roman" pitchFamily="18" charset="0"/>
              </a:rPr>
              <a:t> </a:t>
            </a:r>
            <a:endParaRPr lang="tr-TR" b="1" dirty="0" smtClean="0">
              <a:latin typeface="Times New Roman" pitchFamily="18" charset="0"/>
              <a:cs typeface="Times New Roman" pitchFamily="18" charset="0"/>
            </a:endParaRPr>
          </a:p>
          <a:p>
            <a:pPr marL="0" indent="0" algn="just">
              <a:buFont typeface="Arial" pitchFamily="34" charset="0"/>
              <a:buNone/>
            </a:pP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3.1.  </a:t>
            </a:r>
            <a:r>
              <a:rPr lang="en-GB" dirty="0" err="1" smtClean="0">
                <a:latin typeface="Times New Roman" pitchFamily="18" charset="0"/>
                <a:cs typeface="Times New Roman" pitchFamily="18" charset="0"/>
              </a:rPr>
              <a:t>Sürdürülebilir</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Yeşil</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Olmak</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3.2.  </a:t>
            </a:r>
            <a:r>
              <a:rPr lang="en-GB" dirty="0" err="1" smtClean="0">
                <a:latin typeface="Times New Roman" pitchFamily="18" charset="0"/>
                <a:cs typeface="Times New Roman" pitchFamily="18" charset="0"/>
              </a:rPr>
              <a:t>Tasarruf</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Envanteri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Karbon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Ayak</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İzi</a:t>
            </a:r>
            <a:r>
              <a:rPr lang="en-GB" dirty="0" smtClean="0">
                <a:latin typeface="Times New Roman" pitchFamily="18" charset="0"/>
                <a:cs typeface="Times New Roman" pitchFamily="18" charset="0"/>
              </a:rPr>
              <a:t>)</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3.3.   </a:t>
            </a:r>
            <a:r>
              <a:rPr lang="en-GB" dirty="0" err="1" smtClean="0">
                <a:latin typeface="Times New Roman" pitchFamily="18" charset="0"/>
                <a:cs typeface="Times New Roman" pitchFamily="18" charset="0"/>
              </a:rPr>
              <a:t>Atık</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Yönetimi</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3.3.   </a:t>
            </a:r>
            <a:r>
              <a:rPr lang="en-GB" dirty="0" err="1" smtClean="0">
                <a:latin typeface="Times New Roman" pitchFamily="18" charset="0"/>
                <a:cs typeface="Times New Roman" pitchFamily="18" charset="0"/>
              </a:rPr>
              <a:t>Yeşil</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Kampüs</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İşlemleri</a:t>
            </a:r>
            <a:r>
              <a:rPr lang="en-GB" dirty="0" smtClean="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lgn="just"/>
            <a:endParaRPr lang="tr-TR" dirty="0" smtClean="0">
              <a:latin typeface="Times New Roman" pitchFamily="18" charset="0"/>
              <a:cs typeface="Times New Roman" pitchFamily="18" charset="0"/>
            </a:endParaRPr>
          </a:p>
          <a:p>
            <a:pPr marL="0" indent="0" algn="just">
              <a:buFont typeface="Arial" pitchFamily="34" charset="0"/>
              <a:buNone/>
            </a:pPr>
            <a:r>
              <a:rPr lang="en-GB" b="1" dirty="0" err="1" smtClean="0">
                <a:latin typeface="Times New Roman" pitchFamily="18" charset="0"/>
                <a:cs typeface="Times New Roman" pitchFamily="18" charset="0"/>
              </a:rPr>
              <a:t>Hedef</a:t>
            </a:r>
            <a:r>
              <a:rPr lang="en-GB" b="1" dirty="0" smtClean="0">
                <a:latin typeface="Times New Roman" pitchFamily="18" charset="0"/>
                <a:cs typeface="Times New Roman" pitchFamily="18" charset="0"/>
              </a:rPr>
              <a:t> 4.  </a:t>
            </a:r>
            <a:r>
              <a:rPr lang="en-GB" b="1" dirty="0" err="1" smtClean="0">
                <a:latin typeface="Times New Roman" pitchFamily="18" charset="0"/>
                <a:cs typeface="Times New Roman" pitchFamily="18" charset="0"/>
              </a:rPr>
              <a:t>Engelli</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Dostu</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Üniversite</a:t>
            </a:r>
            <a:r>
              <a:rPr lang="en-GB" b="1" dirty="0" smtClean="0">
                <a:latin typeface="Times New Roman" pitchFamily="18" charset="0"/>
                <a:cs typeface="Times New Roman" pitchFamily="18" charset="0"/>
              </a:rPr>
              <a:t> / </a:t>
            </a:r>
            <a:r>
              <a:rPr lang="en-GB" b="1" dirty="0" err="1" smtClean="0">
                <a:latin typeface="Times New Roman" pitchFamily="18" charset="0"/>
                <a:cs typeface="Times New Roman" pitchFamily="18" charset="0"/>
              </a:rPr>
              <a:t>Yaya</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ve</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Bisiklet</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Yolu</a:t>
            </a:r>
            <a:endParaRPr lang="tr-TR" b="1" dirty="0" smtClean="0">
              <a:latin typeface="Times New Roman" pitchFamily="18" charset="0"/>
              <a:cs typeface="Times New Roman" pitchFamily="18" charset="0"/>
            </a:endParaRPr>
          </a:p>
          <a:p>
            <a:pPr marL="0" indent="0" algn="just">
              <a:buFont typeface="Arial" pitchFamily="34" charset="0"/>
              <a:buNone/>
            </a:pP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4.1. </a:t>
            </a:r>
            <a:r>
              <a:rPr lang="en-GB" dirty="0" err="1" smtClean="0">
                <a:latin typeface="Times New Roman" pitchFamily="18" charset="0"/>
                <a:cs typeface="Times New Roman" pitchFamily="18" charset="0"/>
              </a:rPr>
              <a:t>Engelli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Dostu</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Üniversite</a:t>
            </a:r>
            <a:endParaRPr lang="tr-TR"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4.2. </a:t>
            </a:r>
            <a:r>
              <a:rPr lang="en-GB" dirty="0" err="1" smtClean="0">
                <a:latin typeface="Times New Roman" pitchFamily="18" charset="0"/>
                <a:cs typeface="Times New Roman" pitchFamily="18" charset="0"/>
              </a:rPr>
              <a:t>Tüm</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Sert</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Zemin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Engelli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Erişimi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Bisiklet</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Yaya</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Yollarının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Peyzaj</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Projesine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Eklenmesi</a:t>
            </a:r>
            <a:endParaRPr lang="tr-TR" dirty="0" smtClean="0">
              <a:latin typeface="Times New Roman" pitchFamily="18" charset="0"/>
              <a:cs typeface="Times New Roman" pitchFamily="18" charset="0"/>
            </a:endParaRPr>
          </a:p>
          <a:p>
            <a:pPr algn="just"/>
            <a:endParaRPr lang="tr-TR" dirty="0" smtClean="0">
              <a:latin typeface="Times New Roman" pitchFamily="18" charset="0"/>
              <a:cs typeface="Times New Roman" pitchFamily="18" charset="0"/>
            </a:endParaRPr>
          </a:p>
          <a:p>
            <a:pPr marL="0" indent="0" algn="just">
              <a:buFont typeface="Arial" pitchFamily="34" charset="0"/>
              <a:buNone/>
            </a:pPr>
            <a:r>
              <a:rPr lang="en-GB" b="1" dirty="0" err="1" smtClean="0">
                <a:latin typeface="Times New Roman" pitchFamily="18" charset="0"/>
                <a:cs typeface="Times New Roman" pitchFamily="18" charset="0"/>
              </a:rPr>
              <a:t>Hedef</a:t>
            </a:r>
            <a:r>
              <a:rPr lang="en-GB" b="1" dirty="0" smtClean="0">
                <a:latin typeface="Times New Roman" pitchFamily="18" charset="0"/>
                <a:cs typeface="Times New Roman" pitchFamily="18" charset="0"/>
              </a:rPr>
              <a:t> 5. Alt </a:t>
            </a:r>
            <a:r>
              <a:rPr lang="en-GB" b="1" dirty="0" err="1" smtClean="0">
                <a:latin typeface="Times New Roman" pitchFamily="18" charset="0"/>
                <a:cs typeface="Times New Roman" pitchFamily="18" charset="0"/>
              </a:rPr>
              <a:t>Yapı</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ve</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Üst</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Yapı</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Elemanlarının</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ve</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İmar</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Durumlarının</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Revizyonu</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ve</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Güncellenmesi</a:t>
            </a:r>
            <a:endParaRPr lang="tr-TR" dirty="0" smtClean="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567472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9156641-2230-43E4-B360-ADBF1CC6AE95}"/>
              </a:ext>
            </a:extLst>
          </p:cNvPr>
          <p:cNvSpPr>
            <a:spLocks noGrp="1"/>
          </p:cNvSpPr>
          <p:nvPr>
            <p:ph type="title" idx="4294967295"/>
          </p:nvPr>
        </p:nvSpPr>
        <p:spPr>
          <a:xfrm>
            <a:off x="801384" y="274638"/>
            <a:ext cx="10171416" cy="517525"/>
          </a:xfrm>
        </p:spPr>
        <p:txBody>
          <a:bodyPr>
            <a:normAutofit fontScale="90000"/>
          </a:bodyPr>
          <a:lstStyle/>
          <a:p>
            <a:pPr algn="ctr"/>
            <a:r>
              <a:rPr lang="tr-TR" sz="2400" dirty="0"/>
              <a:t>2021 Yılı İçin Daha Önce Biriminizde Yapılmamış Neleri Yapmayı Planlıyorsunuz?</a:t>
            </a:r>
          </a:p>
        </p:txBody>
      </p:sp>
      <p:graphicFrame>
        <p:nvGraphicFramePr>
          <p:cNvPr id="4" name="Tablo 3"/>
          <p:cNvGraphicFramePr>
            <a:graphicFrameLocks noGrp="1"/>
          </p:cNvGraphicFramePr>
          <p:nvPr>
            <p:extLst>
              <p:ext uri="{D42A27DB-BD31-4B8C-83A1-F6EECF244321}">
                <p14:modId xmlns:p14="http://schemas.microsoft.com/office/powerpoint/2010/main" val="1150290748"/>
              </p:ext>
            </p:extLst>
          </p:nvPr>
        </p:nvGraphicFramePr>
        <p:xfrm>
          <a:off x="395536" y="1077788"/>
          <a:ext cx="11614494" cy="5493753"/>
        </p:xfrm>
        <a:graphic>
          <a:graphicData uri="http://schemas.openxmlformats.org/drawingml/2006/table">
            <a:tbl>
              <a:tblPr firstRow="1" firstCol="1" lastRow="1" lastCol="1" bandRow="1" bandCol="1">
                <a:tableStyleId>{17292A2E-F333-43FB-9621-5CBBE7FDCDCB}</a:tableStyleId>
              </a:tblPr>
              <a:tblGrid>
                <a:gridCol w="5281933">
                  <a:extLst>
                    <a:ext uri="{9D8B030D-6E8A-4147-A177-3AD203B41FA5}">
                      <a16:colId xmlns="" xmlns:a16="http://schemas.microsoft.com/office/drawing/2014/main" val="20000"/>
                    </a:ext>
                  </a:extLst>
                </a:gridCol>
                <a:gridCol w="6332561">
                  <a:extLst>
                    <a:ext uri="{9D8B030D-6E8A-4147-A177-3AD203B41FA5}">
                      <a16:colId xmlns="" xmlns:a16="http://schemas.microsoft.com/office/drawing/2014/main" val="20001"/>
                    </a:ext>
                  </a:extLst>
                </a:gridCol>
              </a:tblGrid>
              <a:tr h="224532">
                <a:tc>
                  <a:txBody>
                    <a:bodyPr/>
                    <a:lstStyle/>
                    <a:p>
                      <a:pPr algn="ctr">
                        <a:spcAft>
                          <a:spcPts val="0"/>
                        </a:spcAft>
                        <a:tabLst>
                          <a:tab pos="3568700" algn="l"/>
                        </a:tabLst>
                      </a:pPr>
                      <a:r>
                        <a:rPr lang="tr-TR" sz="1200" dirty="0">
                          <a:effectLst/>
                          <a:latin typeface="Times New Roman" pitchFamily="18" charset="0"/>
                          <a:cs typeface="Times New Roman" pitchFamily="18" charset="0"/>
                        </a:rPr>
                        <a:t>Stratejik Amaçlar</a:t>
                      </a:r>
                      <a:endParaRPr lang="tr-TR" sz="1200" dirty="0">
                        <a:effectLst/>
                        <a:latin typeface="Times New Roman" pitchFamily="18" charset="0"/>
                        <a:ea typeface="Times New Roman"/>
                        <a:cs typeface="Times New Roman" pitchFamily="18" charset="0"/>
                      </a:endParaRPr>
                    </a:p>
                  </a:txBody>
                  <a:tcPr marL="38370" marR="38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3568700" algn="l"/>
                        </a:tabLst>
                      </a:pPr>
                      <a:r>
                        <a:rPr lang="tr-TR" sz="1200" dirty="0">
                          <a:effectLst/>
                          <a:latin typeface="Times New Roman" pitchFamily="18" charset="0"/>
                          <a:cs typeface="Times New Roman" pitchFamily="18" charset="0"/>
                        </a:rPr>
                        <a:t>Stratejik Hedefler</a:t>
                      </a:r>
                      <a:endParaRPr lang="tr-TR" sz="1200" dirty="0">
                        <a:effectLst/>
                        <a:latin typeface="Times New Roman" pitchFamily="18" charset="0"/>
                        <a:ea typeface="Times New Roman"/>
                        <a:cs typeface="Times New Roman" pitchFamily="18" charset="0"/>
                      </a:endParaRPr>
                    </a:p>
                  </a:txBody>
                  <a:tcPr marL="38370" marR="38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59886">
                <a:tc rowSpan="2">
                  <a:txBody>
                    <a:bodyPr/>
                    <a:lstStyle/>
                    <a:p>
                      <a:pPr algn="just">
                        <a:spcAft>
                          <a:spcPts val="0"/>
                        </a:spcAft>
                        <a:tabLst>
                          <a:tab pos="3568700" algn="l"/>
                        </a:tabLst>
                      </a:pPr>
                      <a:r>
                        <a:rPr lang="tr-TR" sz="1200" b="0" dirty="0">
                          <a:effectLst/>
                          <a:latin typeface="Times New Roman" pitchFamily="18" charset="0"/>
                          <a:cs typeface="Times New Roman" pitchFamily="18" charset="0"/>
                        </a:rPr>
                        <a:t>Yatırım programı çerçevesinde devam eden projeleri etkin bir şekilde tamamlayıp hizmete sunmak.</a:t>
                      </a:r>
                      <a:endParaRPr lang="tr-TR" sz="1200" b="0" dirty="0">
                        <a:effectLst/>
                        <a:latin typeface="Times New Roman" pitchFamily="18" charset="0"/>
                        <a:ea typeface="Times New Roman"/>
                        <a:cs typeface="Times New Roman" pitchFamily="18" charset="0"/>
                      </a:endParaRPr>
                    </a:p>
                  </a:txBody>
                  <a:tcPr marL="38370" marR="38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3568700" algn="l"/>
                        </a:tabLst>
                      </a:pPr>
                      <a:r>
                        <a:rPr lang="tr-TR" sz="1200" b="0">
                          <a:effectLst/>
                          <a:latin typeface="Times New Roman" pitchFamily="18" charset="0"/>
                          <a:cs typeface="Times New Roman" pitchFamily="18" charset="0"/>
                        </a:rPr>
                        <a:t>Kampüs Altyapı İnşaatı</a:t>
                      </a:r>
                      <a:endParaRPr lang="tr-TR" sz="1200" b="0">
                        <a:effectLst/>
                        <a:latin typeface="Times New Roman" pitchFamily="18" charset="0"/>
                        <a:ea typeface="Times New Roman"/>
                        <a:cs typeface="Times New Roman" pitchFamily="18" charset="0"/>
                      </a:endParaRPr>
                    </a:p>
                  </a:txBody>
                  <a:tcPr marL="38370" marR="38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13247">
                <a:tc vMerge="1">
                  <a:txBody>
                    <a:bodyPr/>
                    <a:lstStyle/>
                    <a:p>
                      <a:endParaRPr lang="tr-TR"/>
                    </a:p>
                  </a:txBody>
                  <a:tcPr/>
                </a:tc>
                <a:tc>
                  <a:txBody>
                    <a:bodyPr/>
                    <a:lstStyle/>
                    <a:p>
                      <a:pPr>
                        <a:spcAft>
                          <a:spcPts val="0"/>
                        </a:spcAft>
                        <a:tabLst>
                          <a:tab pos="3568700" algn="l"/>
                        </a:tabLst>
                      </a:pPr>
                      <a:r>
                        <a:rPr lang="tr-TR" sz="1200" b="0">
                          <a:effectLst/>
                          <a:latin typeface="Times New Roman" pitchFamily="18" charset="0"/>
                          <a:cs typeface="Times New Roman" pitchFamily="18" charset="0"/>
                        </a:rPr>
                        <a:t>2021 yılında yapılması hedeflenen merkezi derslik binası yapım işi süreçlerini yürütmek. </a:t>
                      </a:r>
                      <a:endParaRPr lang="tr-TR" sz="1200" b="0">
                        <a:effectLst/>
                        <a:latin typeface="Times New Roman" pitchFamily="18" charset="0"/>
                        <a:ea typeface="Times New Roman"/>
                        <a:cs typeface="Times New Roman" pitchFamily="18" charset="0"/>
                      </a:endParaRPr>
                    </a:p>
                  </a:txBody>
                  <a:tcPr marL="38370" marR="38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49064">
                <a:tc>
                  <a:txBody>
                    <a:bodyPr/>
                    <a:lstStyle/>
                    <a:p>
                      <a:pPr algn="just">
                        <a:spcAft>
                          <a:spcPts val="0"/>
                        </a:spcAft>
                        <a:tabLst>
                          <a:tab pos="3568700" algn="l"/>
                        </a:tabLst>
                      </a:pPr>
                      <a:r>
                        <a:rPr lang="tr-TR" sz="1200" b="0" dirty="0">
                          <a:effectLst/>
                          <a:latin typeface="Times New Roman" pitchFamily="18" charset="0"/>
                          <a:cs typeface="Times New Roman" pitchFamily="18" charset="0"/>
                        </a:rPr>
                        <a:t>Var olan yapıların eksiklerini belirleyip tadilatlarını düzenli olarak yapmak, gereken yerlerde daha modern ve ergonomik tasarımlar uygulamak.</a:t>
                      </a:r>
                      <a:endParaRPr lang="tr-TR" sz="1200" b="0" dirty="0">
                        <a:effectLst/>
                        <a:latin typeface="Times New Roman" pitchFamily="18" charset="0"/>
                        <a:ea typeface="Times New Roman"/>
                        <a:cs typeface="Times New Roman" pitchFamily="18" charset="0"/>
                      </a:endParaRPr>
                    </a:p>
                  </a:txBody>
                  <a:tcPr marL="38370" marR="38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3568700" algn="l"/>
                        </a:tabLst>
                      </a:pPr>
                      <a:r>
                        <a:rPr lang="tr-TR" sz="1200" b="0" dirty="0">
                          <a:effectLst/>
                          <a:latin typeface="Times New Roman" pitchFamily="18" charset="0"/>
                          <a:cs typeface="Times New Roman" pitchFamily="18" charset="0"/>
                        </a:rPr>
                        <a:t>Büyük Onarım İnşaatları </a:t>
                      </a:r>
                      <a:endParaRPr lang="tr-TR" sz="1200" b="0" dirty="0">
                        <a:effectLst/>
                        <a:latin typeface="Times New Roman" pitchFamily="18" charset="0"/>
                        <a:ea typeface="Times New Roman"/>
                        <a:cs typeface="Times New Roman" pitchFamily="18" charset="0"/>
                      </a:endParaRPr>
                    </a:p>
                  </a:txBody>
                  <a:tcPr marL="38370" marR="38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53894">
                <a:tc rowSpan="5">
                  <a:txBody>
                    <a:bodyPr/>
                    <a:lstStyle/>
                    <a:p>
                      <a:pPr algn="just">
                        <a:spcAft>
                          <a:spcPts val="0"/>
                        </a:spcAft>
                        <a:tabLst>
                          <a:tab pos="3568700" algn="l"/>
                        </a:tabLst>
                      </a:pPr>
                      <a:r>
                        <a:rPr lang="tr-TR" sz="1200" b="0" dirty="0">
                          <a:effectLst/>
                          <a:latin typeface="Times New Roman" pitchFamily="18" charset="0"/>
                          <a:cs typeface="Times New Roman" pitchFamily="18" charset="0"/>
                        </a:rPr>
                        <a:t>Yatırım programı çerçevesinde yeni projeleri etkin bir şekilde tamamlayıp hizmete sunmak. Var olan yapıların eksiklerini belirleyip tadilatlarını düzenli olarak yapmak, gereken yerlerde daha modern ve ergonomik tasarımlar uygulamak.</a:t>
                      </a:r>
                      <a:endParaRPr lang="tr-TR" sz="1200" b="0" dirty="0">
                        <a:effectLst/>
                        <a:latin typeface="Times New Roman" pitchFamily="18" charset="0"/>
                        <a:ea typeface="Times New Roman"/>
                        <a:cs typeface="Times New Roman" pitchFamily="18" charset="0"/>
                      </a:endParaRPr>
                    </a:p>
                  </a:txBody>
                  <a:tcPr marL="38370" marR="38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3568700" algn="l"/>
                        </a:tabLst>
                      </a:pPr>
                      <a:r>
                        <a:rPr lang="tr-TR" sz="1200" b="0">
                          <a:effectLst/>
                          <a:latin typeface="Times New Roman" pitchFamily="18" charset="0"/>
                          <a:cs typeface="Times New Roman" pitchFamily="18" charset="0"/>
                        </a:rPr>
                        <a:t>Merkezi Derslik Binası </a:t>
                      </a:r>
                      <a:endParaRPr lang="tr-TR" sz="1200" b="0">
                        <a:effectLst/>
                        <a:latin typeface="Times New Roman" pitchFamily="18" charset="0"/>
                        <a:ea typeface="Times New Roman"/>
                        <a:cs typeface="Times New Roman" pitchFamily="18" charset="0"/>
                      </a:endParaRPr>
                    </a:p>
                  </a:txBody>
                  <a:tcPr marL="38370" marR="38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49064">
                <a:tc vMerge="1">
                  <a:txBody>
                    <a:bodyPr/>
                    <a:lstStyle/>
                    <a:p>
                      <a:endParaRPr lang="tr-TR"/>
                    </a:p>
                  </a:txBody>
                  <a:tcPr/>
                </a:tc>
                <a:tc>
                  <a:txBody>
                    <a:bodyPr/>
                    <a:lstStyle/>
                    <a:p>
                      <a:pPr>
                        <a:spcAft>
                          <a:spcPts val="0"/>
                        </a:spcAft>
                        <a:tabLst>
                          <a:tab pos="3568700" algn="l"/>
                        </a:tabLst>
                      </a:pPr>
                      <a:r>
                        <a:rPr lang="tr-TR" sz="1200" b="0" dirty="0">
                          <a:effectLst/>
                          <a:latin typeface="Times New Roman" pitchFamily="18" charset="0"/>
                          <a:cs typeface="Times New Roman" pitchFamily="18" charset="0"/>
                        </a:rPr>
                        <a:t>Yeni Fakültelerin Binaları (Mühendislik Ek 2,  İletişim Fak., Teknoloji Fak., İlahiyat Fak., Veteriner Fak. )</a:t>
                      </a:r>
                      <a:endParaRPr lang="tr-TR" sz="1200" b="0" dirty="0">
                        <a:effectLst/>
                        <a:latin typeface="Times New Roman" pitchFamily="18" charset="0"/>
                        <a:ea typeface="Times New Roman"/>
                        <a:cs typeface="Times New Roman" pitchFamily="18" charset="0"/>
                      </a:endParaRPr>
                    </a:p>
                  </a:txBody>
                  <a:tcPr marL="38370" marR="38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53894">
                <a:tc vMerge="1">
                  <a:txBody>
                    <a:bodyPr/>
                    <a:lstStyle/>
                    <a:p>
                      <a:endParaRPr lang="tr-TR"/>
                    </a:p>
                  </a:txBody>
                  <a:tcPr/>
                </a:tc>
                <a:tc>
                  <a:txBody>
                    <a:bodyPr/>
                    <a:lstStyle/>
                    <a:p>
                      <a:pPr>
                        <a:spcAft>
                          <a:spcPts val="0"/>
                        </a:spcAft>
                        <a:tabLst>
                          <a:tab pos="3568700" algn="l"/>
                        </a:tabLst>
                      </a:pPr>
                      <a:r>
                        <a:rPr lang="tr-TR" sz="1200" b="0">
                          <a:effectLst/>
                          <a:latin typeface="Times New Roman" pitchFamily="18" charset="0"/>
                          <a:cs typeface="Times New Roman" pitchFamily="18" charset="0"/>
                        </a:rPr>
                        <a:t>Altyapı Düzenlemeleri</a:t>
                      </a:r>
                      <a:endParaRPr lang="tr-TR" sz="1200" b="0">
                        <a:effectLst/>
                        <a:latin typeface="Times New Roman" pitchFamily="18" charset="0"/>
                        <a:ea typeface="Times New Roman"/>
                        <a:cs typeface="Times New Roman" pitchFamily="18" charset="0"/>
                      </a:endParaRPr>
                    </a:p>
                  </a:txBody>
                  <a:tcPr marL="38370" marR="38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53894">
                <a:tc vMerge="1">
                  <a:txBody>
                    <a:bodyPr/>
                    <a:lstStyle/>
                    <a:p>
                      <a:endParaRPr lang="tr-TR"/>
                    </a:p>
                  </a:txBody>
                  <a:tcPr/>
                </a:tc>
                <a:tc>
                  <a:txBody>
                    <a:bodyPr/>
                    <a:lstStyle/>
                    <a:p>
                      <a:pPr>
                        <a:spcAft>
                          <a:spcPts val="0"/>
                        </a:spcAft>
                        <a:tabLst>
                          <a:tab pos="3568700" algn="l"/>
                        </a:tabLst>
                      </a:pPr>
                      <a:r>
                        <a:rPr lang="tr-TR" sz="1200" b="0">
                          <a:effectLst/>
                          <a:latin typeface="Times New Roman" pitchFamily="18" charset="0"/>
                          <a:cs typeface="Times New Roman" pitchFamily="18" charset="0"/>
                        </a:rPr>
                        <a:t>Çevre Düzenlemeleri</a:t>
                      </a:r>
                      <a:endParaRPr lang="tr-TR" sz="1200" b="0">
                        <a:effectLst/>
                        <a:latin typeface="Times New Roman" pitchFamily="18" charset="0"/>
                        <a:ea typeface="Times New Roman"/>
                        <a:cs typeface="Times New Roman" pitchFamily="18" charset="0"/>
                      </a:endParaRPr>
                    </a:p>
                  </a:txBody>
                  <a:tcPr marL="38370" marR="38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153894">
                <a:tc vMerge="1">
                  <a:txBody>
                    <a:bodyPr/>
                    <a:lstStyle/>
                    <a:p>
                      <a:endParaRPr lang="tr-TR"/>
                    </a:p>
                  </a:txBody>
                  <a:tcPr/>
                </a:tc>
                <a:tc>
                  <a:txBody>
                    <a:bodyPr/>
                    <a:lstStyle/>
                    <a:p>
                      <a:pPr>
                        <a:spcAft>
                          <a:spcPts val="0"/>
                        </a:spcAft>
                        <a:tabLst>
                          <a:tab pos="3568700" algn="l"/>
                        </a:tabLst>
                      </a:pPr>
                      <a:r>
                        <a:rPr lang="tr-TR" sz="1200" b="0">
                          <a:effectLst/>
                          <a:latin typeface="Times New Roman" pitchFamily="18" charset="0"/>
                          <a:cs typeface="Times New Roman" pitchFamily="18" charset="0"/>
                        </a:rPr>
                        <a:t>Açık Spor Alanları</a:t>
                      </a:r>
                      <a:endParaRPr lang="tr-TR" sz="1200" b="0">
                        <a:effectLst/>
                        <a:latin typeface="Times New Roman" pitchFamily="18" charset="0"/>
                        <a:ea typeface="Times New Roman"/>
                        <a:cs typeface="Times New Roman" pitchFamily="18" charset="0"/>
                      </a:endParaRPr>
                    </a:p>
                  </a:txBody>
                  <a:tcPr marL="38370" marR="38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1496879">
                <a:tc>
                  <a:txBody>
                    <a:bodyPr/>
                    <a:lstStyle/>
                    <a:p>
                      <a:pPr>
                        <a:spcAft>
                          <a:spcPts val="0"/>
                        </a:spcAft>
                        <a:tabLst>
                          <a:tab pos="3568700" algn="l"/>
                        </a:tabLst>
                      </a:pPr>
                      <a:r>
                        <a:rPr lang="tr-TR" sz="1200" b="0" dirty="0">
                          <a:effectLst/>
                          <a:latin typeface="Times New Roman" pitchFamily="18" charset="0"/>
                          <a:cs typeface="Times New Roman" pitchFamily="18" charset="0"/>
                        </a:rPr>
                        <a:t>Üniversitemiz kampüslerinde bulunan tüm binaların depreme dayanıklılık durumları profesyonel destek sağlanarak tespit edilecek ve sonuca göre girişimlerde bulunulacaktır.</a:t>
                      </a:r>
                      <a:endParaRPr lang="tr-TR" sz="1200" b="0" dirty="0">
                        <a:effectLst/>
                        <a:latin typeface="Times New Roman" pitchFamily="18" charset="0"/>
                        <a:ea typeface="Times New Roman"/>
                        <a:cs typeface="Times New Roman" pitchFamily="18" charset="0"/>
                      </a:endParaRPr>
                    </a:p>
                  </a:txBody>
                  <a:tcPr marL="38370" marR="38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b="0" dirty="0">
                          <a:effectLst/>
                          <a:latin typeface="Times New Roman" pitchFamily="18" charset="0"/>
                          <a:cs typeface="Times New Roman" pitchFamily="18" charset="0"/>
                        </a:rPr>
                        <a:t>- İl </a:t>
                      </a:r>
                      <a:r>
                        <a:rPr lang="en-GB" sz="1200" b="0" dirty="0" err="1">
                          <a:effectLst/>
                          <a:latin typeface="Times New Roman" pitchFamily="18" charset="0"/>
                          <a:cs typeface="Times New Roman" pitchFamily="18" charset="0"/>
                        </a:rPr>
                        <a:t>Geneli</a:t>
                      </a:r>
                      <a:r>
                        <a:rPr lang="en-GB" sz="1200" b="0" dirty="0">
                          <a:effectLst/>
                          <a:latin typeface="Times New Roman" pitchFamily="18" charset="0"/>
                          <a:cs typeface="Times New Roman" pitchFamily="18" charset="0"/>
                        </a:rPr>
                        <a:t> Fay </a:t>
                      </a:r>
                      <a:r>
                        <a:rPr lang="en-GB" sz="1200" b="0" dirty="0" err="1">
                          <a:effectLst/>
                          <a:latin typeface="Times New Roman" pitchFamily="18" charset="0"/>
                          <a:cs typeface="Times New Roman" pitchFamily="18" charset="0"/>
                        </a:rPr>
                        <a:t>Hatları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Yerleşkeye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Etkileri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Değerlendirilecek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Raporlandırılacak</a:t>
                      </a:r>
                      <a:endParaRPr lang="tr-TR" sz="1200" b="0" dirty="0">
                        <a:effectLst/>
                        <a:latin typeface="Times New Roman" pitchFamily="18" charset="0"/>
                        <a:cs typeface="Times New Roman" pitchFamily="18" charset="0"/>
                      </a:endParaRPr>
                    </a:p>
                    <a:p>
                      <a:pPr>
                        <a:spcAft>
                          <a:spcPts val="0"/>
                        </a:spcAft>
                      </a:pP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Tüm</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Yerleşkelerde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Zemin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Etüd</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İşlemleri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Gerçekleşecek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Kayıtları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Ortak</a:t>
                      </a:r>
                      <a:r>
                        <a:rPr lang="en-GB" sz="1200" b="0" dirty="0">
                          <a:effectLst/>
                          <a:latin typeface="Times New Roman" pitchFamily="18" charset="0"/>
                          <a:cs typeface="Times New Roman" pitchFamily="18" charset="0"/>
                        </a:rPr>
                        <a:t> Olan </a:t>
                      </a:r>
                      <a:r>
                        <a:rPr lang="en-GB" sz="1200" b="0" dirty="0" err="1">
                          <a:effectLst/>
                          <a:latin typeface="Times New Roman" pitchFamily="18" charset="0"/>
                          <a:cs typeface="Times New Roman" pitchFamily="18" charset="0"/>
                        </a:rPr>
                        <a:t>Arşive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kaydedilecek</a:t>
                      </a:r>
                      <a:endParaRPr lang="tr-TR" sz="1200" b="0" dirty="0">
                        <a:effectLst/>
                        <a:latin typeface="Times New Roman" pitchFamily="18" charset="0"/>
                        <a:cs typeface="Times New Roman" pitchFamily="18" charset="0"/>
                      </a:endParaRPr>
                    </a:p>
                    <a:p>
                      <a:pPr>
                        <a:spcAft>
                          <a:spcPts val="0"/>
                        </a:spcAft>
                      </a:pP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Mevcut</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Stoğunun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Depreme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Dayanmasına</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İlişkin</a:t>
                      </a:r>
                      <a:r>
                        <a:rPr lang="en-GB" sz="1200" b="0" dirty="0">
                          <a:effectLst/>
                          <a:latin typeface="Times New Roman" pitchFamily="18" charset="0"/>
                          <a:cs typeface="Times New Roman" pitchFamily="18" charset="0"/>
                        </a:rPr>
                        <a:t> İlk </a:t>
                      </a:r>
                      <a:r>
                        <a:rPr lang="en-GB" sz="1200" b="0" dirty="0" err="1">
                          <a:effectLst/>
                          <a:latin typeface="Times New Roman" pitchFamily="18" charset="0"/>
                          <a:cs typeface="Times New Roman" pitchFamily="18" charset="0"/>
                        </a:rPr>
                        <a:t>Yapılan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Binadan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Başlanarak</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Deprem</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Dayanım</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Raporu</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Hazırlanacak</a:t>
                      </a:r>
                      <a:r>
                        <a:rPr lang="en-GB" sz="1200" b="0" dirty="0">
                          <a:effectLst/>
                          <a:latin typeface="Times New Roman" pitchFamily="18" charset="0"/>
                          <a:cs typeface="Times New Roman" pitchFamily="18" charset="0"/>
                        </a:rPr>
                        <a:t> </a:t>
                      </a:r>
                      <a:endParaRPr lang="tr-TR" sz="1200" b="0" dirty="0">
                        <a:effectLst/>
                        <a:latin typeface="Times New Roman" pitchFamily="18" charset="0"/>
                        <a:cs typeface="Times New Roman" pitchFamily="18" charset="0"/>
                      </a:endParaRPr>
                    </a:p>
                    <a:p>
                      <a:pPr>
                        <a:spcAft>
                          <a:spcPts val="0"/>
                        </a:spcAft>
                      </a:pP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Depreme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Dayanıklı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Olmayan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Binaların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Yenilenmesi</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İçin</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Bütçe</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Çalışmaları</a:t>
                      </a:r>
                      <a:r>
                        <a:rPr lang="en-GB" sz="1200" b="0" dirty="0">
                          <a:effectLst/>
                          <a:latin typeface="Times New Roman" pitchFamily="18" charset="0"/>
                          <a:cs typeface="Times New Roman" pitchFamily="18" charset="0"/>
                        </a:rPr>
                        <a:t> </a:t>
                      </a:r>
                      <a:r>
                        <a:rPr lang="en-GB" sz="1200" b="0" dirty="0" err="1">
                          <a:effectLst/>
                          <a:latin typeface="Times New Roman" pitchFamily="18" charset="0"/>
                          <a:cs typeface="Times New Roman" pitchFamily="18" charset="0"/>
                        </a:rPr>
                        <a:t>Yapılacak</a:t>
                      </a:r>
                      <a:endParaRPr lang="tr-TR" sz="1200" b="0" dirty="0">
                        <a:effectLst/>
                        <a:latin typeface="Times New Roman" pitchFamily="18" charset="0"/>
                        <a:ea typeface="Times New Roman"/>
                        <a:cs typeface="Times New Roman" pitchFamily="18" charset="0"/>
                      </a:endParaRPr>
                    </a:p>
                  </a:txBody>
                  <a:tcPr marL="38370" marR="38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1646567">
                <a:tc>
                  <a:txBody>
                    <a:bodyPr/>
                    <a:lstStyle/>
                    <a:p>
                      <a:pPr marL="457200" algn="l">
                        <a:lnSpc>
                          <a:spcPct val="107000"/>
                        </a:lnSpc>
                        <a:spcAft>
                          <a:spcPts val="800"/>
                        </a:spcAft>
                      </a:pPr>
                      <a:r>
                        <a:rPr lang="tr-TR" sz="1200" b="0" dirty="0">
                          <a:effectLst/>
                          <a:latin typeface="Times New Roman" pitchFamily="18" charset="0"/>
                          <a:cs typeface="Times New Roman" pitchFamily="18" charset="0"/>
                        </a:rPr>
                        <a:t>Depreme Dayanıklı Olan Binalarda Enerji Verimliliği İşlemleri (Kamu </a:t>
                      </a:r>
                      <a:r>
                        <a:rPr lang="tr-TR" sz="1200" b="0" dirty="0" err="1">
                          <a:effectLst/>
                          <a:latin typeface="Times New Roman" pitchFamily="18" charset="0"/>
                          <a:cs typeface="Times New Roman" pitchFamily="18" charset="0"/>
                        </a:rPr>
                        <a:t>Binlarında</a:t>
                      </a:r>
                      <a:r>
                        <a:rPr lang="tr-TR" sz="1200" b="0" dirty="0">
                          <a:effectLst/>
                          <a:latin typeface="Times New Roman" pitchFamily="18" charset="0"/>
                          <a:cs typeface="Times New Roman" pitchFamily="18" charset="0"/>
                        </a:rPr>
                        <a:t> Tasarrufun Sağlanması)</a:t>
                      </a:r>
                    </a:p>
                    <a:p>
                      <a:pPr>
                        <a:spcAft>
                          <a:spcPts val="0"/>
                        </a:spcAft>
                        <a:tabLst>
                          <a:tab pos="3568700" algn="l"/>
                        </a:tabLst>
                      </a:pPr>
                      <a:r>
                        <a:rPr lang="tr-TR" sz="1200" b="0" dirty="0">
                          <a:effectLst/>
                          <a:latin typeface="Times New Roman" pitchFamily="18" charset="0"/>
                          <a:cs typeface="Times New Roman" pitchFamily="18" charset="0"/>
                        </a:rPr>
                        <a:t> </a:t>
                      </a:r>
                      <a:endParaRPr lang="tr-TR" sz="1200" b="0" dirty="0">
                        <a:effectLst/>
                        <a:latin typeface="Times New Roman" pitchFamily="18" charset="0"/>
                        <a:ea typeface="Times New Roman"/>
                        <a:cs typeface="Times New Roman" pitchFamily="18" charset="0"/>
                      </a:endParaRPr>
                    </a:p>
                  </a:txBody>
                  <a:tcPr marL="38370" marR="38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spcAft>
                          <a:spcPts val="0"/>
                        </a:spcAft>
                      </a:pPr>
                      <a:r>
                        <a:rPr lang="tr-TR" sz="1200" b="0" dirty="0">
                          <a:effectLst/>
                          <a:latin typeface="Times New Roman" pitchFamily="18" charset="0"/>
                          <a:cs typeface="Times New Roman" pitchFamily="18" charset="0"/>
                        </a:rPr>
                        <a:t>- Isı Verimliliği Çalışmaları </a:t>
                      </a:r>
                    </a:p>
                    <a:p>
                      <a:pPr marL="457200">
                        <a:spcAft>
                          <a:spcPts val="0"/>
                        </a:spcAft>
                      </a:pPr>
                      <a:r>
                        <a:rPr lang="tr-TR" sz="1200" b="0" dirty="0">
                          <a:effectLst/>
                          <a:latin typeface="Times New Roman" pitchFamily="18" charset="0"/>
                          <a:cs typeface="Times New Roman" pitchFamily="18" charset="0"/>
                        </a:rPr>
                        <a:t>- Isıtıcı Elemanların Verimliliği </a:t>
                      </a:r>
                    </a:p>
                    <a:p>
                      <a:pPr marL="457200">
                        <a:spcAft>
                          <a:spcPts val="0"/>
                        </a:spcAft>
                      </a:pPr>
                      <a:r>
                        <a:rPr lang="tr-TR" sz="1200" b="0" dirty="0">
                          <a:effectLst/>
                          <a:latin typeface="Times New Roman" pitchFamily="18" charset="0"/>
                          <a:cs typeface="Times New Roman" pitchFamily="18" charset="0"/>
                        </a:rPr>
                        <a:t>- Isıtıcı Mekan Verimliliği </a:t>
                      </a:r>
                    </a:p>
                    <a:p>
                      <a:pPr marL="457200">
                        <a:spcAft>
                          <a:spcPts val="0"/>
                        </a:spcAft>
                      </a:pPr>
                      <a:r>
                        <a:rPr lang="tr-TR" sz="1200" b="0" dirty="0">
                          <a:effectLst/>
                          <a:latin typeface="Times New Roman" pitchFamily="18" charset="0"/>
                          <a:cs typeface="Times New Roman" pitchFamily="18" charset="0"/>
                        </a:rPr>
                        <a:t>- Isıtıcı Üretimi Verimliliği </a:t>
                      </a:r>
                    </a:p>
                    <a:p>
                      <a:pPr marL="457200">
                        <a:spcAft>
                          <a:spcPts val="0"/>
                        </a:spcAft>
                      </a:pPr>
                      <a:r>
                        <a:rPr lang="tr-TR" sz="1200" b="0" dirty="0">
                          <a:effectLst/>
                          <a:latin typeface="Times New Roman" pitchFamily="18" charset="0"/>
                          <a:cs typeface="Times New Roman" pitchFamily="18" charset="0"/>
                        </a:rPr>
                        <a:t>- </a:t>
                      </a:r>
                      <a:r>
                        <a:rPr lang="tr-TR" sz="1200" b="0" dirty="0" err="1">
                          <a:effectLst/>
                          <a:latin typeface="Times New Roman" pitchFamily="18" charset="0"/>
                          <a:cs typeface="Times New Roman" pitchFamily="18" charset="0"/>
                        </a:rPr>
                        <a:t>Kojenarasyon-Tijenerasyon</a:t>
                      </a:r>
                      <a:r>
                        <a:rPr lang="tr-TR" sz="1200" b="0" dirty="0">
                          <a:effectLst/>
                          <a:latin typeface="Times New Roman" pitchFamily="18" charset="0"/>
                          <a:cs typeface="Times New Roman" pitchFamily="18" charset="0"/>
                        </a:rPr>
                        <a:t> </a:t>
                      </a:r>
                    </a:p>
                    <a:p>
                      <a:pPr marL="457200">
                        <a:spcAft>
                          <a:spcPts val="0"/>
                        </a:spcAft>
                      </a:pPr>
                      <a:r>
                        <a:rPr lang="tr-TR" sz="1200" b="0" dirty="0">
                          <a:effectLst/>
                          <a:latin typeface="Times New Roman" pitchFamily="18" charset="0"/>
                          <a:cs typeface="Times New Roman" pitchFamily="18" charset="0"/>
                        </a:rPr>
                        <a:t>- Aydınlatma Elemanlarının Verimliliği</a:t>
                      </a:r>
                    </a:p>
                    <a:p>
                      <a:pPr marL="457200">
                        <a:spcAft>
                          <a:spcPts val="0"/>
                        </a:spcAft>
                      </a:pPr>
                      <a:r>
                        <a:rPr lang="tr-TR" sz="1200" b="0" dirty="0">
                          <a:effectLst/>
                          <a:latin typeface="Times New Roman" pitchFamily="18" charset="0"/>
                          <a:cs typeface="Times New Roman" pitchFamily="18" charset="0"/>
                        </a:rPr>
                        <a:t>- Elektrik Verimliliği -</a:t>
                      </a:r>
                      <a:r>
                        <a:rPr lang="tr-TR" sz="1200" b="0" dirty="0" err="1">
                          <a:effectLst/>
                          <a:latin typeface="Times New Roman" pitchFamily="18" charset="0"/>
                          <a:cs typeface="Times New Roman" pitchFamily="18" charset="0"/>
                        </a:rPr>
                        <a:t>Pc’lerin</a:t>
                      </a:r>
                      <a:r>
                        <a:rPr lang="tr-TR" sz="1200" b="0" dirty="0">
                          <a:effectLst/>
                          <a:latin typeface="Times New Roman" pitchFamily="18" charset="0"/>
                          <a:cs typeface="Times New Roman" pitchFamily="18" charset="0"/>
                        </a:rPr>
                        <a:t> Elektrik Tüketimi </a:t>
                      </a:r>
                    </a:p>
                    <a:p>
                      <a:pPr marL="457200">
                        <a:spcAft>
                          <a:spcPts val="0"/>
                        </a:spcAft>
                      </a:pPr>
                      <a:r>
                        <a:rPr lang="tr-TR" sz="1200" b="0" dirty="0">
                          <a:effectLst/>
                          <a:latin typeface="Times New Roman" pitchFamily="18" charset="0"/>
                          <a:cs typeface="Times New Roman" pitchFamily="18" charset="0"/>
                        </a:rPr>
                        <a:t>-Yenilenebilir Enerji Kaynaklarının Projelendirilmesi</a:t>
                      </a:r>
                    </a:p>
                    <a:p>
                      <a:pPr>
                        <a:spcAft>
                          <a:spcPts val="0"/>
                        </a:spcAft>
                      </a:pPr>
                      <a:r>
                        <a:rPr lang="en-GB" sz="1200" b="0" dirty="0">
                          <a:effectLst/>
                          <a:latin typeface="Times New Roman" pitchFamily="18" charset="0"/>
                          <a:cs typeface="Times New Roman" pitchFamily="18" charset="0"/>
                        </a:rPr>
                        <a:t> </a:t>
                      </a:r>
                      <a:endParaRPr lang="tr-TR" sz="1200" b="0" dirty="0">
                        <a:effectLst/>
                        <a:latin typeface="Times New Roman" pitchFamily="18" charset="0"/>
                        <a:ea typeface="Times New Roman"/>
                        <a:cs typeface="Times New Roman" pitchFamily="18" charset="0"/>
                      </a:endParaRPr>
                    </a:p>
                  </a:txBody>
                  <a:tcPr marL="38370" marR="38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30503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a:extLst>
              <a:ext uri="{FF2B5EF4-FFF2-40B4-BE49-F238E27FC236}">
                <a16:creationId xmlns="" xmlns:a16="http://schemas.microsoft.com/office/drawing/2014/main" id="{DB8CA3CC-4090-465C-8890-DC5FFF2DA5E2}"/>
              </a:ext>
            </a:extLst>
          </p:cNvPr>
          <p:cNvGraphicFramePr>
            <a:graphicFrameLocks noGrp="1"/>
          </p:cNvGraphicFramePr>
          <p:nvPr>
            <p:extLst>
              <p:ext uri="{D42A27DB-BD31-4B8C-83A1-F6EECF244321}">
                <p14:modId xmlns:p14="http://schemas.microsoft.com/office/powerpoint/2010/main" val="1956550428"/>
              </p:ext>
            </p:extLst>
          </p:nvPr>
        </p:nvGraphicFramePr>
        <p:xfrm>
          <a:off x="1674688" y="873302"/>
          <a:ext cx="9777083" cy="5718866"/>
        </p:xfrm>
        <a:graphic>
          <a:graphicData uri="http://schemas.openxmlformats.org/drawingml/2006/table">
            <a:tbl>
              <a:tblPr firstRow="1" firstCol="1" bandRow="1"/>
              <a:tblGrid>
                <a:gridCol w="3888358">
                  <a:extLst>
                    <a:ext uri="{9D8B030D-6E8A-4147-A177-3AD203B41FA5}">
                      <a16:colId xmlns="" xmlns:a16="http://schemas.microsoft.com/office/drawing/2014/main" val="4081849449"/>
                    </a:ext>
                  </a:extLst>
                </a:gridCol>
                <a:gridCol w="2213891">
                  <a:extLst>
                    <a:ext uri="{9D8B030D-6E8A-4147-A177-3AD203B41FA5}">
                      <a16:colId xmlns="" xmlns:a16="http://schemas.microsoft.com/office/drawing/2014/main" val="3358709192"/>
                    </a:ext>
                  </a:extLst>
                </a:gridCol>
                <a:gridCol w="1820560">
                  <a:extLst>
                    <a:ext uri="{9D8B030D-6E8A-4147-A177-3AD203B41FA5}">
                      <a16:colId xmlns="" xmlns:a16="http://schemas.microsoft.com/office/drawing/2014/main" val="2934710693"/>
                    </a:ext>
                  </a:extLst>
                </a:gridCol>
                <a:gridCol w="1854274">
                  <a:extLst>
                    <a:ext uri="{9D8B030D-6E8A-4147-A177-3AD203B41FA5}">
                      <a16:colId xmlns="" xmlns:a16="http://schemas.microsoft.com/office/drawing/2014/main" val="2172318495"/>
                    </a:ext>
                  </a:extLst>
                </a:gridCol>
              </a:tblGrid>
              <a:tr h="255708">
                <a:tc gridSpan="4">
                  <a:txBody>
                    <a:bodyPr/>
                    <a:lstStyle/>
                    <a:p>
                      <a:pPr algn="ctr">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Birimin Mezun izlemesinden elde edilen bilgilerden iyileştirme faaliyetleri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320647221"/>
                  </a:ext>
                </a:extLst>
              </a:tr>
              <a:tr h="1234541">
                <a:tc>
                  <a:txBody>
                    <a:bodyPr/>
                    <a:lstStyle/>
                    <a:p>
                      <a:pPr>
                        <a:lnSpc>
                          <a:spcPct val="107000"/>
                        </a:lnSpc>
                        <a:spcAft>
                          <a:spcPts val="800"/>
                        </a:spcAft>
                      </a:pP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 yılı içinde aşağıdaki faaliyetlerden hangileri hangi sayıda yapıldı?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Yapıldı/Yapılmadı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Yapıldı ise ne şekilde ve kaç defa açıklayınız</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800"/>
                        </a:spcAft>
                      </a:pPr>
                      <a:r>
                        <a:rPr lang="tr-T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 konuda önümüzdeki yıla ait bir planlama var 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1701363825"/>
                  </a:ext>
                </a:extLst>
              </a:tr>
              <a:tr h="985429">
                <a:tc>
                  <a:txBody>
                    <a:bodyPr/>
                    <a:lstStyle/>
                    <a:p>
                      <a:pPr>
                        <a:lnSpc>
                          <a:spcPct val="107000"/>
                        </a:lnSpc>
                        <a:spcAft>
                          <a:spcPts val="800"/>
                        </a:spcAft>
                      </a:pPr>
                      <a:r>
                        <a:rPr lang="tr-TR" sz="1800">
                          <a:effectLst/>
                          <a:latin typeface="Calibri" panose="020F0502020204030204" pitchFamily="34" charset="0"/>
                          <a:ea typeface="Calibri" panose="020F0502020204030204" pitchFamily="34" charset="0"/>
                          <a:cs typeface="Times New Roman" panose="02020603050405020304" pitchFamily="18" charset="0"/>
                        </a:rPr>
                        <a:t>Mezun istihdamını artırma için yapılan ek hizmetler (sertifikalı kurslar, kariyer danışmanlığı, vs..)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70065007"/>
                  </a:ext>
                </a:extLst>
              </a:tr>
              <a:tr h="985429">
                <a:tc>
                  <a:txBody>
                    <a:bodyPr/>
                    <a:lstStyle/>
                    <a:p>
                      <a:pPr>
                        <a:lnSpc>
                          <a:spcPct val="107000"/>
                        </a:lnSpc>
                        <a:spcAft>
                          <a:spcPts val="800"/>
                        </a:spcAft>
                      </a:pPr>
                      <a:r>
                        <a:rPr lang="tr-TR" sz="1800">
                          <a:effectLst/>
                          <a:latin typeface="Calibri" panose="020F0502020204030204" pitchFamily="34" charset="0"/>
                          <a:ea typeface="Calibri" panose="020F0502020204030204" pitchFamily="34" charset="0"/>
                          <a:cs typeface="Times New Roman" panose="02020603050405020304" pitchFamily="18" charset="0"/>
                        </a:rPr>
                        <a:t>Mezun iş bulma süresini kısaltma için yapılan faaliyetler (iş yerleri ile bağlantı sağlama,..vs)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78016110"/>
                  </a:ext>
                </a:extLst>
              </a:tr>
              <a:tr h="985429">
                <a:tc>
                  <a:txBody>
                    <a:bodyPr/>
                    <a:lstStyle/>
                    <a:p>
                      <a:pPr>
                        <a:lnSpc>
                          <a:spcPct val="107000"/>
                        </a:lnSpc>
                        <a:spcAft>
                          <a:spcPts val="800"/>
                        </a:spcAft>
                      </a:pPr>
                      <a:r>
                        <a:rPr lang="tr-TR" sz="1800">
                          <a:effectLst/>
                          <a:latin typeface="Calibri" panose="020F0502020204030204" pitchFamily="34" charset="0"/>
                          <a:ea typeface="Calibri" panose="020F0502020204030204" pitchFamily="34" charset="0"/>
                          <a:cs typeface="Times New Roman" panose="02020603050405020304" pitchFamily="18" charset="0"/>
                        </a:rPr>
                        <a:t>Mezun çalışma ücretini artırmaya yönelik faaliyetler (mezuna aranan ek donanım sağlayacak eğitimler,…vs)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00142540"/>
                  </a:ext>
                </a:extLst>
              </a:tr>
              <a:tr h="1234541">
                <a:tc>
                  <a:txBody>
                    <a:bodyPr/>
                    <a:lstStyle/>
                    <a:p>
                      <a:pPr>
                        <a:lnSpc>
                          <a:spcPct val="107000"/>
                        </a:lnSpc>
                        <a:spcAft>
                          <a:spcPts val="800"/>
                        </a:spcAft>
                      </a:pPr>
                      <a:r>
                        <a:rPr lang="tr-TR" sz="1800">
                          <a:effectLst/>
                          <a:latin typeface="Calibri" panose="020F0502020204030204" pitchFamily="34" charset="0"/>
                          <a:ea typeface="Calibri" panose="020F0502020204030204" pitchFamily="34" charset="0"/>
                          <a:cs typeface="Times New Roman" panose="02020603050405020304" pitchFamily="18" charset="0"/>
                        </a:rPr>
                        <a:t>2020’de program Öz/Akran değerlendirmeden çıkan iyileştirme başlıklarından en önemlileri ve şimdiye kadar yapılanlar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9773417"/>
                  </a:ext>
                </a:extLst>
              </a:tr>
            </a:tbl>
          </a:graphicData>
        </a:graphic>
      </p:graphicFrame>
    </p:spTree>
    <p:extLst>
      <p:ext uri="{BB962C8B-B14F-4D97-AF65-F5344CB8AC3E}">
        <p14:creationId xmlns:p14="http://schemas.microsoft.com/office/powerpoint/2010/main" val="40251979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 xmlns:a16="http://schemas.microsoft.com/office/drawing/2014/main" id="{0FADDEC9-E12D-4F29-AF3F-444BF2861035}"/>
              </a:ext>
            </a:extLst>
          </p:cNvPr>
          <p:cNvGraphicFramePr>
            <a:graphicFrameLocks noGrp="1"/>
          </p:cNvGraphicFramePr>
          <p:nvPr>
            <p:extLst>
              <p:ext uri="{D42A27DB-BD31-4B8C-83A1-F6EECF244321}">
                <p14:modId xmlns:p14="http://schemas.microsoft.com/office/powerpoint/2010/main" val="332594973"/>
              </p:ext>
            </p:extLst>
          </p:nvPr>
        </p:nvGraphicFramePr>
        <p:xfrm>
          <a:off x="1582219" y="729464"/>
          <a:ext cx="10363035" cy="5706417"/>
        </p:xfrm>
        <a:graphic>
          <a:graphicData uri="http://schemas.openxmlformats.org/drawingml/2006/table">
            <a:tbl>
              <a:tblPr firstRow="1" firstCol="1" bandRow="1"/>
              <a:tblGrid>
                <a:gridCol w="4121391">
                  <a:extLst>
                    <a:ext uri="{9D8B030D-6E8A-4147-A177-3AD203B41FA5}">
                      <a16:colId xmlns="" xmlns:a16="http://schemas.microsoft.com/office/drawing/2014/main" val="1524781747"/>
                    </a:ext>
                  </a:extLst>
                </a:gridCol>
                <a:gridCol w="2346572">
                  <a:extLst>
                    <a:ext uri="{9D8B030D-6E8A-4147-A177-3AD203B41FA5}">
                      <a16:colId xmlns="" xmlns:a16="http://schemas.microsoft.com/office/drawing/2014/main" val="1911333180"/>
                    </a:ext>
                  </a:extLst>
                </a:gridCol>
                <a:gridCol w="1929669">
                  <a:extLst>
                    <a:ext uri="{9D8B030D-6E8A-4147-A177-3AD203B41FA5}">
                      <a16:colId xmlns="" xmlns:a16="http://schemas.microsoft.com/office/drawing/2014/main" val="3824875876"/>
                    </a:ext>
                  </a:extLst>
                </a:gridCol>
                <a:gridCol w="1965403">
                  <a:extLst>
                    <a:ext uri="{9D8B030D-6E8A-4147-A177-3AD203B41FA5}">
                      <a16:colId xmlns="" xmlns:a16="http://schemas.microsoft.com/office/drawing/2014/main" val="2834293692"/>
                    </a:ext>
                  </a:extLst>
                </a:gridCol>
              </a:tblGrid>
              <a:tr h="254925">
                <a:tc gridSpan="4">
                  <a:txBody>
                    <a:bodyPr/>
                    <a:lstStyle/>
                    <a:p>
                      <a:pPr algn="ctr">
                        <a:lnSpc>
                          <a:spcPct val="107000"/>
                        </a:lnSpc>
                        <a:spcAft>
                          <a:spcPts val="80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Birimin Çalış</a:t>
                      </a:r>
                      <a:r>
                        <a:rPr lang="tr-T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Akademik/İdari Personel memnuniyeti için yaptığı iyileştirmeler</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638870522"/>
                  </a:ext>
                </a:extLst>
              </a:tr>
              <a:tr h="1233942">
                <a:tc>
                  <a:txBody>
                    <a:bodyPr/>
                    <a:lstStyle/>
                    <a:p>
                      <a:pPr>
                        <a:lnSpc>
                          <a:spcPct val="107000"/>
                        </a:lnSpc>
                        <a:spcAft>
                          <a:spcPts val="800"/>
                        </a:spcAft>
                      </a:pPr>
                      <a:r>
                        <a:rPr lang="tr-T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 yılı içinde aşağıdaki faaliyetlerden hangileri hangi sayıda yapıldı?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tr-T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Yapıldı/Yapılmadı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tr-T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Yapıldı ise ne şekilde ve kaç defa açıklayınız</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tr-T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 konuda önümüzdeki yıla ait bir planlama var mı?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 xmlns:a16="http://schemas.microsoft.com/office/drawing/2014/main" val="3102672963"/>
                  </a:ext>
                </a:extLst>
              </a:tr>
              <a:tr h="509849">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Görev tanımlarının çıkarılması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Yapıldı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2021</a:t>
                      </a:r>
                      <a:r>
                        <a:rPr lang="tr-TR" sz="1600" baseline="0" dirty="0" smtClean="0">
                          <a:effectLst/>
                          <a:latin typeface="Calibri" panose="020F0502020204030204" pitchFamily="34" charset="0"/>
                          <a:ea typeface="Calibri" panose="020F0502020204030204" pitchFamily="34" charset="0"/>
                          <a:cs typeface="Times New Roman" panose="02020603050405020304" pitchFamily="18" charset="0"/>
                        </a:rPr>
                        <a:t> yılında revize edilecek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42509173"/>
                  </a:ext>
                </a:extLst>
              </a:tr>
              <a:tr h="509849">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Personelin yetkinliğe göre iş dağılımının yapılması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Yapıldı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12207128"/>
                  </a:ext>
                </a:extLst>
              </a:tr>
              <a:tr h="254925">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Personel memnuniyetini ölçmek için faaliyetler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Yapıldı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3828618"/>
                  </a:ext>
                </a:extLst>
              </a:tr>
              <a:tr h="254925">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Personel memnuniyetini arttırmak için faaliyetler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Yapıldı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68270052"/>
                  </a:ext>
                </a:extLst>
              </a:tr>
              <a:tr h="509849">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Personele kendini geliştirme için sunulan eğitim imkanları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Yapıldı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3903933"/>
                  </a:ext>
                </a:extLst>
              </a:tr>
              <a:tr h="509849">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Personelin kurum aidiyetini artırmak için yapılan faaliyetler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Yapıldı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31922958"/>
                  </a:ext>
                </a:extLst>
              </a:tr>
              <a:tr h="509849">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Çalışanların fiziki ortam iyileştirmesi için yapılan faaliyetler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Yapıldı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18469172"/>
                  </a:ext>
                </a:extLst>
              </a:tr>
              <a:tr h="819573">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Çalışanların motivasyonlarının arttırılması için yapılan faaliyetler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Yapıldı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57127996"/>
                  </a:ext>
                </a:extLst>
              </a:tr>
            </a:tbl>
          </a:graphicData>
        </a:graphic>
      </p:graphicFrame>
    </p:spTree>
    <p:extLst>
      <p:ext uri="{BB962C8B-B14F-4D97-AF65-F5344CB8AC3E}">
        <p14:creationId xmlns:p14="http://schemas.microsoft.com/office/powerpoint/2010/main" val="24894956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 xmlns:a16="http://schemas.microsoft.com/office/drawing/2014/main" id="{DA63C544-38FC-4DF1-A5BF-B9066F2219D8}"/>
              </a:ext>
            </a:extLst>
          </p:cNvPr>
          <p:cNvSpPr txBox="1">
            <a:spLocks noGrp="1"/>
          </p:cNvSpPr>
          <p:nvPr>
            <p:ph type="title"/>
          </p:nvPr>
        </p:nvSpPr>
        <p:spPr>
          <a:xfrm>
            <a:off x="1141413" y="619125"/>
            <a:ext cx="9906000" cy="551307"/>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V- ÖNERİ VE TEDBİRLER</a:t>
            </a:r>
          </a:p>
        </p:txBody>
      </p:sp>
      <p:graphicFrame>
        <p:nvGraphicFramePr>
          <p:cNvPr id="5" name="Tablo 5">
            <a:extLst>
              <a:ext uri="{FF2B5EF4-FFF2-40B4-BE49-F238E27FC236}">
                <a16:creationId xmlns="" xmlns:a16="http://schemas.microsoft.com/office/drawing/2014/main" id="{63FB7A1B-2595-4EC9-80ED-4A78F4C82BA7}"/>
              </a:ext>
            </a:extLst>
          </p:cNvPr>
          <p:cNvGraphicFramePr>
            <a:graphicFrameLocks noGrp="1"/>
          </p:cNvGraphicFramePr>
          <p:nvPr>
            <p:ph idx="1"/>
            <p:extLst>
              <p:ext uri="{D42A27DB-BD31-4B8C-83A1-F6EECF244321}">
                <p14:modId xmlns:p14="http://schemas.microsoft.com/office/powerpoint/2010/main" val="4143680839"/>
              </p:ext>
            </p:extLst>
          </p:nvPr>
        </p:nvGraphicFramePr>
        <p:xfrm>
          <a:off x="1141413" y="1282891"/>
          <a:ext cx="9906000" cy="5215446"/>
        </p:xfrm>
        <a:graphic>
          <a:graphicData uri="http://schemas.openxmlformats.org/drawingml/2006/table">
            <a:tbl>
              <a:tblPr firstRow="1" bandRow="1">
                <a:tableStyleId>{5C22544A-7EE6-4342-B048-85BDC9FD1C3A}</a:tableStyleId>
              </a:tblPr>
              <a:tblGrid>
                <a:gridCol w="9906000">
                  <a:extLst>
                    <a:ext uri="{9D8B030D-6E8A-4147-A177-3AD203B41FA5}">
                      <a16:colId xmlns="" xmlns:a16="http://schemas.microsoft.com/office/drawing/2014/main" val="1682185084"/>
                    </a:ext>
                  </a:extLst>
                </a:gridCol>
              </a:tblGrid>
              <a:tr h="421061">
                <a:tc>
                  <a:txBody>
                    <a:bodyPr/>
                    <a:lstStyle/>
                    <a:p>
                      <a:pPr algn="ctr"/>
                      <a:r>
                        <a:rPr lang="tr-TR" dirty="0">
                          <a:solidFill>
                            <a:schemeClr val="bg1"/>
                          </a:solidFill>
                        </a:rPr>
                        <a:t>ÖNERİ VE TEDBİRLER/TALEPLER</a:t>
                      </a:r>
                    </a:p>
                  </a:txBody>
                  <a:tcPr/>
                </a:tc>
                <a:extLst>
                  <a:ext uri="{0D108BD9-81ED-4DB2-BD59-A6C34878D82A}">
                    <a16:rowId xmlns="" xmlns:a16="http://schemas.microsoft.com/office/drawing/2014/main" val="2921530566"/>
                  </a:ext>
                </a:extLst>
              </a:tr>
              <a:tr h="4794385">
                <a:tc>
                  <a:txBody>
                    <a:bodyPr/>
                    <a:lstStyle/>
                    <a:p>
                      <a:pPr marL="0" indent="0" algn="just">
                        <a:buNone/>
                      </a:pPr>
                      <a:r>
                        <a:rPr lang="tr-TR" sz="1600" dirty="0" smtClean="0">
                          <a:latin typeface="Times New Roman" pitchFamily="18" charset="0"/>
                          <a:cs typeface="Times New Roman" pitchFamily="18" charset="0"/>
                        </a:rPr>
                        <a:t>2020 yılının birimimiz açısından başarılı geçtiği söylenebilir. Birimimizin asıl görevleri arasında sayılan ihalelerin hazırlanması, uygulanması ve tamamlanması hususlarında gerekenler layıkıyla yapılmıştır. Diğer görevlerde en az gecikmeyi sağlayacak şekilde yerine getirilmiştir. </a:t>
                      </a:r>
                    </a:p>
                    <a:p>
                      <a:pPr marL="907542" lvl="1" indent="-514350" algn="just">
                        <a:buFont typeface="+mj-lt"/>
                        <a:buAutoNum type="alphaLcParenR"/>
                      </a:pPr>
                      <a:r>
                        <a:rPr lang="tr-TR" sz="1600" dirty="0" smtClean="0">
                          <a:latin typeface="Times New Roman" pitchFamily="18" charset="0"/>
                          <a:cs typeface="Times New Roman" pitchFamily="18" charset="0"/>
                        </a:rPr>
                        <a:t>Personelin iş motivasyonunu artırıcı kaynaklar yaratılmalı, gerçekleştirilecek organizasyonlar vasıtası ile çalışanlar arasında kuvvetli ilişkiler kurulması sağlanmalıdır. Bunun iş performansını arttıracağı muhakkaktır.</a:t>
                      </a:r>
                    </a:p>
                    <a:p>
                      <a:pPr marL="907542" lvl="1" indent="-514350" algn="just">
                        <a:buFont typeface="+mj-lt"/>
                        <a:buAutoNum type="alphaLcParenR"/>
                      </a:pPr>
                      <a:r>
                        <a:rPr lang="tr-TR" sz="1600" dirty="0" smtClean="0">
                          <a:latin typeface="Times New Roman" pitchFamily="18" charset="0"/>
                          <a:cs typeface="Times New Roman" pitchFamily="18" charset="0"/>
                        </a:rPr>
                        <a:t>Bütçe harcamalarında önceden hedeflenen plan ve programlarda sapmalar minimum seviyeye indirilmelidir.</a:t>
                      </a:r>
                    </a:p>
                    <a:p>
                      <a:pPr marL="907542" lvl="1" indent="-514350" algn="just">
                        <a:buFont typeface="+mj-lt"/>
                        <a:buAutoNum type="alphaLcParenR"/>
                      </a:pPr>
                      <a:r>
                        <a:rPr lang="tr-TR" sz="1600" dirty="0" smtClean="0">
                          <a:latin typeface="Times New Roman" pitchFamily="18" charset="0"/>
                          <a:cs typeface="Times New Roman" pitchFamily="18" charset="0"/>
                        </a:rPr>
                        <a:t>Bütçenin yıllık olması itibarıyla mevzuata göre satın alımların belirli bir plan ve program dâhilinde yapılması önem arz etmektedir.</a:t>
                      </a:r>
                    </a:p>
                    <a:p>
                      <a:pPr marL="907542" lvl="1" indent="-514350" algn="just">
                        <a:buFont typeface="+mj-lt"/>
                        <a:buAutoNum type="alphaLcParenR"/>
                      </a:pPr>
                      <a:r>
                        <a:rPr lang="tr-TR" sz="1600" dirty="0" smtClean="0">
                          <a:latin typeface="Times New Roman" pitchFamily="18" charset="0"/>
                          <a:cs typeface="Times New Roman" pitchFamily="18" charset="0"/>
                        </a:rPr>
                        <a:t>Birimimizi ilgilendiren hukuki işler ve süreçlerde Hukuk Müşavirliği ile daha fazla koordineli ve işbirliği içinde çalışacak şekilde alt yapının oluşturulması hem Üniversitemiz açısından hem dairemiz açısından ilerde karşılaşılabilecek olumsuzlukları engellemeye yardımcı olacaktır. Danışma görevinin Hukuk Müşavirliğince daha etkin hale getirilmesiyle birimler güçlü bir işbirliği içinde çalışacaktır. </a:t>
                      </a:r>
                    </a:p>
                    <a:p>
                      <a:pPr marL="907542" lvl="1" indent="-514350" algn="just">
                        <a:buFont typeface="+mj-lt"/>
                        <a:buAutoNum type="alphaLcParenR"/>
                      </a:pPr>
                      <a:r>
                        <a:rPr lang="tr-TR" sz="1600" dirty="0" smtClean="0">
                          <a:latin typeface="Times New Roman" pitchFamily="18" charset="0"/>
                          <a:cs typeface="Times New Roman" pitchFamily="18" charset="0"/>
                        </a:rPr>
                        <a:t>Çalışan ile çalışmayan arasındaki ayrım yapılarak çalışanın mükâfatlandırılması, personelin motivasyon ve iş verimini daha da artıracaktır.</a:t>
                      </a:r>
                    </a:p>
                    <a:p>
                      <a:pPr marL="907542" lvl="1" indent="-514350" algn="just">
                        <a:buFont typeface="+mj-lt"/>
                        <a:buAutoNum type="alphaLcParenR"/>
                      </a:pPr>
                      <a:r>
                        <a:rPr lang="tr-TR" sz="1600" dirty="0" smtClean="0">
                          <a:latin typeface="Times New Roman" pitchFamily="18" charset="0"/>
                          <a:cs typeface="Times New Roman" pitchFamily="18" charset="0"/>
                        </a:rPr>
                        <a:t>Üniversitemiz birimleri arası iletişimin artırılması ve bu konuda gerekli desteklerin sağlanması.</a:t>
                      </a:r>
                    </a:p>
                    <a:p>
                      <a:endParaRPr lang="tr-TR" dirty="0"/>
                    </a:p>
                  </a:txBody>
                  <a:tcPr/>
                </a:tc>
                <a:extLst>
                  <a:ext uri="{0D108BD9-81ED-4DB2-BD59-A6C34878D82A}">
                    <a16:rowId xmlns="" xmlns:a16="http://schemas.microsoft.com/office/drawing/2014/main" val="972439658"/>
                  </a:ext>
                </a:extLst>
              </a:tr>
            </a:tbl>
          </a:graphicData>
        </a:graphic>
      </p:graphicFrame>
    </p:spTree>
    <p:extLst>
      <p:ext uri="{BB962C8B-B14F-4D97-AF65-F5344CB8AC3E}">
        <p14:creationId xmlns:p14="http://schemas.microsoft.com/office/powerpoint/2010/main" val="37302209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İçerik Yer Tutucusu 5"/>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366" t="1869" r="870" b="1905"/>
          <a:stretch/>
        </p:blipFill>
        <p:spPr>
          <a:xfrm>
            <a:off x="0" y="0"/>
            <a:ext cx="12191999" cy="6858000"/>
          </a:xfrm>
          <a:prstGeom prst="rect">
            <a:avLst/>
          </a:prstGeom>
          <a:ln>
            <a:noFill/>
          </a:ln>
          <a:effectLst>
            <a:softEdge rad="112500"/>
          </a:effectLst>
        </p:spPr>
      </p:pic>
      <p:sp>
        <p:nvSpPr>
          <p:cNvPr id="5" name="Şerit: Yukarı Bükülmüş 4">
            <a:extLst>
              <a:ext uri="{FF2B5EF4-FFF2-40B4-BE49-F238E27FC236}">
                <a16:creationId xmlns="" xmlns:a16="http://schemas.microsoft.com/office/drawing/2014/main" id="{AE306E87-B9EB-444B-A0C3-2D449651A243}"/>
              </a:ext>
            </a:extLst>
          </p:cNvPr>
          <p:cNvSpPr/>
          <p:nvPr/>
        </p:nvSpPr>
        <p:spPr>
          <a:xfrm>
            <a:off x="1458911" y="2311927"/>
            <a:ext cx="8794797" cy="1117073"/>
          </a:xfrm>
          <a:prstGeom prst="ribbon2">
            <a:avLst>
              <a:gd name="adj1" fmla="val 10286"/>
              <a:gd name="adj2" fmla="val 53034"/>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all" spc="0" normalizeH="0" baseline="0" noProof="0" dirty="0">
                <a:ln>
                  <a:noFill/>
                </a:ln>
                <a:solidFill>
                  <a:srgbClr val="134770"/>
                </a:solidFill>
                <a:effectLst/>
                <a:uLnTx/>
                <a:uFillTx/>
                <a:latin typeface="Tw Cen MT"/>
                <a:ea typeface="+mn-ea"/>
                <a:cs typeface="+mn-cs"/>
              </a:rPr>
              <a:t>TEŞEKKÜRLER</a:t>
            </a:r>
            <a:endParaRPr kumimoji="0" lang="en-US" sz="4000" b="1" i="0" u="none" strike="noStrike" kern="1200" cap="all" spc="0" normalizeH="0" baseline="0" noProof="0" dirty="0">
              <a:ln>
                <a:noFill/>
              </a:ln>
              <a:solidFill>
                <a:srgbClr val="134770"/>
              </a:solidFill>
              <a:effectLst/>
              <a:uLnTx/>
              <a:uFillTx/>
              <a:latin typeface="Tw Cen MT"/>
              <a:ea typeface="+mn-ea"/>
              <a:cs typeface="+mn-cs"/>
            </a:endParaRPr>
          </a:p>
        </p:txBody>
      </p:sp>
      <p:sp>
        <p:nvSpPr>
          <p:cNvPr id="4" name="İçerik Yer Tutucusu 2">
            <a:extLst>
              <a:ext uri="{FF2B5EF4-FFF2-40B4-BE49-F238E27FC236}">
                <a16:creationId xmlns="" xmlns:a16="http://schemas.microsoft.com/office/drawing/2014/main" id="{E32FC607-74AB-46E0-BC5A-C6B79F31675E}"/>
              </a:ext>
            </a:extLst>
          </p:cNvPr>
          <p:cNvSpPr>
            <a:spLocks noGrp="1"/>
          </p:cNvSpPr>
          <p:nvPr>
            <p:ph idx="1"/>
          </p:nvPr>
        </p:nvSpPr>
        <p:spPr>
          <a:xfrm>
            <a:off x="1917960" y="5913911"/>
            <a:ext cx="7000409" cy="641266"/>
          </a:xfrm>
          <a:solidFill>
            <a:schemeClr val="bg1">
              <a:lumMod val="85000"/>
            </a:schemeClr>
          </a:solidFill>
        </p:spPr>
        <p:txBody>
          <a:bodyPr vert="horz" lIns="91440" tIns="45720" rIns="91440" bIns="45720" rtlCol="0" anchor="t">
            <a:normAutofit fontScale="77500" lnSpcReduction="20000"/>
          </a:bodyPr>
          <a:lstStyle/>
          <a:p>
            <a:pPr marL="0" indent="0">
              <a:lnSpc>
                <a:spcPct val="110000"/>
              </a:lnSpc>
              <a:buNone/>
            </a:pPr>
            <a:endParaRPr lang="en-US" sz="1300" dirty="0"/>
          </a:p>
          <a:p>
            <a:pPr marL="0" indent="0" algn="ctr">
              <a:lnSpc>
                <a:spcPct val="110000"/>
              </a:lnSpc>
              <a:buNone/>
            </a:pPr>
            <a:r>
              <a:rPr lang="tr-TR" sz="2400" b="1" dirty="0" smtClean="0">
                <a:latin typeface="Times New Roman" pitchFamily="18" charset="0"/>
                <a:cs typeface="Times New Roman" pitchFamily="18" charset="0"/>
              </a:rPr>
              <a:t>YAPI </a:t>
            </a:r>
            <a:r>
              <a:rPr lang="tr-TR" sz="2400" b="1" dirty="0">
                <a:latin typeface="Times New Roman" pitchFamily="18" charset="0"/>
                <a:cs typeface="Times New Roman" pitchFamily="18" charset="0"/>
              </a:rPr>
              <a:t>İŞLERİ VE TEKNİK DAİRE BAŞKANLIĞI</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5485700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 xmlns:a16="http://schemas.microsoft.com/office/drawing/2014/main" id="{22531E13-9641-4E6A-9EA0-8CEF61494377}"/>
              </a:ext>
            </a:extLst>
          </p:cNvPr>
          <p:cNvSpPr txBox="1">
            <a:spLocks noGrp="1"/>
          </p:cNvSpPr>
          <p:nvPr>
            <p:ph type="title"/>
          </p:nvPr>
        </p:nvSpPr>
        <p:spPr>
          <a:xfrm>
            <a:off x="1141413" y="609600"/>
            <a:ext cx="9905998" cy="4990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I- GENEL BİLGİLER </a:t>
            </a:r>
          </a:p>
        </p:txBody>
      </p:sp>
      <p:sp>
        <p:nvSpPr>
          <p:cNvPr id="8" name="Metin Yer Tutucusu 7">
            <a:extLst>
              <a:ext uri="{FF2B5EF4-FFF2-40B4-BE49-F238E27FC236}">
                <a16:creationId xmlns="" xmlns:a16="http://schemas.microsoft.com/office/drawing/2014/main" id="{A6E78BEB-1A2D-4B0B-8473-DE4CC3B9A13B}"/>
              </a:ext>
            </a:extLst>
          </p:cNvPr>
          <p:cNvSpPr>
            <a:spLocks noGrp="1"/>
          </p:cNvSpPr>
          <p:nvPr>
            <p:ph type="body" idx="1"/>
          </p:nvPr>
        </p:nvSpPr>
        <p:spPr>
          <a:xfrm>
            <a:off x="1127918" y="2066307"/>
            <a:ext cx="9927209" cy="3515096"/>
          </a:xfrm>
          <a:solidFill>
            <a:schemeClr val="tx1"/>
          </a:solidFill>
        </p:spPr>
        <p:txBody>
          <a:bodyPr>
            <a:normAutofit/>
          </a:bodyPr>
          <a:lstStyle/>
          <a:p>
            <a:r>
              <a:rPr lang="en-GB" b="1" dirty="0">
                <a:solidFill>
                  <a:schemeClr val="bg1"/>
                </a:solidFill>
                <a:latin typeface="Times New Roman" pitchFamily="18" charset="0"/>
                <a:cs typeface="Times New Roman" pitchFamily="18" charset="0"/>
              </a:rPr>
              <a:t>I. </a:t>
            </a:r>
            <a:r>
              <a:rPr lang="en-GB" b="1" dirty="0" err="1">
                <a:solidFill>
                  <a:schemeClr val="bg1"/>
                </a:solidFill>
                <a:latin typeface="Times New Roman" pitchFamily="18" charset="0"/>
                <a:cs typeface="Times New Roman" pitchFamily="18" charset="0"/>
              </a:rPr>
              <a:t>Yetki</a:t>
            </a:r>
            <a:r>
              <a:rPr lang="en-GB" b="1" dirty="0">
                <a:solidFill>
                  <a:schemeClr val="bg1"/>
                </a:solidFill>
                <a:latin typeface="Times New Roman" pitchFamily="18" charset="0"/>
                <a:cs typeface="Times New Roman" pitchFamily="18" charset="0"/>
              </a:rPr>
              <a:t> </a:t>
            </a:r>
            <a:r>
              <a:rPr lang="en-GB" b="1" dirty="0" err="1">
                <a:solidFill>
                  <a:schemeClr val="bg1"/>
                </a:solidFill>
                <a:latin typeface="Times New Roman" pitchFamily="18" charset="0"/>
                <a:cs typeface="Times New Roman" pitchFamily="18" charset="0"/>
              </a:rPr>
              <a:t>Ve</a:t>
            </a:r>
            <a:r>
              <a:rPr lang="en-GB" b="1" dirty="0">
                <a:solidFill>
                  <a:schemeClr val="bg1"/>
                </a:solidFill>
                <a:latin typeface="Times New Roman" pitchFamily="18" charset="0"/>
                <a:cs typeface="Times New Roman" pitchFamily="18" charset="0"/>
              </a:rPr>
              <a:t> </a:t>
            </a:r>
            <a:r>
              <a:rPr lang="en-GB" b="1" dirty="0" err="1">
                <a:solidFill>
                  <a:schemeClr val="bg1"/>
                </a:solidFill>
                <a:latin typeface="Times New Roman" pitchFamily="18" charset="0"/>
                <a:cs typeface="Times New Roman" pitchFamily="18" charset="0"/>
              </a:rPr>
              <a:t>Görev</a:t>
            </a:r>
            <a:r>
              <a:rPr lang="en-GB" b="1" dirty="0">
                <a:solidFill>
                  <a:schemeClr val="bg1"/>
                </a:solidFill>
                <a:latin typeface="Times New Roman" pitchFamily="18" charset="0"/>
                <a:cs typeface="Times New Roman" pitchFamily="18" charset="0"/>
              </a:rPr>
              <a:t> </a:t>
            </a:r>
            <a:endParaRPr lang="tr-TR" b="1" dirty="0">
              <a:solidFill>
                <a:schemeClr val="bg1"/>
              </a:solidFill>
              <a:latin typeface="Times New Roman" pitchFamily="18" charset="0"/>
              <a:cs typeface="Times New Roman" pitchFamily="18" charset="0"/>
            </a:endParaRPr>
          </a:p>
          <a:p>
            <a:pPr algn="just"/>
            <a:r>
              <a:rPr lang="tr-TR" dirty="0">
                <a:solidFill>
                  <a:schemeClr val="bg1"/>
                </a:solidFill>
                <a:latin typeface="Times New Roman" pitchFamily="18" charset="0"/>
                <a:cs typeface="Times New Roman" pitchFamily="18" charset="0"/>
              </a:rPr>
              <a:t>	</a:t>
            </a:r>
            <a:r>
              <a:rPr lang="tr-TR" cap="none" dirty="0" smtClean="0">
                <a:solidFill>
                  <a:schemeClr val="bg1"/>
                </a:solidFill>
                <a:latin typeface="Times New Roman" pitchFamily="18" charset="0"/>
                <a:cs typeface="Times New Roman" pitchFamily="18" charset="0"/>
              </a:rPr>
              <a:t>Yapı İşleri Ve Teknik Daire Başkanlığının kuruluşu 2547 sayılı kanunun 51. Maddesine göre kurulan idari teşkilatların kuruluş ve görevlerine ilişkin esasları düzenleyen 124 sayılı yükseköğretim üst kuruluşları İle Yükseköğretim Kurumlarının İdari Teşkilatı Hakkında Kanun Hükmünde </a:t>
            </a:r>
            <a:r>
              <a:rPr lang="tr-TR" cap="none" dirty="0">
                <a:solidFill>
                  <a:schemeClr val="bg1"/>
                </a:solidFill>
                <a:latin typeface="Times New Roman" pitchFamily="18" charset="0"/>
                <a:cs typeface="Times New Roman" pitchFamily="18" charset="0"/>
              </a:rPr>
              <a:t>K</a:t>
            </a:r>
            <a:r>
              <a:rPr lang="tr-TR" cap="none" dirty="0" smtClean="0">
                <a:solidFill>
                  <a:schemeClr val="bg1"/>
                </a:solidFill>
                <a:latin typeface="Times New Roman" pitchFamily="18" charset="0"/>
                <a:cs typeface="Times New Roman" pitchFamily="18" charset="0"/>
              </a:rPr>
              <a:t>ararnamenin 28 maddesinde belirtilmiştir.</a:t>
            </a:r>
          </a:p>
          <a:p>
            <a:endParaRPr lang="tr-TR" sz="2000" dirty="0">
              <a:solidFill>
                <a:schemeClr val="bg1"/>
              </a:solidFill>
            </a:endParaRPr>
          </a:p>
        </p:txBody>
      </p:sp>
      <p:sp>
        <p:nvSpPr>
          <p:cNvPr id="11" name="Başlık 1">
            <a:extLst>
              <a:ext uri="{FF2B5EF4-FFF2-40B4-BE49-F238E27FC236}">
                <a16:creationId xmlns="" xmlns:a16="http://schemas.microsoft.com/office/drawing/2014/main" id="{42172567-A367-4690-A846-60249C5DF777}"/>
              </a:ext>
            </a:extLst>
          </p:cNvPr>
          <p:cNvSpPr txBox="1">
            <a:spLocks/>
          </p:cNvSpPr>
          <p:nvPr/>
        </p:nvSpPr>
        <p:spPr>
          <a:xfrm>
            <a:off x="1149129" y="1181178"/>
            <a:ext cx="9905998" cy="4990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B</a:t>
            </a:r>
            <a:r>
              <a:rPr kumimoji="0" lang="tr-TR" sz="2000" b="1" i="0" u="none" strike="noStrike" kern="1200" cap="none" spc="0" normalizeH="0" baseline="0" noProof="0" dirty="0">
                <a:ln>
                  <a:noFill/>
                </a:ln>
                <a:solidFill>
                  <a:srgbClr val="FF0000"/>
                </a:solidFill>
                <a:effectLst/>
                <a:uLnTx/>
                <a:uFillTx/>
                <a:latin typeface="Tw Cen MT"/>
                <a:ea typeface="+mn-ea"/>
                <a:cs typeface="+mn-cs"/>
              </a:rPr>
              <a:t>- Yetki, Görev ve Sorumluluklar</a:t>
            </a:r>
          </a:p>
        </p:txBody>
      </p:sp>
    </p:spTree>
    <p:extLst>
      <p:ext uri="{BB962C8B-B14F-4D97-AF65-F5344CB8AC3E}">
        <p14:creationId xmlns:p14="http://schemas.microsoft.com/office/powerpoint/2010/main" val="177660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 xmlns:a16="http://schemas.microsoft.com/office/drawing/2014/main" id="{22531E13-9641-4E6A-9EA0-8CEF61494377}"/>
              </a:ext>
            </a:extLst>
          </p:cNvPr>
          <p:cNvSpPr txBox="1">
            <a:spLocks noGrp="1"/>
          </p:cNvSpPr>
          <p:nvPr>
            <p:ph type="title"/>
          </p:nvPr>
        </p:nvSpPr>
        <p:spPr>
          <a:xfrm>
            <a:off x="1296537" y="204598"/>
            <a:ext cx="9799093" cy="4990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I- GENEL BİLGİLER </a:t>
            </a:r>
          </a:p>
        </p:txBody>
      </p:sp>
      <p:sp>
        <p:nvSpPr>
          <p:cNvPr id="8" name="Metin Yer Tutucusu 7">
            <a:extLst>
              <a:ext uri="{FF2B5EF4-FFF2-40B4-BE49-F238E27FC236}">
                <a16:creationId xmlns="" xmlns:a16="http://schemas.microsoft.com/office/drawing/2014/main" id="{A6E78BEB-1A2D-4B0B-8473-DE4CC3B9A13B}"/>
              </a:ext>
            </a:extLst>
          </p:cNvPr>
          <p:cNvSpPr>
            <a:spLocks noGrp="1"/>
          </p:cNvSpPr>
          <p:nvPr>
            <p:ph type="body" idx="1"/>
          </p:nvPr>
        </p:nvSpPr>
        <p:spPr>
          <a:xfrm>
            <a:off x="1310184" y="1567543"/>
            <a:ext cx="9771797" cy="5118264"/>
          </a:xfrm>
          <a:solidFill>
            <a:schemeClr val="tx1"/>
          </a:solidFill>
        </p:spPr>
        <p:txBody>
          <a:bodyPr>
            <a:noAutofit/>
          </a:bodyPr>
          <a:lstStyle/>
          <a:p>
            <a:pPr lvl="0" algn="ctr"/>
            <a:r>
              <a:rPr lang="tr-TR" sz="1600" dirty="0">
                <a:solidFill>
                  <a:schemeClr val="bg1"/>
                </a:solidFill>
                <a:latin typeface="Times New Roman" pitchFamily="18" charset="0"/>
                <a:cs typeface="Times New Roman" pitchFamily="18" charset="0"/>
              </a:rPr>
              <a:t>Yapı İşleri ve Teknik Dairesi Başkanlığımız, mevcut yasa ve yönetmelikler çerçevesinde bilimsel ve teknolojik bir yapılanma hizmeti sunmaya çalışmaktadır. Bu bağlamda;</a:t>
            </a:r>
          </a:p>
          <a:p>
            <a:pPr marL="285750" indent="-285750" algn="just">
              <a:buFont typeface="Wingdings" panose="05000000000000000000" pitchFamily="2" charset="2"/>
              <a:buChar char="ü"/>
            </a:pPr>
            <a:r>
              <a:rPr lang="tr-TR" sz="1600" dirty="0" smtClean="0">
                <a:solidFill>
                  <a:schemeClr val="bg1"/>
                </a:solidFill>
                <a:latin typeface="Times New Roman" pitchFamily="18" charset="0"/>
                <a:cs typeface="Times New Roman" pitchFamily="18" charset="0"/>
              </a:rPr>
              <a:t>	- </a:t>
            </a:r>
            <a:r>
              <a:rPr lang="tr-TR" sz="1600" cap="none" dirty="0" smtClean="0">
                <a:solidFill>
                  <a:schemeClr val="bg1"/>
                </a:solidFill>
                <a:latin typeface="Times New Roman" pitchFamily="18" charset="0"/>
                <a:cs typeface="Times New Roman" pitchFamily="18" charset="0"/>
              </a:rPr>
              <a:t> Başkanlığımızın yıllık yatırım programını hazırlamak, </a:t>
            </a:r>
          </a:p>
          <a:p>
            <a:pPr algn="just"/>
            <a:r>
              <a:rPr lang="tr-TR" sz="1600" cap="none" dirty="0" smtClean="0">
                <a:solidFill>
                  <a:schemeClr val="bg1"/>
                </a:solidFill>
                <a:latin typeface="Times New Roman" pitchFamily="18" charset="0"/>
                <a:cs typeface="Times New Roman" pitchFamily="18" charset="0"/>
              </a:rPr>
              <a:t>	- üniversitemizin bu konudaki önceliklerini ve ihtiyaçlarını tespit ederek üst   makamlara bildirmek,</a:t>
            </a:r>
          </a:p>
          <a:p>
            <a:pPr algn="just"/>
            <a:r>
              <a:rPr lang="tr-TR" sz="1600" cap="none" dirty="0" smtClean="0">
                <a:solidFill>
                  <a:schemeClr val="bg1"/>
                </a:solidFill>
                <a:latin typeface="Times New Roman" pitchFamily="18" charset="0"/>
                <a:cs typeface="Times New Roman" pitchFamily="18" charset="0"/>
              </a:rPr>
              <a:t>	- Başkanlığımızın yatırım programına yönelik yatırım bütçesini hazırlamak,</a:t>
            </a:r>
          </a:p>
          <a:p>
            <a:pPr algn="just"/>
            <a:r>
              <a:rPr lang="tr-TR" sz="1600" cap="none" dirty="0" smtClean="0">
                <a:solidFill>
                  <a:schemeClr val="bg1"/>
                </a:solidFill>
                <a:latin typeface="Times New Roman" pitchFamily="18" charset="0"/>
                <a:cs typeface="Times New Roman" pitchFamily="18" charset="0"/>
              </a:rPr>
              <a:t>	- İhtiyaçlara göre projeler arasında ödenek aktarımının yapılmasını sağlamak,</a:t>
            </a:r>
          </a:p>
          <a:p>
            <a:pPr algn="just"/>
            <a:r>
              <a:rPr lang="tr-TR" sz="1600" cap="none" dirty="0" smtClean="0">
                <a:solidFill>
                  <a:schemeClr val="bg1"/>
                </a:solidFill>
                <a:latin typeface="Times New Roman" pitchFamily="18" charset="0"/>
                <a:cs typeface="Times New Roman" pitchFamily="18" charset="0"/>
              </a:rPr>
              <a:t>	- Mali yıl içerisinde yatırımların ve ihalelerin kesin hesaplarını yürütmek,</a:t>
            </a:r>
          </a:p>
          <a:p>
            <a:pPr marL="285750" indent="-285750" algn="just">
              <a:buFont typeface="Arial" panose="020B0604020202020204" pitchFamily="34" charset="0"/>
              <a:buChar char="•"/>
            </a:pPr>
            <a:r>
              <a:rPr lang="tr-TR" sz="1600" cap="none" dirty="0" smtClean="0">
                <a:solidFill>
                  <a:schemeClr val="bg1"/>
                </a:solidFill>
                <a:latin typeface="Times New Roman" pitchFamily="18" charset="0"/>
                <a:cs typeface="Times New Roman" pitchFamily="18" charset="0"/>
              </a:rPr>
              <a:t>    - Yatırım programında yer alan ihalesi yapılacak işlerle diğer yerel işlerin projelerini hazırlamak ve hazırlatmak,</a:t>
            </a:r>
          </a:p>
          <a:p>
            <a:pPr marL="342900" lvl="0" indent="-342900" algn="just">
              <a:buFont typeface="Arial" pitchFamily="34" charset="0"/>
              <a:buChar char="•"/>
            </a:pPr>
            <a:r>
              <a:rPr lang="tr-TR" sz="1600" cap="none" dirty="0" smtClean="0">
                <a:solidFill>
                  <a:schemeClr val="bg1"/>
                </a:solidFill>
                <a:latin typeface="Times New Roman" pitchFamily="18" charset="0"/>
                <a:cs typeface="Times New Roman" pitchFamily="18" charset="0"/>
              </a:rPr>
              <a:t>- İhale ve kabul komisyonlarını oluşturmak,</a:t>
            </a:r>
          </a:p>
          <a:p>
            <a:pPr marL="342900" lvl="0" indent="-342900" algn="just">
              <a:buFont typeface="Arial" pitchFamily="34" charset="0"/>
              <a:buChar char="•"/>
            </a:pPr>
            <a:r>
              <a:rPr lang="tr-TR" sz="1600" cap="none" dirty="0" smtClean="0">
                <a:solidFill>
                  <a:schemeClr val="bg1"/>
                </a:solidFill>
                <a:latin typeface="Times New Roman" pitchFamily="18" charset="0"/>
                <a:cs typeface="Times New Roman" pitchFamily="18" charset="0"/>
              </a:rPr>
              <a:t>- İhalesi yapılan işlerin kontrol ve denetimini yapmak, </a:t>
            </a:r>
            <a:r>
              <a:rPr lang="tr-TR" sz="1600" cap="none" dirty="0" err="1" smtClean="0">
                <a:solidFill>
                  <a:schemeClr val="bg1"/>
                </a:solidFill>
                <a:latin typeface="Times New Roman" pitchFamily="18" charset="0"/>
                <a:cs typeface="Times New Roman" pitchFamily="18" charset="0"/>
              </a:rPr>
              <a:t>hakedişleri</a:t>
            </a:r>
            <a:r>
              <a:rPr lang="tr-TR" sz="1600" cap="none" dirty="0" smtClean="0">
                <a:solidFill>
                  <a:schemeClr val="bg1"/>
                </a:solidFill>
                <a:latin typeface="Times New Roman" pitchFamily="18" charset="0"/>
                <a:cs typeface="Times New Roman" pitchFamily="18" charset="0"/>
              </a:rPr>
              <a:t> düzenlemek, bitenleri teslim almak, kabul işlemleri tamamlanmanmış olan bina ve tesisleri ilgili birim hizmetine sokmak,</a:t>
            </a:r>
          </a:p>
          <a:p>
            <a:pPr marL="342900" indent="-342900" algn="just">
              <a:buFont typeface="Arial" pitchFamily="34" charset="0"/>
              <a:buChar char="•"/>
            </a:pPr>
            <a:r>
              <a:rPr lang="tr-TR" sz="1600" cap="none" dirty="0" smtClean="0">
                <a:solidFill>
                  <a:schemeClr val="bg1"/>
                </a:solidFill>
                <a:latin typeface="Times New Roman" pitchFamily="18" charset="0"/>
                <a:cs typeface="Times New Roman" pitchFamily="18" charset="0"/>
              </a:rPr>
              <a:t>- Üniversitemizin ihtiyacı olan makine ve teçhizat alımları ile ilgili teknik şartnameleri düzenlemek, üniversitemiz kampüsüne ait arazilerin kamulaştırma çalışmalarını yürütmek,</a:t>
            </a:r>
            <a:endParaRPr lang="tr-TR" sz="1600" cap="none" dirty="0">
              <a:solidFill>
                <a:schemeClr val="bg1"/>
              </a:solidFill>
              <a:latin typeface="Times New Roman" pitchFamily="18" charset="0"/>
              <a:cs typeface="Times New Roman" pitchFamily="18" charset="0"/>
            </a:endParaRPr>
          </a:p>
        </p:txBody>
      </p:sp>
      <p:sp>
        <p:nvSpPr>
          <p:cNvPr id="11" name="Başlık 1">
            <a:extLst>
              <a:ext uri="{FF2B5EF4-FFF2-40B4-BE49-F238E27FC236}">
                <a16:creationId xmlns="" xmlns:a16="http://schemas.microsoft.com/office/drawing/2014/main" id="{42172567-A367-4690-A846-60249C5DF777}"/>
              </a:ext>
            </a:extLst>
          </p:cNvPr>
          <p:cNvSpPr txBox="1">
            <a:spLocks/>
          </p:cNvSpPr>
          <p:nvPr/>
        </p:nvSpPr>
        <p:spPr>
          <a:xfrm>
            <a:off x="1296537" y="890477"/>
            <a:ext cx="9799093" cy="4990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B</a:t>
            </a:r>
            <a:r>
              <a:rPr kumimoji="0" lang="tr-TR" sz="2000" b="1" i="0" u="none" strike="noStrike" kern="1200" cap="none" spc="0" normalizeH="0" baseline="0" noProof="0" dirty="0">
                <a:ln>
                  <a:noFill/>
                </a:ln>
                <a:solidFill>
                  <a:srgbClr val="FF0000"/>
                </a:solidFill>
                <a:effectLst/>
                <a:uLnTx/>
                <a:uFillTx/>
                <a:latin typeface="Tw Cen MT"/>
                <a:ea typeface="+mn-ea"/>
                <a:cs typeface="+mn-cs"/>
              </a:rPr>
              <a:t>- Yetki, Görev ve Sorumluluklar</a:t>
            </a:r>
          </a:p>
        </p:txBody>
      </p:sp>
    </p:spTree>
    <p:extLst>
      <p:ext uri="{BB962C8B-B14F-4D97-AF65-F5344CB8AC3E}">
        <p14:creationId xmlns:p14="http://schemas.microsoft.com/office/powerpoint/2010/main" val="135503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 xmlns:a16="http://schemas.microsoft.com/office/drawing/2014/main" id="{22531E13-9641-4E6A-9EA0-8CEF61494377}"/>
              </a:ext>
            </a:extLst>
          </p:cNvPr>
          <p:cNvSpPr txBox="1">
            <a:spLocks noGrp="1"/>
          </p:cNvSpPr>
          <p:nvPr>
            <p:ph type="title"/>
          </p:nvPr>
        </p:nvSpPr>
        <p:spPr>
          <a:xfrm>
            <a:off x="1508165" y="122711"/>
            <a:ext cx="9013373" cy="4990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I- GENEL BİLGİLER </a:t>
            </a:r>
          </a:p>
        </p:txBody>
      </p:sp>
      <p:sp>
        <p:nvSpPr>
          <p:cNvPr id="8" name="Metin Yer Tutucusu 7">
            <a:extLst>
              <a:ext uri="{FF2B5EF4-FFF2-40B4-BE49-F238E27FC236}">
                <a16:creationId xmlns="" xmlns:a16="http://schemas.microsoft.com/office/drawing/2014/main" id="{A6E78BEB-1A2D-4B0B-8473-DE4CC3B9A13B}"/>
              </a:ext>
            </a:extLst>
          </p:cNvPr>
          <p:cNvSpPr>
            <a:spLocks noGrp="1"/>
          </p:cNvSpPr>
          <p:nvPr>
            <p:ph type="body" idx="1"/>
          </p:nvPr>
        </p:nvSpPr>
        <p:spPr>
          <a:xfrm>
            <a:off x="1520042" y="1413163"/>
            <a:ext cx="9013372" cy="5094515"/>
          </a:xfrm>
          <a:solidFill>
            <a:schemeClr val="tx1"/>
          </a:solidFill>
        </p:spPr>
        <p:txBody>
          <a:bodyPr>
            <a:noAutofit/>
          </a:bodyPr>
          <a:lstStyle/>
          <a:p>
            <a:pPr lvl="0" algn="just"/>
            <a:r>
              <a:rPr lang="tr-TR" sz="1800" cap="none" dirty="0">
                <a:solidFill>
                  <a:schemeClr val="bg1"/>
                </a:solidFill>
                <a:latin typeface="Times New Roman" pitchFamily="18" charset="0"/>
                <a:cs typeface="Times New Roman" pitchFamily="18" charset="0"/>
              </a:rPr>
              <a:t> </a:t>
            </a:r>
            <a:r>
              <a:rPr lang="tr-TR" sz="1800" cap="none" dirty="0" smtClean="0">
                <a:solidFill>
                  <a:schemeClr val="bg1"/>
                </a:solidFill>
                <a:latin typeface="Times New Roman" pitchFamily="18" charset="0"/>
                <a:cs typeface="Times New Roman" pitchFamily="18" charset="0"/>
              </a:rPr>
              <a:t>      - </a:t>
            </a:r>
            <a:r>
              <a:rPr lang="tr-TR" sz="1800" cap="none" dirty="0">
                <a:solidFill>
                  <a:schemeClr val="bg1"/>
                </a:solidFill>
                <a:latin typeface="Times New Roman" pitchFamily="18" charset="0"/>
                <a:cs typeface="Times New Roman" pitchFamily="18" charset="0"/>
              </a:rPr>
              <a:t> </a:t>
            </a:r>
            <a:r>
              <a:rPr lang="tr-TR" sz="1800" cap="none" dirty="0" smtClean="0">
                <a:solidFill>
                  <a:schemeClr val="bg1"/>
                </a:solidFill>
                <a:latin typeface="Times New Roman" pitchFamily="18" charset="0"/>
                <a:cs typeface="Times New Roman" pitchFamily="18" charset="0"/>
              </a:rPr>
              <a:t>Kampüs peyzaj planlamalarını hazırlayıp zemine uygulamak,</a:t>
            </a:r>
          </a:p>
          <a:p>
            <a:pPr marL="342900" lvl="0" indent="-342900" algn="just">
              <a:buFont typeface="Arial" pitchFamily="34" charset="0"/>
              <a:buChar char="•"/>
            </a:pPr>
            <a:r>
              <a:rPr lang="tr-TR" sz="1800" cap="none" dirty="0" smtClean="0">
                <a:solidFill>
                  <a:schemeClr val="bg1"/>
                </a:solidFill>
                <a:latin typeface="Times New Roman" pitchFamily="18" charset="0"/>
                <a:cs typeface="Times New Roman" pitchFamily="18" charset="0"/>
              </a:rPr>
              <a:t>- Yerleşkelerimizin üzerinde bulunduğu arazilerinin harita üzerinde sanallaştırmasını sağlamak, </a:t>
            </a:r>
          </a:p>
          <a:p>
            <a:pPr marL="342900" lvl="0" indent="-342900" algn="just">
              <a:buFont typeface="Arial" pitchFamily="34" charset="0"/>
              <a:buChar char="•"/>
            </a:pPr>
            <a:r>
              <a:rPr lang="tr-TR" sz="1800" cap="none" dirty="0" smtClean="0">
                <a:solidFill>
                  <a:schemeClr val="bg1"/>
                </a:solidFill>
                <a:latin typeface="Times New Roman" pitchFamily="18" charset="0"/>
                <a:cs typeface="Times New Roman" pitchFamily="18" charset="0"/>
              </a:rPr>
              <a:t>- Gerekli her türlü, yapı, tesis, onarım, bakım, imalat, etüt, proje, keşif, ihale ve denetleme işlerini; kamu ihale kanunu, ilgili yönetmelik ve mevzuat hükümleri doğrultusunda yapmak ve yaptırmak,</a:t>
            </a:r>
          </a:p>
          <a:p>
            <a:pPr marL="342900" lvl="0" indent="-342900" algn="just">
              <a:buFont typeface="Arial" pitchFamily="34" charset="0"/>
              <a:buChar char="•"/>
            </a:pPr>
            <a:r>
              <a:rPr lang="tr-TR" sz="1800" cap="none" dirty="0" smtClean="0">
                <a:solidFill>
                  <a:schemeClr val="bg1"/>
                </a:solidFill>
                <a:latin typeface="Times New Roman" pitchFamily="18" charset="0"/>
                <a:cs typeface="Times New Roman" pitchFamily="18" charset="0"/>
              </a:rPr>
              <a:t>- Bina ve tesislerin projelerini yapmak, ihale işlem dosyalarını hazırlamak, ihaleleri yürütmek ve sonuçlandırmak, bakım ve onarımla ilgili ihaleleri yürütmek, bakım ve onarım işlerini yapmak,</a:t>
            </a:r>
          </a:p>
          <a:p>
            <a:pPr marL="342900" lvl="0" indent="-342900" algn="just">
              <a:buFont typeface="Arial" pitchFamily="34" charset="0"/>
              <a:buChar char="•"/>
            </a:pPr>
            <a:r>
              <a:rPr lang="tr-TR" sz="1800" cap="none" dirty="0" smtClean="0">
                <a:solidFill>
                  <a:schemeClr val="bg1"/>
                </a:solidFill>
                <a:latin typeface="Times New Roman" pitchFamily="18" charset="0"/>
                <a:cs typeface="Times New Roman" pitchFamily="18" charset="0"/>
              </a:rPr>
              <a:t>- Gelişim planı doğrultusunda yapılması planlanan bina ve tesisleri projelendirmek, fizibilite raporlarını hazırlamak, yapım ihalelerini gerçekleştirmek,</a:t>
            </a:r>
          </a:p>
          <a:p>
            <a:pPr marL="342900" lvl="0" indent="-342900" algn="just">
              <a:buFont typeface="Arial" pitchFamily="34" charset="0"/>
              <a:buChar char="•"/>
            </a:pPr>
            <a:r>
              <a:rPr lang="tr-TR" sz="1800" cap="none" dirty="0" smtClean="0">
                <a:solidFill>
                  <a:schemeClr val="bg1"/>
                </a:solidFill>
                <a:latin typeface="Times New Roman" pitchFamily="18" charset="0"/>
                <a:cs typeface="Times New Roman" pitchFamily="18" charset="0"/>
              </a:rPr>
              <a:t>- Üniversite bina ve tesislerinin projelerini yapmak, ihale dosyalarını hazırlamak, yapı ve onarımla ilgili ihaleleri yürütmek, inşaatları kontrol etmek ve teslim almak, bakım ve onarım işlerini yapmak, </a:t>
            </a:r>
          </a:p>
          <a:p>
            <a:pPr marL="342900" lvl="0" indent="-342900" algn="just">
              <a:buFont typeface="Arial" pitchFamily="34" charset="0"/>
              <a:buChar char="•"/>
            </a:pPr>
            <a:r>
              <a:rPr lang="tr-TR" sz="1800" cap="none" dirty="0" smtClean="0">
                <a:solidFill>
                  <a:schemeClr val="bg1"/>
                </a:solidFill>
                <a:latin typeface="Times New Roman" pitchFamily="18" charset="0"/>
                <a:cs typeface="Times New Roman" pitchFamily="18" charset="0"/>
              </a:rPr>
              <a:t>- Kalorifer, kazan dairesi, soğuk oda, </a:t>
            </a:r>
            <a:r>
              <a:rPr lang="tr-TR" sz="1800" cap="none" dirty="0" err="1" smtClean="0">
                <a:solidFill>
                  <a:schemeClr val="bg1"/>
                </a:solidFill>
                <a:latin typeface="Times New Roman" pitchFamily="18" charset="0"/>
                <a:cs typeface="Times New Roman" pitchFamily="18" charset="0"/>
              </a:rPr>
              <a:t>jenaratör</a:t>
            </a:r>
            <a:r>
              <a:rPr lang="tr-TR" sz="1800" cap="none" dirty="0" smtClean="0">
                <a:solidFill>
                  <a:schemeClr val="bg1"/>
                </a:solidFill>
                <a:latin typeface="Times New Roman" pitchFamily="18" charset="0"/>
                <a:cs typeface="Times New Roman" pitchFamily="18" charset="0"/>
              </a:rPr>
              <a:t>, havalandırma sistemleri ile çevre    düzenleme ve asansör bakım ve onarımı ile benzer işleri yürütmek</a:t>
            </a:r>
            <a:endParaRPr lang="tr-TR" sz="1800" cap="none" dirty="0">
              <a:solidFill>
                <a:schemeClr val="bg1"/>
              </a:solidFill>
              <a:latin typeface="Times New Roman" pitchFamily="18" charset="0"/>
              <a:cs typeface="Times New Roman" pitchFamily="18" charset="0"/>
            </a:endParaRPr>
          </a:p>
        </p:txBody>
      </p:sp>
      <p:sp>
        <p:nvSpPr>
          <p:cNvPr id="11" name="Başlık 1">
            <a:extLst>
              <a:ext uri="{FF2B5EF4-FFF2-40B4-BE49-F238E27FC236}">
                <a16:creationId xmlns="" xmlns:a16="http://schemas.microsoft.com/office/drawing/2014/main" id="{42172567-A367-4690-A846-60249C5DF777}"/>
              </a:ext>
            </a:extLst>
          </p:cNvPr>
          <p:cNvSpPr txBox="1">
            <a:spLocks/>
          </p:cNvSpPr>
          <p:nvPr/>
        </p:nvSpPr>
        <p:spPr>
          <a:xfrm>
            <a:off x="1520042" y="682146"/>
            <a:ext cx="9013372" cy="34278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lnSpcReduction="2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rgbClr val="FF0000"/>
                </a:solidFill>
                <a:effectLst/>
                <a:uLnTx/>
                <a:uFillTx/>
                <a:latin typeface="Tw Cen MT"/>
                <a:ea typeface="+mn-ea"/>
                <a:cs typeface="+mn-cs"/>
              </a:rPr>
              <a:t>B</a:t>
            </a:r>
            <a:r>
              <a:rPr kumimoji="0" lang="tr-TR" sz="2000" b="1" i="0" u="none" strike="noStrike" kern="1200" cap="none" spc="0" normalizeH="0" baseline="0" noProof="0" dirty="0">
                <a:ln>
                  <a:noFill/>
                </a:ln>
                <a:solidFill>
                  <a:srgbClr val="FF0000"/>
                </a:solidFill>
                <a:effectLst/>
                <a:uLnTx/>
                <a:uFillTx/>
                <a:latin typeface="Tw Cen MT"/>
                <a:ea typeface="+mn-ea"/>
                <a:cs typeface="+mn-cs"/>
              </a:rPr>
              <a:t>- Yetki, Görev ve Sorumluluklar</a:t>
            </a:r>
          </a:p>
        </p:txBody>
      </p:sp>
    </p:spTree>
    <p:extLst>
      <p:ext uri="{BB962C8B-B14F-4D97-AF65-F5344CB8AC3E}">
        <p14:creationId xmlns:p14="http://schemas.microsoft.com/office/powerpoint/2010/main" val="4204828735"/>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10.xml><?xml version="1.0" encoding="utf-8"?>
<a:theme xmlns:a="http://schemas.openxmlformats.org/drawingml/2006/main" name="7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8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9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0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1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14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15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16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0.xml><?xml version="1.0" encoding="utf-8"?>
<a:theme xmlns:a="http://schemas.openxmlformats.org/drawingml/2006/main" name="17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18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19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3.xml><?xml version="1.0" encoding="utf-8"?>
<a:theme xmlns:a="http://schemas.openxmlformats.org/drawingml/2006/main" name="20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4.xml><?xml version="1.0" encoding="utf-8"?>
<a:theme xmlns:a="http://schemas.openxmlformats.org/drawingml/2006/main" name="2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5.xml><?xml version="1.0" encoding="utf-8"?>
<a:theme xmlns:a="http://schemas.openxmlformats.org/drawingml/2006/main" name="2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6.xml><?xml version="1.0" encoding="utf-8"?>
<a:theme xmlns:a="http://schemas.openxmlformats.org/drawingml/2006/main" name="2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7.xml><?xml version="1.0" encoding="utf-8"?>
<a:theme xmlns:a="http://schemas.openxmlformats.org/drawingml/2006/main" name="24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8.xml><?xml version="1.0" encoding="utf-8"?>
<a:theme xmlns:a="http://schemas.openxmlformats.org/drawingml/2006/main" name="25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9.xml><?xml version="1.0" encoding="utf-8"?>
<a:theme xmlns:a="http://schemas.openxmlformats.org/drawingml/2006/main" name="26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0.xml><?xml version="1.0" encoding="utf-8"?>
<a:theme xmlns:a="http://schemas.openxmlformats.org/drawingml/2006/main" name="27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1.xml><?xml version="1.0" encoding="utf-8"?>
<a:theme xmlns:a="http://schemas.openxmlformats.org/drawingml/2006/main" name="28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4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5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6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8274</TotalTime>
  <Words>7185</Words>
  <Application>Microsoft Office PowerPoint</Application>
  <PresentationFormat>Özel</PresentationFormat>
  <Paragraphs>1315</Paragraphs>
  <Slides>67</Slides>
  <Notes>26</Notes>
  <HiddenSlides>0</HiddenSlides>
  <MMClips>0</MMClips>
  <ScaleCrop>false</ScaleCrop>
  <HeadingPairs>
    <vt:vector size="6" baseType="variant">
      <vt:variant>
        <vt:lpstr>Tema</vt:lpstr>
      </vt:variant>
      <vt:variant>
        <vt:i4>31</vt:i4>
      </vt:variant>
      <vt:variant>
        <vt:lpstr>Katıştırılmış OLE Hizmet Programları</vt:lpstr>
      </vt:variant>
      <vt:variant>
        <vt:i4>1</vt:i4>
      </vt:variant>
      <vt:variant>
        <vt:lpstr>Slayt Başlıkları</vt:lpstr>
      </vt:variant>
      <vt:variant>
        <vt:i4>67</vt:i4>
      </vt:variant>
    </vt:vector>
  </HeadingPairs>
  <TitlesOfParts>
    <vt:vector size="99" baseType="lpstr">
      <vt:lpstr>Dilim</vt:lpstr>
      <vt:lpstr>Duman</vt:lpstr>
      <vt:lpstr>Akış</vt:lpstr>
      <vt:lpstr>1_Akış</vt:lpstr>
      <vt:lpstr>2_Akış</vt:lpstr>
      <vt:lpstr>3_Akış</vt:lpstr>
      <vt:lpstr>4_Akış</vt:lpstr>
      <vt:lpstr>5_Akış</vt:lpstr>
      <vt:lpstr>6_Akış</vt:lpstr>
      <vt:lpstr>7_Akış</vt:lpstr>
      <vt:lpstr>8_Akış</vt:lpstr>
      <vt:lpstr>9_Akış</vt:lpstr>
      <vt:lpstr>10_Akış</vt:lpstr>
      <vt:lpstr>11_Akış</vt:lpstr>
      <vt:lpstr>12_Akış</vt:lpstr>
      <vt:lpstr>13_Akış</vt:lpstr>
      <vt:lpstr>14_Akış</vt:lpstr>
      <vt:lpstr>15_Akış</vt:lpstr>
      <vt:lpstr>16_Akış</vt:lpstr>
      <vt:lpstr>17_Akış</vt:lpstr>
      <vt:lpstr>18_Akış</vt:lpstr>
      <vt:lpstr>19_Akış</vt:lpstr>
      <vt:lpstr>20_Akış</vt:lpstr>
      <vt:lpstr>21_Akış</vt:lpstr>
      <vt:lpstr>22_Akış</vt:lpstr>
      <vt:lpstr>23_Akış</vt:lpstr>
      <vt:lpstr>24_Akış</vt:lpstr>
      <vt:lpstr>25_Akış</vt:lpstr>
      <vt:lpstr>26_Akış</vt:lpstr>
      <vt:lpstr>27_Akış</vt:lpstr>
      <vt:lpstr>28_Akış</vt:lpstr>
      <vt:lpstr>Belge</vt:lpstr>
      <vt:lpstr> BİRİM FAALİYET RAPORLARININ ÜST YÖNETİME SUNUMU  YAPI İŞLERİ VE TEKNİK DAİRE BAŞKANLIĞI  </vt:lpstr>
      <vt:lpstr>PowerPoint Sunusu</vt:lpstr>
      <vt:lpstr>BİRİM VE İDARE FAALİYET RAPORLARININ Şeklinde değişen başliklar</vt:lpstr>
      <vt:lpstr>BAİBÜ YAPI İŞLERİ VE TEKNİK DAİRE BAŞKANLIĞI  2020 Yılı (01 Ocak-31 Aralık) Faaliyet Rapor Sunumu</vt:lpstr>
      <vt:lpstr>I- GENEL BİLGİLER / A. Misyon, Vizyon Bolu Abant İzzet Baysal Üniversitesi üst politikası olarak belirlenen 2019-2023 Stratejik Planında yer alan Misyon ve Vizyon çerçevesinde Yapı İşleri ve Teknik Daire Başkanlığı faaliyetlerini devam ettirmektedir. Üniversitemizin Misyon ve Vizyonu aşağıda belirtilmiştir.  Üniversitemizin Vizyon sahibi olarak Rektördür. Bu nedenle üst politika olarak belirlenen Stratejik Planda yer alan Misyon ve Vizyona hizmet etmek üzere görev dağılımı dahilinde çalışmaktayız.  </vt:lpstr>
      <vt:lpstr>Teşkilat Şeması</vt:lpstr>
      <vt:lpstr>I- GENEL BİLGİLER </vt:lpstr>
      <vt:lpstr>I- GENEL BİLGİLER </vt:lpstr>
      <vt:lpstr>I- GENEL BİLGİLER </vt:lpstr>
      <vt:lpstr>I- GENEL BİLGİLER </vt:lpstr>
      <vt:lpstr>Görev Tanımları</vt:lpstr>
      <vt:lpstr>I- GENEL BİLGİLER </vt:lpstr>
      <vt:lpstr>I- GENEL BİLGİLER </vt:lpstr>
      <vt:lpstr>I- GENEL BİLGİLER </vt:lpstr>
      <vt:lpstr>PowerPoint Sunusu</vt:lpstr>
      <vt:lpstr>4- İNSAN KAYNAKLARI</vt:lpstr>
      <vt:lpstr>4-1- İdari Personelin Eğitim Durumu </vt:lpstr>
      <vt:lpstr>PowerPoint Sunusu</vt:lpstr>
      <vt:lpstr>I- GENEL BİLGİLER </vt:lpstr>
      <vt:lpstr>PowerPoint Sunusu</vt:lpstr>
      <vt:lpstr> </vt:lpstr>
      <vt:lpstr>PowerPoint Sunusu</vt:lpstr>
      <vt:lpstr> </vt:lpstr>
      <vt:lpstr>Yapı İşleri ve Teknik Daire Başkanlığı Ana ve Yardımcı Süreçleri </vt:lpstr>
      <vt:lpstr>Yapı İşleri ve Teknik Daire Başkanlığı Ana ve Yardımcı Süreçleri</vt:lpstr>
      <vt:lpstr>III- FAALİYETLERE İLİŞKİN BİLGİ VE DEĞERLENDİRMELER</vt:lpstr>
      <vt:lpstr>5- SUNULAN HIZMETLER</vt:lpstr>
      <vt:lpstr>5-1-1- ÇEŞİTLİ ÜNİTELERİN ETÜT PROJESİ</vt:lpstr>
      <vt:lpstr>MERKEZI DERSLIKLER BINASINA AIT GÖRSEL</vt:lpstr>
      <vt:lpstr>5-1-2-DERSLİK VE MERKEZİ BİRİMLER (morfoloji ek binası) PROJESİ </vt:lpstr>
      <vt:lpstr>MORFOLOJI EK BINASINA AIT GÖRSELLER</vt:lpstr>
      <vt:lpstr>5-1-3- KAMPÜS ALTYAPISI PROJESİ</vt:lpstr>
      <vt:lpstr>PowerPoint Sunusu</vt:lpstr>
      <vt:lpstr>5-1-4- MUHTELİF İŞLER PROJESİ-EĞİTİM SEKTÖRÜ</vt:lpstr>
      <vt:lpstr>PowerPoint Sunusu</vt:lpstr>
      <vt:lpstr>ESKI KÜTÜPHANE BINASI BÜYÜK ONARIMINA AIT GÖRSEL</vt:lpstr>
      <vt:lpstr>5-1-5- MUHTELİF İŞLER PROJESİ-SAĞLIK SEKTÖRÜ </vt:lpstr>
      <vt:lpstr>DIŞ HEKIMLIĞI FAKÜLTESI ÜNITELERE IZOLE ALAN OLUŞTURULMASINA AIT GÖRSEL</vt:lpstr>
      <vt:lpstr>5-1-6- AÇIK SPOR TESİSLERİ PROJESİ</vt:lpstr>
      <vt:lpstr>5-1-7- GAYRİMENKUL ALIMLARI VE KAMULAŞTIRMA PROJESİ</vt:lpstr>
      <vt:lpstr>SERMAYE GİDERLERİ HARCAMA TABLOSU</vt:lpstr>
      <vt:lpstr>PowerPoint Sunusu</vt:lpstr>
      <vt:lpstr>PowerPoint Sunusu</vt:lpstr>
      <vt:lpstr>5-3- DİĞER HİZMETLER </vt:lpstr>
      <vt:lpstr>PowerPoint Sunusu</vt:lpstr>
      <vt:lpstr>PowerPoint Sunusu</vt:lpstr>
      <vt:lpstr>PowerPoint Sunusu</vt:lpstr>
      <vt:lpstr>PowerPoint Sunusu</vt:lpstr>
      <vt:lpstr>PowerPoint Sunusu</vt:lpstr>
      <vt:lpstr>PowerPoint Sunusu</vt:lpstr>
      <vt:lpstr>PowerPoint Sunusu</vt:lpstr>
      <vt:lpstr>MAL VE HİZMET ALIMLARI HARCAMA TABLOSU</vt:lpstr>
      <vt:lpstr>Satın Alma ( İhale ve Doğrudan Temin )  2020 yılında 4734 sayılı Kamu İhale Kanunu gereğince 1 açık ihale, 1 21-f Pazarlık usulü, 1, 21-b pazarlık usulü olmak üzere 3 adet ihale gerçekleştirilmiştir.  </vt:lpstr>
      <vt:lpstr>III- FAALİYETLERE İLİŞKİN BİLGİ VE DEĞERLENDİRMELER</vt:lpstr>
      <vt:lpstr>III- FAALİYETLERE İLİŞKİN BİLGİ VE DEĞERLENDİRMELER</vt:lpstr>
      <vt:lpstr>IV- kurumsal kabiliyet ve kapasitenin değerlendirilmesi</vt:lpstr>
      <vt:lpstr>SWOT (GZFT) Analizi Nasıl Yapılır? </vt:lpstr>
      <vt:lpstr>SWOT (GZFT) Analizi Nasıl Yapılır? </vt:lpstr>
      <vt:lpstr>Fırsat ve Tehdite Yaklaşım</vt:lpstr>
      <vt:lpstr>Zayıf Yanlar ve Fırsatlar için Eylem planları</vt:lpstr>
      <vt:lpstr>2021 Yılı İçin Daha Önce Biriminizde Yapılmamış Neleri Yapmayı Planlıyorsunuz?</vt:lpstr>
      <vt:lpstr>2021 Yılı İçin Daha Önce Biriminizde Yapılmamış Neleri Yapmayı Planlıyorsunuz?</vt:lpstr>
      <vt:lpstr>2021 Yılı İçin Daha Önce Biriminizde Yapılmamış Neleri Yapmayı Planlıyorsunuz?</vt:lpstr>
      <vt:lpstr>PowerPoint Sunusu</vt:lpstr>
      <vt:lpstr>PowerPoint Sunusu</vt:lpstr>
      <vt:lpstr>V- ÖNERİ VE TEDBİRLER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FAALİYET RAPORLARI</dc:title>
  <dc:creator>Şükriye Aslan</dc:creator>
  <cp:lastModifiedBy>pc</cp:lastModifiedBy>
  <cp:revision>322</cp:revision>
  <dcterms:created xsi:type="dcterms:W3CDTF">2020-11-30T20:57:09Z</dcterms:created>
  <dcterms:modified xsi:type="dcterms:W3CDTF">2021-04-20T10:09:28Z</dcterms:modified>
</cp:coreProperties>
</file>